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8"/>
  </p:notesMasterIdLst>
  <p:handoutMasterIdLst>
    <p:handoutMasterId r:id="rId219"/>
  </p:handoutMasterIdLst>
  <p:sldIdLst>
    <p:sldId id="256" r:id="rId2"/>
    <p:sldId id="716" r:id="rId3"/>
    <p:sldId id="717" r:id="rId4"/>
    <p:sldId id="736" r:id="rId5"/>
    <p:sldId id="718" r:id="rId6"/>
    <p:sldId id="719" r:id="rId7"/>
    <p:sldId id="578" r:id="rId8"/>
    <p:sldId id="402" r:id="rId9"/>
    <p:sldId id="403" r:id="rId10"/>
    <p:sldId id="405" r:id="rId11"/>
    <p:sldId id="747" r:id="rId12"/>
    <p:sldId id="404" r:id="rId13"/>
    <p:sldId id="406" r:id="rId14"/>
    <p:sldId id="407" r:id="rId15"/>
    <p:sldId id="435" r:id="rId16"/>
    <p:sldId id="570" r:id="rId17"/>
    <p:sldId id="568" r:id="rId18"/>
    <p:sldId id="572" r:id="rId19"/>
    <p:sldId id="576" r:id="rId20"/>
    <p:sldId id="577" r:id="rId21"/>
    <p:sldId id="408" r:id="rId22"/>
    <p:sldId id="409" r:id="rId23"/>
    <p:sldId id="410" r:id="rId24"/>
    <p:sldId id="759" r:id="rId25"/>
    <p:sldId id="571" r:id="rId26"/>
    <p:sldId id="579" r:id="rId27"/>
    <p:sldId id="412" r:id="rId28"/>
    <p:sldId id="426" r:id="rId29"/>
    <p:sldId id="427" r:id="rId30"/>
    <p:sldId id="428" r:id="rId31"/>
    <p:sldId id="574" r:id="rId32"/>
    <p:sldId id="748" r:id="rId33"/>
    <p:sldId id="580" r:id="rId34"/>
    <p:sldId id="582" r:id="rId35"/>
    <p:sldId id="583" r:id="rId36"/>
    <p:sldId id="581" r:id="rId37"/>
    <p:sldId id="584" r:id="rId38"/>
    <p:sldId id="594" r:id="rId39"/>
    <p:sldId id="595" r:id="rId40"/>
    <p:sldId id="596" r:id="rId41"/>
    <p:sldId id="597" r:id="rId42"/>
    <p:sldId id="599" r:id="rId43"/>
    <p:sldId id="749" r:id="rId44"/>
    <p:sldId id="600" r:id="rId45"/>
    <p:sldId id="585" r:id="rId46"/>
    <p:sldId id="586" r:id="rId47"/>
    <p:sldId id="587" r:id="rId48"/>
    <p:sldId id="588" r:id="rId49"/>
    <p:sldId id="601" r:id="rId50"/>
    <p:sldId id="592" r:id="rId51"/>
    <p:sldId id="593" r:id="rId52"/>
    <p:sldId id="590" r:id="rId53"/>
    <p:sldId id="591" r:id="rId54"/>
    <p:sldId id="602" r:id="rId55"/>
    <p:sldId id="603" r:id="rId56"/>
    <p:sldId id="607" r:id="rId57"/>
    <p:sldId id="737" r:id="rId58"/>
    <p:sldId id="750" r:id="rId59"/>
    <p:sldId id="738" r:id="rId60"/>
    <p:sldId id="606" r:id="rId61"/>
    <p:sldId id="609" r:id="rId62"/>
    <p:sldId id="608" r:id="rId63"/>
    <p:sldId id="610" r:id="rId64"/>
    <p:sldId id="611" r:id="rId65"/>
    <p:sldId id="613" r:id="rId66"/>
    <p:sldId id="614" r:id="rId67"/>
    <p:sldId id="605" r:id="rId68"/>
    <p:sldId id="616" r:id="rId69"/>
    <p:sldId id="615" r:id="rId70"/>
    <p:sldId id="751" r:id="rId71"/>
    <p:sldId id="617" r:id="rId72"/>
    <p:sldId id="618" r:id="rId73"/>
    <p:sldId id="619" r:id="rId74"/>
    <p:sldId id="620" r:id="rId75"/>
    <p:sldId id="621" r:id="rId76"/>
    <p:sldId id="622" r:id="rId77"/>
    <p:sldId id="623" r:id="rId78"/>
    <p:sldId id="625" r:id="rId79"/>
    <p:sldId id="752" r:id="rId80"/>
    <p:sldId id="624" r:id="rId81"/>
    <p:sldId id="626" r:id="rId82"/>
    <p:sldId id="627" r:id="rId83"/>
    <p:sldId id="628" r:id="rId84"/>
    <p:sldId id="630" r:id="rId85"/>
    <p:sldId id="457" r:id="rId86"/>
    <p:sldId id="631" r:id="rId87"/>
    <p:sldId id="444" r:id="rId88"/>
    <p:sldId id="557" r:id="rId89"/>
    <p:sldId id="753" r:id="rId90"/>
    <p:sldId id="651" r:id="rId91"/>
    <p:sldId id="739" r:id="rId92"/>
    <p:sldId id="645" r:id="rId93"/>
    <p:sldId id="650" r:id="rId94"/>
    <p:sldId id="649" r:id="rId95"/>
    <p:sldId id="648" r:id="rId96"/>
    <p:sldId id="652" r:id="rId97"/>
    <p:sldId id="720" r:id="rId98"/>
    <p:sldId id="721" r:id="rId99"/>
    <p:sldId id="722" r:id="rId100"/>
    <p:sldId id="723" r:id="rId101"/>
    <p:sldId id="724" r:id="rId102"/>
    <p:sldId id="725" r:id="rId103"/>
    <p:sldId id="726" r:id="rId104"/>
    <p:sldId id="740" r:id="rId105"/>
    <p:sldId id="727" r:id="rId106"/>
    <p:sldId id="741" r:id="rId107"/>
    <p:sldId id="728" r:id="rId108"/>
    <p:sldId id="754" r:id="rId109"/>
    <p:sldId id="755" r:id="rId110"/>
    <p:sldId id="756" r:id="rId111"/>
    <p:sldId id="644" r:id="rId112"/>
    <p:sldId id="481" r:id="rId113"/>
    <p:sldId id="653" r:id="rId114"/>
    <p:sldId id="655" r:id="rId115"/>
    <p:sldId id="656" r:id="rId116"/>
    <p:sldId id="757" r:id="rId117"/>
    <p:sldId id="734" r:id="rId118"/>
    <p:sldId id="735" r:id="rId119"/>
    <p:sldId id="654" r:id="rId120"/>
    <p:sldId id="657" r:id="rId121"/>
    <p:sldId id="658" r:id="rId122"/>
    <p:sldId id="758" r:id="rId123"/>
    <p:sldId id="733" r:id="rId124"/>
    <p:sldId id="480" r:id="rId125"/>
    <p:sldId id="663" r:id="rId126"/>
    <p:sldId id="562" r:id="rId127"/>
    <p:sldId id="661" r:id="rId128"/>
    <p:sldId id="662" r:id="rId129"/>
    <p:sldId id="664" r:id="rId130"/>
    <p:sldId id="665" r:id="rId131"/>
    <p:sldId id="666" r:id="rId132"/>
    <p:sldId id="559" r:id="rId133"/>
    <p:sldId id="477" r:id="rId134"/>
    <p:sldId id="683" r:id="rId135"/>
    <p:sldId id="667" r:id="rId136"/>
    <p:sldId id="669" r:id="rId137"/>
    <p:sldId id="670" r:id="rId138"/>
    <p:sldId id="671" r:id="rId139"/>
    <p:sldId id="684" r:id="rId140"/>
    <p:sldId id="685" r:id="rId141"/>
    <p:sldId id="686" r:id="rId142"/>
    <p:sldId id="689" r:id="rId143"/>
    <p:sldId id="672" r:id="rId144"/>
    <p:sldId id="673" r:id="rId145"/>
    <p:sldId id="687" r:id="rId146"/>
    <p:sldId id="701" r:id="rId147"/>
    <p:sldId id="691" r:id="rId148"/>
    <p:sldId id="690" r:id="rId149"/>
    <p:sldId id="674" r:id="rId150"/>
    <p:sldId id="688" r:id="rId151"/>
    <p:sldId id="697" r:id="rId152"/>
    <p:sldId id="694" r:id="rId153"/>
    <p:sldId id="692" r:id="rId154"/>
    <p:sldId id="699" r:id="rId155"/>
    <p:sldId id="705" r:id="rId156"/>
    <p:sldId id="676" r:id="rId157"/>
    <p:sldId id="677" r:id="rId158"/>
    <p:sldId id="678" r:id="rId159"/>
    <p:sldId id="700" r:id="rId160"/>
    <p:sldId id="702" r:id="rId161"/>
    <p:sldId id="703" r:id="rId162"/>
    <p:sldId id="706" r:id="rId163"/>
    <p:sldId id="682" r:id="rId164"/>
    <p:sldId id="704" r:id="rId165"/>
    <p:sldId id="742" r:id="rId166"/>
    <p:sldId id="743" r:id="rId167"/>
    <p:sldId id="744" r:id="rId168"/>
    <p:sldId id="745" r:id="rId169"/>
    <p:sldId id="708" r:id="rId170"/>
    <p:sldId id="709" r:id="rId171"/>
    <p:sldId id="520" r:id="rId172"/>
    <p:sldId id="515" r:id="rId173"/>
    <p:sldId id="516" r:id="rId174"/>
    <p:sldId id="518" r:id="rId175"/>
    <p:sldId id="517" r:id="rId176"/>
    <p:sldId id="521" r:id="rId177"/>
    <p:sldId id="511" r:id="rId178"/>
    <p:sldId id="714" r:id="rId179"/>
    <p:sldId id="512" r:id="rId180"/>
    <p:sldId id="514" r:id="rId181"/>
    <p:sldId id="486" r:id="rId182"/>
    <p:sldId id="487" r:id="rId183"/>
    <p:sldId id="488" r:id="rId184"/>
    <p:sldId id="510" r:id="rId185"/>
    <p:sldId id="715" r:id="rId186"/>
    <p:sldId id="490" r:id="rId187"/>
    <p:sldId id="491" r:id="rId188"/>
    <p:sldId id="492" r:id="rId189"/>
    <p:sldId id="493" r:id="rId190"/>
    <p:sldId id="494" r:id="rId191"/>
    <p:sldId id="495" r:id="rId192"/>
    <p:sldId id="496" r:id="rId193"/>
    <p:sldId id="497" r:id="rId194"/>
    <p:sldId id="498" r:id="rId195"/>
    <p:sldId id="499" r:id="rId196"/>
    <p:sldId id="500" r:id="rId197"/>
    <p:sldId id="501" r:id="rId198"/>
    <p:sldId id="502" r:id="rId199"/>
    <p:sldId id="503" r:id="rId200"/>
    <p:sldId id="504" r:id="rId201"/>
    <p:sldId id="505" r:id="rId202"/>
    <p:sldId id="506" r:id="rId203"/>
    <p:sldId id="509" r:id="rId204"/>
    <p:sldId id="746" r:id="rId205"/>
    <p:sldId id="713" r:id="rId206"/>
    <p:sldId id="710" r:id="rId207"/>
    <p:sldId id="711" r:id="rId208"/>
    <p:sldId id="712" r:id="rId209"/>
    <p:sldId id="547" r:id="rId210"/>
    <p:sldId id="548" r:id="rId211"/>
    <p:sldId id="549" r:id="rId212"/>
    <p:sldId id="550" r:id="rId213"/>
    <p:sldId id="551" r:id="rId214"/>
    <p:sldId id="552" r:id="rId215"/>
    <p:sldId id="553" r:id="rId216"/>
    <p:sldId id="554" r:id="rId217"/>
  </p:sldIdLst>
  <p:sldSz cx="12192000" cy="6858000"/>
  <p:notesSz cx="6797675" cy="9926638"/>
  <p:custDataLst>
    <p:tags r:id="rId220"/>
  </p:custDataLst>
  <p:defaultTextStyle>
    <a:defPPr>
      <a:defRPr lang="de-DE"/>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5E00"/>
    <a:srgbClr val="EE6C00"/>
    <a:srgbClr val="FF8000"/>
    <a:srgbClr val="FF0066"/>
    <a:srgbClr val="00FFFF"/>
    <a:srgbClr val="CC3300"/>
    <a:srgbClr val="FFCC00"/>
    <a:srgbClr val="F4EE00"/>
    <a:srgbClr val="F3A3B4"/>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35" autoAdjust="0"/>
    <p:restoredTop sz="94617" autoAdjust="0"/>
  </p:normalViewPr>
  <p:slideViewPr>
    <p:cSldViewPr>
      <p:cViewPr varScale="1">
        <p:scale>
          <a:sx n="62" d="100"/>
          <a:sy n="62" d="100"/>
        </p:scale>
        <p:origin x="64" y="80"/>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00" d="100"/>
        <a:sy n="100" d="100"/>
      </p:scale>
      <p:origin x="0" y="0"/>
    </p:cViewPr>
  </p:notesTextViewPr>
  <p:sorterViewPr>
    <p:cViewPr>
      <p:scale>
        <a:sx n="90" d="100"/>
        <a:sy n="90" d="100"/>
      </p:scale>
      <p:origin x="0" y="0"/>
    </p:cViewPr>
  </p:sorterViewPr>
  <p:notesViewPr>
    <p:cSldViewPr>
      <p:cViewPr varScale="1">
        <p:scale>
          <a:sx n="61" d="100"/>
          <a:sy n="61" d="100"/>
        </p:scale>
        <p:origin x="-1704" y="-66"/>
      </p:cViewPr>
      <p:guideLst>
        <p:guide orient="horz" pos="3127"/>
        <p:guide pos="2142"/>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openxmlformats.org/officeDocument/2006/relationships/tableStyles" Target="tableStyle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handoutMaster" Target="handoutMasters/handout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ags" Target="tags/tag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_rels/viewProps.xml.rels><?xml version="1.0" encoding="UTF-8" standalone="yes"?>
<Relationships xmlns="http://schemas.openxmlformats.org/package/2006/relationships"><Relationship Id="rId8" Type="http://schemas.openxmlformats.org/officeDocument/2006/relationships/slide" Target="slides/slide193.xml"/><Relationship Id="rId13" Type="http://schemas.openxmlformats.org/officeDocument/2006/relationships/slide" Target="slides/slide198.xml"/><Relationship Id="rId3" Type="http://schemas.openxmlformats.org/officeDocument/2006/relationships/slide" Target="slides/slide188.xml"/><Relationship Id="rId7" Type="http://schemas.openxmlformats.org/officeDocument/2006/relationships/slide" Target="slides/slide192.xml"/><Relationship Id="rId12" Type="http://schemas.openxmlformats.org/officeDocument/2006/relationships/slide" Target="slides/slide197.xml"/><Relationship Id="rId17" Type="http://schemas.openxmlformats.org/officeDocument/2006/relationships/slide" Target="slides/slide202.xml"/><Relationship Id="rId2" Type="http://schemas.openxmlformats.org/officeDocument/2006/relationships/slide" Target="slides/slide187.xml"/><Relationship Id="rId16" Type="http://schemas.openxmlformats.org/officeDocument/2006/relationships/slide" Target="slides/slide201.xml"/><Relationship Id="rId1" Type="http://schemas.openxmlformats.org/officeDocument/2006/relationships/slide" Target="slides/slide186.xml"/><Relationship Id="rId6" Type="http://schemas.openxmlformats.org/officeDocument/2006/relationships/slide" Target="slides/slide191.xml"/><Relationship Id="rId11" Type="http://schemas.openxmlformats.org/officeDocument/2006/relationships/slide" Target="slides/slide196.xml"/><Relationship Id="rId5" Type="http://schemas.openxmlformats.org/officeDocument/2006/relationships/slide" Target="slides/slide190.xml"/><Relationship Id="rId15" Type="http://schemas.openxmlformats.org/officeDocument/2006/relationships/slide" Target="slides/slide200.xml"/><Relationship Id="rId10" Type="http://schemas.openxmlformats.org/officeDocument/2006/relationships/slide" Target="slides/slide195.xml"/><Relationship Id="rId4" Type="http://schemas.openxmlformats.org/officeDocument/2006/relationships/slide" Target="slides/slide189.xml"/><Relationship Id="rId9" Type="http://schemas.openxmlformats.org/officeDocument/2006/relationships/slide" Target="slides/slide194.xml"/><Relationship Id="rId14" Type="http://schemas.openxmlformats.org/officeDocument/2006/relationships/slide" Target="slides/slide19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4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1"/>
            <a:ext cx="2946058" cy="49621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de-DE"/>
          </a:p>
        </p:txBody>
      </p:sp>
      <p:sp>
        <p:nvSpPr>
          <p:cNvPr id="61443" name="Rectangle 3"/>
          <p:cNvSpPr>
            <a:spLocks noGrp="1" noChangeArrowheads="1"/>
          </p:cNvSpPr>
          <p:nvPr>
            <p:ph type="dt" sz="quarter" idx="1"/>
          </p:nvPr>
        </p:nvSpPr>
        <p:spPr bwMode="auto">
          <a:xfrm>
            <a:off x="3851618" y="1"/>
            <a:ext cx="2946058" cy="49621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de-DE"/>
          </a:p>
        </p:txBody>
      </p:sp>
      <p:sp>
        <p:nvSpPr>
          <p:cNvPr id="61444" name="Rectangle 4"/>
          <p:cNvSpPr>
            <a:spLocks noGrp="1" noChangeArrowheads="1"/>
          </p:cNvSpPr>
          <p:nvPr>
            <p:ph type="ftr" sz="quarter" idx="2"/>
          </p:nvPr>
        </p:nvSpPr>
        <p:spPr bwMode="auto">
          <a:xfrm>
            <a:off x="0" y="9430425"/>
            <a:ext cx="2946058" cy="49621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de-DE"/>
          </a:p>
        </p:txBody>
      </p:sp>
      <p:sp>
        <p:nvSpPr>
          <p:cNvPr id="61445" name="Rectangle 5"/>
          <p:cNvSpPr>
            <a:spLocks noGrp="1" noChangeArrowheads="1"/>
          </p:cNvSpPr>
          <p:nvPr>
            <p:ph type="sldNum" sz="quarter" idx="3"/>
          </p:nvPr>
        </p:nvSpPr>
        <p:spPr bwMode="auto">
          <a:xfrm>
            <a:off x="3851618" y="9430425"/>
            <a:ext cx="2946058" cy="49621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062D4AD-75B4-4B68-9D41-225BFE3BC580}" type="slidenum">
              <a:rPr lang="de-DE"/>
              <a:pPr>
                <a:defRPr/>
              </a:pPr>
              <a:t>‹Nr.›</a:t>
            </a:fld>
            <a:endParaRPr lang="de-DE"/>
          </a:p>
        </p:txBody>
      </p:sp>
    </p:spTree>
    <p:extLst>
      <p:ext uri="{BB962C8B-B14F-4D97-AF65-F5344CB8AC3E}">
        <p14:creationId xmlns:p14="http://schemas.microsoft.com/office/powerpoint/2010/main" val="9662104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1"/>
            <a:ext cx="2946058" cy="49621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de-DE"/>
          </a:p>
        </p:txBody>
      </p:sp>
      <p:sp>
        <p:nvSpPr>
          <p:cNvPr id="15363" name="Rectangle 3"/>
          <p:cNvSpPr>
            <a:spLocks noGrp="1" noChangeArrowheads="1"/>
          </p:cNvSpPr>
          <p:nvPr>
            <p:ph type="dt" idx="1"/>
          </p:nvPr>
        </p:nvSpPr>
        <p:spPr bwMode="auto">
          <a:xfrm>
            <a:off x="3851618" y="1"/>
            <a:ext cx="2946058" cy="49621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de-DE"/>
          </a:p>
        </p:txBody>
      </p:sp>
      <p:sp>
        <p:nvSpPr>
          <p:cNvPr id="150532" name="Rectangle 4"/>
          <p:cNvSpPr>
            <a:spLocks noGrp="1" noRot="1" noChangeAspect="1" noChangeArrowheads="1" noTextEdit="1"/>
          </p:cNvSpPr>
          <p:nvPr>
            <p:ph type="sldImg" idx="2"/>
          </p:nvPr>
        </p:nvSpPr>
        <p:spPr bwMode="auto">
          <a:xfrm>
            <a:off x="90488" y="744538"/>
            <a:ext cx="6616700" cy="37211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906647" y="4714031"/>
            <a:ext cx="4984382" cy="44682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a:t>Klicken Sie, um die Formate des Vorlagentextes zu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5366" name="Rectangle 6"/>
          <p:cNvSpPr>
            <a:spLocks noGrp="1" noChangeArrowheads="1"/>
          </p:cNvSpPr>
          <p:nvPr>
            <p:ph type="ftr" sz="quarter" idx="4"/>
          </p:nvPr>
        </p:nvSpPr>
        <p:spPr bwMode="auto">
          <a:xfrm>
            <a:off x="0" y="9430425"/>
            <a:ext cx="2946058" cy="49621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de-DE"/>
          </a:p>
        </p:txBody>
      </p:sp>
      <p:sp>
        <p:nvSpPr>
          <p:cNvPr id="15367" name="Rectangle 7"/>
          <p:cNvSpPr>
            <a:spLocks noGrp="1" noChangeArrowheads="1"/>
          </p:cNvSpPr>
          <p:nvPr>
            <p:ph type="sldNum" sz="quarter" idx="5"/>
          </p:nvPr>
        </p:nvSpPr>
        <p:spPr bwMode="auto">
          <a:xfrm>
            <a:off x="3851618" y="9430425"/>
            <a:ext cx="2946058" cy="49621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73DB8E9-811E-47F4-95D0-6177A507DDA0}" type="slidenum">
              <a:rPr lang="de-DE"/>
              <a:pPr>
                <a:defRPr/>
              </a:pPr>
              <a:t>‹Nr.›</a:t>
            </a:fld>
            <a:endParaRPr lang="de-DE"/>
          </a:p>
        </p:txBody>
      </p:sp>
    </p:spTree>
    <p:extLst>
      <p:ext uri="{BB962C8B-B14F-4D97-AF65-F5344CB8AC3E}">
        <p14:creationId xmlns:p14="http://schemas.microsoft.com/office/powerpoint/2010/main" val="19650908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07F8B735-31CF-478D-B756-C822486942BF}" type="slidenum">
              <a:rPr lang="de-DE" smtClean="0"/>
              <a:pPr/>
              <a:t>1</a:t>
            </a:fld>
            <a:endParaRPr lang="de-DE"/>
          </a:p>
        </p:txBody>
      </p:sp>
      <p:sp>
        <p:nvSpPr>
          <p:cNvPr id="151555" name="Rectangle 2"/>
          <p:cNvSpPr>
            <a:spLocks noGrp="1" noRot="1" noChangeAspect="1" noChangeArrowheads="1" noTextEdit="1"/>
          </p:cNvSpPr>
          <p:nvPr>
            <p:ph type="sldImg"/>
          </p:nvPr>
        </p:nvSpPr>
        <p:spPr>
          <a:xfrm>
            <a:off x="90488" y="744538"/>
            <a:ext cx="6616700" cy="3721100"/>
          </a:xfrm>
          <a:ln/>
        </p:spPr>
      </p:sp>
      <p:sp>
        <p:nvSpPr>
          <p:cNvPr id="151556" name="Rectangle 3"/>
          <p:cNvSpPr>
            <a:spLocks noGrp="1" noChangeArrowheads="1"/>
          </p:cNvSpPr>
          <p:nvPr>
            <p:ph type="body" idx="1"/>
          </p:nvPr>
        </p:nvSpPr>
        <p:spPr>
          <a:noFill/>
          <a:ln/>
        </p:spPr>
        <p:txBody>
          <a:bodyPr/>
          <a:lstStyle/>
          <a:p>
            <a:pPr eaLnBrk="1" hangingPunct="1"/>
            <a:r>
              <a:rPr lang="de-DE"/>
              <a:t>Literatur</a:t>
            </a:r>
          </a:p>
        </p:txBody>
      </p:sp>
    </p:spTree>
    <p:extLst>
      <p:ext uri="{BB962C8B-B14F-4D97-AF65-F5344CB8AC3E}">
        <p14:creationId xmlns:p14="http://schemas.microsoft.com/office/powerpoint/2010/main" val="1152567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D5B5C344-34BF-400F-A33D-F1210D7E9C6D}" type="slidenum">
              <a:rPr lang="de-DE" smtClean="0"/>
              <a:pPr/>
              <a:t>19</a:t>
            </a:fld>
            <a:endParaRPr lang="de-DE"/>
          </a:p>
        </p:txBody>
      </p:sp>
      <p:sp>
        <p:nvSpPr>
          <p:cNvPr id="175107" name="Rectangle 2"/>
          <p:cNvSpPr>
            <a:spLocks noGrp="1" noRot="1" noChangeAspect="1" noChangeArrowheads="1" noTextEdit="1"/>
          </p:cNvSpPr>
          <p:nvPr>
            <p:ph type="sldImg"/>
          </p:nvPr>
        </p:nvSpPr>
        <p:spPr>
          <a:xfrm>
            <a:off x="90488" y="744538"/>
            <a:ext cx="6616700" cy="3721100"/>
          </a:xfrm>
          <a:ln/>
        </p:spPr>
      </p:sp>
      <p:sp>
        <p:nvSpPr>
          <p:cNvPr id="175108"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161906076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Folienbildplatzhalter 1"/>
          <p:cNvSpPr>
            <a:spLocks noGrp="1" noRot="1" noChangeAspect="1" noTextEdit="1"/>
          </p:cNvSpPr>
          <p:nvPr>
            <p:ph type="sldImg"/>
          </p:nvPr>
        </p:nvSpPr>
        <p:spPr>
          <a:xfrm>
            <a:off x="90488" y="744538"/>
            <a:ext cx="6616700" cy="3721100"/>
          </a:xfrm>
          <a:ln/>
        </p:spPr>
      </p:sp>
      <p:sp>
        <p:nvSpPr>
          <p:cNvPr id="243715" name="Notizenplatzhalter 2"/>
          <p:cNvSpPr>
            <a:spLocks noGrp="1"/>
          </p:cNvSpPr>
          <p:nvPr>
            <p:ph type="body" idx="1"/>
          </p:nvPr>
        </p:nvSpPr>
        <p:spPr>
          <a:noFill/>
          <a:ln/>
        </p:spPr>
        <p:txBody>
          <a:bodyPr/>
          <a:lstStyle/>
          <a:p>
            <a:endParaRPr lang="de-DE"/>
          </a:p>
        </p:txBody>
      </p:sp>
      <p:sp>
        <p:nvSpPr>
          <p:cNvPr id="243716" name="Foliennummernplatzhalter 3"/>
          <p:cNvSpPr>
            <a:spLocks noGrp="1"/>
          </p:cNvSpPr>
          <p:nvPr>
            <p:ph type="sldNum" sz="quarter" idx="5"/>
          </p:nvPr>
        </p:nvSpPr>
        <p:spPr>
          <a:noFill/>
        </p:spPr>
        <p:txBody>
          <a:bodyPr/>
          <a:lstStyle/>
          <a:p>
            <a:fld id="{29BC882A-8984-4D43-9CB2-AD2EAEA8EBF1}" type="slidenum">
              <a:rPr lang="de-DE" smtClean="0"/>
              <a:pPr/>
              <a:t>177</a:t>
            </a:fld>
            <a:endParaRPr lang="de-DE"/>
          </a:p>
        </p:txBody>
      </p:sp>
    </p:spTree>
    <p:extLst>
      <p:ext uri="{BB962C8B-B14F-4D97-AF65-F5344CB8AC3E}">
        <p14:creationId xmlns:p14="http://schemas.microsoft.com/office/powerpoint/2010/main" val="3360919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990FF305-83B7-4A9B-B307-0D495F4631AD}" type="slidenum">
              <a:rPr lang="de-DE" smtClean="0"/>
              <a:pPr/>
              <a:t>178</a:t>
            </a:fld>
            <a:endParaRPr lang="de-DE"/>
          </a:p>
        </p:txBody>
      </p:sp>
      <p:sp>
        <p:nvSpPr>
          <p:cNvPr id="192515" name="Rectangle 2"/>
          <p:cNvSpPr>
            <a:spLocks noGrp="1" noRot="1" noChangeAspect="1" noChangeArrowheads="1" noTextEdit="1"/>
          </p:cNvSpPr>
          <p:nvPr>
            <p:ph type="sldImg"/>
          </p:nvPr>
        </p:nvSpPr>
        <p:spPr>
          <a:xfrm>
            <a:off x="90488" y="744538"/>
            <a:ext cx="6616700" cy="3721100"/>
          </a:xfrm>
          <a:ln/>
        </p:spPr>
      </p:sp>
      <p:sp>
        <p:nvSpPr>
          <p:cNvPr id="192516"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25151741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p>
            <a:fld id="{CDDA4BBC-5054-4631-B76E-C064496D34AC}" type="slidenum">
              <a:rPr lang="de-DE" smtClean="0"/>
              <a:pPr/>
              <a:t>179</a:t>
            </a:fld>
            <a:endParaRPr lang="de-DE"/>
          </a:p>
        </p:txBody>
      </p:sp>
      <p:sp>
        <p:nvSpPr>
          <p:cNvPr id="244739" name="Rectangle 2"/>
          <p:cNvSpPr>
            <a:spLocks noGrp="1" noRot="1" noChangeAspect="1" noChangeArrowheads="1" noTextEdit="1"/>
          </p:cNvSpPr>
          <p:nvPr>
            <p:ph type="sldImg"/>
          </p:nvPr>
        </p:nvSpPr>
        <p:spPr>
          <a:xfrm>
            <a:off x="90488" y="744538"/>
            <a:ext cx="6616700" cy="3721100"/>
          </a:xfrm>
          <a:ln/>
        </p:spPr>
      </p:sp>
      <p:sp>
        <p:nvSpPr>
          <p:cNvPr id="244740"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2042919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D5C6E481-AD31-4785-B108-63C1785F5E0D}" type="slidenum">
              <a:rPr lang="de-DE" smtClean="0"/>
              <a:pPr/>
              <a:t>180</a:t>
            </a:fld>
            <a:endParaRPr lang="de-DE"/>
          </a:p>
        </p:txBody>
      </p:sp>
      <p:sp>
        <p:nvSpPr>
          <p:cNvPr id="245763" name="Rectangle 2"/>
          <p:cNvSpPr>
            <a:spLocks noGrp="1" noRot="1" noChangeAspect="1" noChangeArrowheads="1" noTextEdit="1"/>
          </p:cNvSpPr>
          <p:nvPr>
            <p:ph type="sldImg"/>
          </p:nvPr>
        </p:nvSpPr>
        <p:spPr>
          <a:xfrm>
            <a:off x="90488" y="744538"/>
            <a:ext cx="6616700" cy="3721100"/>
          </a:xfrm>
          <a:ln/>
        </p:spPr>
      </p:sp>
      <p:sp>
        <p:nvSpPr>
          <p:cNvPr id="245764"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408879666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Folienbildplatzhalter 1"/>
          <p:cNvSpPr>
            <a:spLocks noGrp="1" noRot="1" noChangeAspect="1" noTextEdit="1"/>
          </p:cNvSpPr>
          <p:nvPr>
            <p:ph type="sldImg"/>
          </p:nvPr>
        </p:nvSpPr>
        <p:spPr>
          <a:xfrm>
            <a:off x="90488" y="744538"/>
            <a:ext cx="6616700" cy="3721100"/>
          </a:xfrm>
          <a:ln/>
        </p:spPr>
      </p:sp>
      <p:sp>
        <p:nvSpPr>
          <p:cNvPr id="246787" name="Notizenplatzhalter 2"/>
          <p:cNvSpPr>
            <a:spLocks noGrp="1"/>
          </p:cNvSpPr>
          <p:nvPr>
            <p:ph type="body" idx="1"/>
          </p:nvPr>
        </p:nvSpPr>
        <p:spPr>
          <a:noFill/>
          <a:ln/>
        </p:spPr>
        <p:txBody>
          <a:bodyPr/>
          <a:lstStyle/>
          <a:p>
            <a:endParaRPr lang="de-DE"/>
          </a:p>
        </p:txBody>
      </p:sp>
      <p:sp>
        <p:nvSpPr>
          <p:cNvPr id="246788" name="Foliennummernplatzhalter 3"/>
          <p:cNvSpPr>
            <a:spLocks noGrp="1"/>
          </p:cNvSpPr>
          <p:nvPr>
            <p:ph type="sldNum" sz="quarter" idx="5"/>
          </p:nvPr>
        </p:nvSpPr>
        <p:spPr>
          <a:noFill/>
        </p:spPr>
        <p:txBody>
          <a:bodyPr/>
          <a:lstStyle/>
          <a:p>
            <a:fld id="{86B30EF3-0147-4B0C-975E-A405D171AB4E}" type="slidenum">
              <a:rPr lang="de-DE" smtClean="0"/>
              <a:pPr/>
              <a:t>181</a:t>
            </a:fld>
            <a:endParaRPr lang="de-DE"/>
          </a:p>
        </p:txBody>
      </p:sp>
    </p:spTree>
    <p:extLst>
      <p:ext uri="{BB962C8B-B14F-4D97-AF65-F5344CB8AC3E}">
        <p14:creationId xmlns:p14="http://schemas.microsoft.com/office/powerpoint/2010/main" val="332463832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1BD903A8-9C8C-40D8-BE24-FF5C6C70AB9F}" type="slidenum">
              <a:rPr lang="de-DE" smtClean="0"/>
              <a:pPr/>
              <a:t>182</a:t>
            </a:fld>
            <a:endParaRPr lang="de-DE"/>
          </a:p>
        </p:txBody>
      </p:sp>
      <p:sp>
        <p:nvSpPr>
          <p:cNvPr id="247811" name="Rectangle 2"/>
          <p:cNvSpPr>
            <a:spLocks noGrp="1" noRot="1" noChangeAspect="1" noChangeArrowheads="1" noTextEdit="1"/>
          </p:cNvSpPr>
          <p:nvPr>
            <p:ph type="sldImg"/>
          </p:nvPr>
        </p:nvSpPr>
        <p:spPr>
          <a:xfrm>
            <a:off x="90488" y="744538"/>
            <a:ext cx="6616700" cy="3721100"/>
          </a:xfrm>
          <a:ln/>
        </p:spPr>
      </p:sp>
      <p:sp>
        <p:nvSpPr>
          <p:cNvPr id="247812"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88178620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C29414E4-65B3-4F58-9328-F9490230A735}" type="slidenum">
              <a:rPr lang="de-DE" smtClean="0"/>
              <a:pPr/>
              <a:t>183</a:t>
            </a:fld>
            <a:endParaRPr lang="de-DE"/>
          </a:p>
        </p:txBody>
      </p:sp>
      <p:sp>
        <p:nvSpPr>
          <p:cNvPr id="248835" name="Rectangle 2"/>
          <p:cNvSpPr>
            <a:spLocks noGrp="1" noRot="1" noChangeAspect="1" noChangeArrowheads="1" noTextEdit="1"/>
          </p:cNvSpPr>
          <p:nvPr>
            <p:ph type="sldImg"/>
          </p:nvPr>
        </p:nvSpPr>
        <p:spPr>
          <a:xfrm>
            <a:off x="90488" y="744538"/>
            <a:ext cx="6616700" cy="3721100"/>
          </a:xfrm>
          <a:ln/>
        </p:spPr>
      </p:sp>
      <p:sp>
        <p:nvSpPr>
          <p:cNvPr id="248836"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34552410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Folienbildplatzhalter 1"/>
          <p:cNvSpPr>
            <a:spLocks noGrp="1" noRot="1" noChangeAspect="1" noTextEdit="1"/>
          </p:cNvSpPr>
          <p:nvPr>
            <p:ph type="sldImg"/>
          </p:nvPr>
        </p:nvSpPr>
        <p:spPr>
          <a:xfrm>
            <a:off x="90488" y="744538"/>
            <a:ext cx="6616700" cy="3721100"/>
          </a:xfrm>
          <a:ln/>
        </p:spPr>
      </p:sp>
      <p:sp>
        <p:nvSpPr>
          <p:cNvPr id="249859" name="Notizenplatzhalter 2"/>
          <p:cNvSpPr>
            <a:spLocks noGrp="1"/>
          </p:cNvSpPr>
          <p:nvPr>
            <p:ph type="body" idx="1"/>
          </p:nvPr>
        </p:nvSpPr>
        <p:spPr>
          <a:noFill/>
          <a:ln/>
        </p:spPr>
        <p:txBody>
          <a:bodyPr/>
          <a:lstStyle/>
          <a:p>
            <a:endParaRPr lang="de-DE"/>
          </a:p>
        </p:txBody>
      </p:sp>
      <p:sp>
        <p:nvSpPr>
          <p:cNvPr id="249860" name="Foliennummernplatzhalter 3"/>
          <p:cNvSpPr>
            <a:spLocks noGrp="1"/>
          </p:cNvSpPr>
          <p:nvPr>
            <p:ph type="sldNum" sz="quarter" idx="5"/>
          </p:nvPr>
        </p:nvSpPr>
        <p:spPr>
          <a:noFill/>
        </p:spPr>
        <p:txBody>
          <a:bodyPr/>
          <a:lstStyle/>
          <a:p>
            <a:fld id="{58094266-7311-47E8-8054-182ED0550709}" type="slidenum">
              <a:rPr lang="de-DE" smtClean="0"/>
              <a:pPr/>
              <a:t>184</a:t>
            </a:fld>
            <a:endParaRPr lang="de-DE"/>
          </a:p>
        </p:txBody>
      </p:sp>
    </p:spTree>
    <p:extLst>
      <p:ext uri="{BB962C8B-B14F-4D97-AF65-F5344CB8AC3E}">
        <p14:creationId xmlns:p14="http://schemas.microsoft.com/office/powerpoint/2010/main" val="23445475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990FF305-83B7-4A9B-B307-0D495F4631AD}" type="slidenum">
              <a:rPr lang="de-DE" smtClean="0"/>
              <a:pPr/>
              <a:t>185</a:t>
            </a:fld>
            <a:endParaRPr lang="de-DE"/>
          </a:p>
        </p:txBody>
      </p:sp>
      <p:sp>
        <p:nvSpPr>
          <p:cNvPr id="192515" name="Rectangle 2"/>
          <p:cNvSpPr>
            <a:spLocks noGrp="1" noRot="1" noChangeAspect="1" noChangeArrowheads="1" noTextEdit="1"/>
          </p:cNvSpPr>
          <p:nvPr>
            <p:ph type="sldImg"/>
          </p:nvPr>
        </p:nvSpPr>
        <p:spPr>
          <a:xfrm>
            <a:off x="90488" y="744538"/>
            <a:ext cx="6616700" cy="3721100"/>
          </a:xfrm>
          <a:ln/>
        </p:spPr>
      </p:sp>
      <p:sp>
        <p:nvSpPr>
          <p:cNvPr id="192516"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20989037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E19F91BE-63BF-4F15-9C7E-A24A89676F09}" type="slidenum">
              <a:rPr lang="en-US" smtClean="0"/>
              <a:pPr/>
              <a:t>186</a:t>
            </a:fld>
            <a:endParaRPr lang="en-US"/>
          </a:p>
        </p:txBody>
      </p:sp>
      <p:sp>
        <p:nvSpPr>
          <p:cNvPr id="251907" name="Rectangle 2"/>
          <p:cNvSpPr>
            <a:spLocks noGrp="1" noRot="1" noChangeAspect="1" noChangeArrowheads="1" noTextEdit="1"/>
          </p:cNvSpPr>
          <p:nvPr>
            <p:ph type="sldImg"/>
          </p:nvPr>
        </p:nvSpPr>
        <p:spPr>
          <a:xfrm>
            <a:off x="90488" y="744538"/>
            <a:ext cx="6616700" cy="3721100"/>
          </a:xfrm>
          <a:ln/>
        </p:spPr>
      </p:sp>
      <p:sp>
        <p:nvSpPr>
          <p:cNvPr id="251908"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3742821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B4431604-C2FA-408B-BF5E-673E49349D4E}" type="slidenum">
              <a:rPr lang="de-DE" smtClean="0"/>
              <a:pPr/>
              <a:t>20</a:t>
            </a:fld>
            <a:endParaRPr lang="de-DE"/>
          </a:p>
        </p:txBody>
      </p:sp>
      <p:sp>
        <p:nvSpPr>
          <p:cNvPr id="168963" name="Rectangle 2"/>
          <p:cNvSpPr>
            <a:spLocks noGrp="1" noRot="1" noChangeAspect="1" noChangeArrowheads="1" noTextEdit="1"/>
          </p:cNvSpPr>
          <p:nvPr>
            <p:ph type="sldImg"/>
          </p:nvPr>
        </p:nvSpPr>
        <p:spPr>
          <a:xfrm>
            <a:off x="90488" y="744538"/>
            <a:ext cx="6616700" cy="3721100"/>
          </a:xfrm>
          <a:ln/>
        </p:spPr>
      </p:sp>
      <p:sp>
        <p:nvSpPr>
          <p:cNvPr id="168964"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34217842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2985684B-6635-4790-AE61-15763626F226}" type="slidenum">
              <a:rPr lang="en-US" smtClean="0"/>
              <a:pPr/>
              <a:t>187</a:t>
            </a:fld>
            <a:endParaRPr lang="en-US"/>
          </a:p>
        </p:txBody>
      </p:sp>
      <p:sp>
        <p:nvSpPr>
          <p:cNvPr id="252931" name="Rectangle 2"/>
          <p:cNvSpPr>
            <a:spLocks noGrp="1" noRot="1" noChangeAspect="1" noChangeArrowheads="1" noTextEdit="1"/>
          </p:cNvSpPr>
          <p:nvPr>
            <p:ph type="sldImg"/>
          </p:nvPr>
        </p:nvSpPr>
        <p:spPr>
          <a:xfrm>
            <a:off x="90488" y="744538"/>
            <a:ext cx="6616700" cy="3721100"/>
          </a:xfrm>
          <a:ln/>
        </p:spPr>
      </p:sp>
      <p:sp>
        <p:nvSpPr>
          <p:cNvPr id="252932"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27358741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3F2A9BA3-9A20-4A14-8A1A-2177D8D34D23}" type="slidenum">
              <a:rPr lang="en-US" smtClean="0"/>
              <a:pPr/>
              <a:t>188</a:t>
            </a:fld>
            <a:endParaRPr lang="en-US"/>
          </a:p>
        </p:txBody>
      </p:sp>
      <p:sp>
        <p:nvSpPr>
          <p:cNvPr id="253955" name="Rectangle 2"/>
          <p:cNvSpPr>
            <a:spLocks noGrp="1" noRot="1" noChangeAspect="1" noChangeArrowheads="1" noTextEdit="1"/>
          </p:cNvSpPr>
          <p:nvPr>
            <p:ph type="sldImg"/>
          </p:nvPr>
        </p:nvSpPr>
        <p:spPr>
          <a:xfrm>
            <a:off x="90488" y="744538"/>
            <a:ext cx="6616700" cy="3721100"/>
          </a:xfrm>
          <a:ln/>
        </p:spPr>
      </p:sp>
      <p:sp>
        <p:nvSpPr>
          <p:cNvPr id="253956"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183509817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8A60D175-D9AE-4A66-9987-BAC57EA98AEF}" type="slidenum">
              <a:rPr lang="en-US" smtClean="0"/>
              <a:pPr/>
              <a:t>189</a:t>
            </a:fld>
            <a:endParaRPr lang="en-US"/>
          </a:p>
        </p:txBody>
      </p:sp>
      <p:sp>
        <p:nvSpPr>
          <p:cNvPr id="254979" name="Rectangle 2"/>
          <p:cNvSpPr>
            <a:spLocks noGrp="1" noRot="1" noChangeAspect="1" noChangeArrowheads="1" noTextEdit="1"/>
          </p:cNvSpPr>
          <p:nvPr>
            <p:ph type="sldImg"/>
          </p:nvPr>
        </p:nvSpPr>
        <p:spPr>
          <a:xfrm>
            <a:off x="90488" y="744538"/>
            <a:ext cx="6616700" cy="3721100"/>
          </a:xfrm>
          <a:ln/>
        </p:spPr>
      </p:sp>
      <p:sp>
        <p:nvSpPr>
          <p:cNvPr id="254980"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19607348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A35595C9-C270-4FA0-B53C-2CCE87610AA0}" type="slidenum">
              <a:rPr lang="en-US" smtClean="0"/>
              <a:pPr/>
              <a:t>190</a:t>
            </a:fld>
            <a:endParaRPr lang="en-US"/>
          </a:p>
        </p:txBody>
      </p:sp>
      <p:sp>
        <p:nvSpPr>
          <p:cNvPr id="256003" name="Rectangle 2"/>
          <p:cNvSpPr>
            <a:spLocks noGrp="1" noRot="1" noChangeAspect="1" noChangeArrowheads="1" noTextEdit="1"/>
          </p:cNvSpPr>
          <p:nvPr>
            <p:ph type="sldImg"/>
          </p:nvPr>
        </p:nvSpPr>
        <p:spPr>
          <a:xfrm>
            <a:off x="90488" y="744538"/>
            <a:ext cx="6616700" cy="3721100"/>
          </a:xfrm>
          <a:ln/>
        </p:spPr>
      </p:sp>
      <p:sp>
        <p:nvSpPr>
          <p:cNvPr id="256004"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194839946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8F617508-47D3-4BB4-A77E-F454546ABA95}" type="slidenum">
              <a:rPr lang="en-US" smtClean="0"/>
              <a:pPr/>
              <a:t>191</a:t>
            </a:fld>
            <a:endParaRPr lang="en-US"/>
          </a:p>
        </p:txBody>
      </p:sp>
      <p:sp>
        <p:nvSpPr>
          <p:cNvPr id="257027" name="Rectangle 2"/>
          <p:cNvSpPr>
            <a:spLocks noGrp="1" noRot="1" noChangeAspect="1" noChangeArrowheads="1" noTextEdit="1"/>
          </p:cNvSpPr>
          <p:nvPr>
            <p:ph type="sldImg"/>
          </p:nvPr>
        </p:nvSpPr>
        <p:spPr>
          <a:xfrm>
            <a:off x="90488" y="744538"/>
            <a:ext cx="6616700" cy="3721100"/>
          </a:xfrm>
          <a:ln/>
        </p:spPr>
      </p:sp>
      <p:sp>
        <p:nvSpPr>
          <p:cNvPr id="257028"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277608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116FD2C5-8BCA-4A68-9E8A-9BA36A839947}" type="slidenum">
              <a:rPr lang="en-US" smtClean="0"/>
              <a:pPr/>
              <a:t>192</a:t>
            </a:fld>
            <a:endParaRPr lang="en-US"/>
          </a:p>
        </p:txBody>
      </p:sp>
      <p:sp>
        <p:nvSpPr>
          <p:cNvPr id="258051" name="Rectangle 2"/>
          <p:cNvSpPr>
            <a:spLocks noGrp="1" noRot="1" noChangeAspect="1" noChangeArrowheads="1" noTextEdit="1"/>
          </p:cNvSpPr>
          <p:nvPr>
            <p:ph type="sldImg"/>
          </p:nvPr>
        </p:nvSpPr>
        <p:spPr>
          <a:xfrm>
            <a:off x="90488" y="744538"/>
            <a:ext cx="6616700" cy="3721100"/>
          </a:xfrm>
          <a:ln/>
        </p:spPr>
      </p:sp>
      <p:sp>
        <p:nvSpPr>
          <p:cNvPr id="258052"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176082474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CAAA784C-3F01-49E2-8CF5-04982CE34A1D}" type="slidenum">
              <a:rPr lang="en-US" smtClean="0"/>
              <a:pPr/>
              <a:t>193</a:t>
            </a:fld>
            <a:endParaRPr lang="en-US"/>
          </a:p>
        </p:txBody>
      </p:sp>
      <p:sp>
        <p:nvSpPr>
          <p:cNvPr id="259075" name="Rectangle 2"/>
          <p:cNvSpPr>
            <a:spLocks noGrp="1" noRot="1" noChangeAspect="1" noChangeArrowheads="1" noTextEdit="1"/>
          </p:cNvSpPr>
          <p:nvPr>
            <p:ph type="sldImg"/>
          </p:nvPr>
        </p:nvSpPr>
        <p:spPr>
          <a:xfrm>
            <a:off x="90488" y="744538"/>
            <a:ext cx="6616700" cy="3721100"/>
          </a:xfrm>
          <a:ln/>
        </p:spPr>
      </p:sp>
      <p:sp>
        <p:nvSpPr>
          <p:cNvPr id="259076"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155127160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80A50AA3-812C-494F-B6EB-63C1295B35C9}" type="slidenum">
              <a:rPr lang="en-US" smtClean="0"/>
              <a:pPr/>
              <a:t>194</a:t>
            </a:fld>
            <a:endParaRPr lang="en-US"/>
          </a:p>
        </p:txBody>
      </p:sp>
      <p:sp>
        <p:nvSpPr>
          <p:cNvPr id="260099" name="Rectangle 2"/>
          <p:cNvSpPr>
            <a:spLocks noGrp="1" noRot="1" noChangeAspect="1" noChangeArrowheads="1" noTextEdit="1"/>
          </p:cNvSpPr>
          <p:nvPr>
            <p:ph type="sldImg"/>
          </p:nvPr>
        </p:nvSpPr>
        <p:spPr>
          <a:xfrm>
            <a:off x="90488" y="744538"/>
            <a:ext cx="6616700" cy="3721100"/>
          </a:xfrm>
          <a:ln/>
        </p:spPr>
      </p:sp>
      <p:sp>
        <p:nvSpPr>
          <p:cNvPr id="260100"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286760378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2E94B580-7EB8-4EA1-B523-307ED8B9746C}" type="slidenum">
              <a:rPr lang="en-US" smtClean="0"/>
              <a:pPr/>
              <a:t>195</a:t>
            </a:fld>
            <a:endParaRPr lang="en-US"/>
          </a:p>
        </p:txBody>
      </p:sp>
      <p:sp>
        <p:nvSpPr>
          <p:cNvPr id="261123" name="Rectangle 2"/>
          <p:cNvSpPr>
            <a:spLocks noGrp="1" noRot="1" noChangeAspect="1" noChangeArrowheads="1" noTextEdit="1"/>
          </p:cNvSpPr>
          <p:nvPr>
            <p:ph type="sldImg"/>
          </p:nvPr>
        </p:nvSpPr>
        <p:spPr>
          <a:xfrm>
            <a:off x="90488" y="744538"/>
            <a:ext cx="6616700" cy="3721100"/>
          </a:xfrm>
          <a:ln/>
        </p:spPr>
      </p:sp>
      <p:sp>
        <p:nvSpPr>
          <p:cNvPr id="261124"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372637866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95E37C2D-D40D-480D-9011-95896CFE00EB}" type="slidenum">
              <a:rPr lang="en-US" smtClean="0"/>
              <a:pPr/>
              <a:t>196</a:t>
            </a:fld>
            <a:endParaRPr lang="en-US"/>
          </a:p>
        </p:txBody>
      </p:sp>
      <p:sp>
        <p:nvSpPr>
          <p:cNvPr id="262147" name="Rectangle 2"/>
          <p:cNvSpPr>
            <a:spLocks noGrp="1" noRot="1" noChangeAspect="1" noChangeArrowheads="1" noTextEdit="1"/>
          </p:cNvSpPr>
          <p:nvPr>
            <p:ph type="sldImg"/>
          </p:nvPr>
        </p:nvSpPr>
        <p:spPr>
          <a:xfrm>
            <a:off x="90488" y="744538"/>
            <a:ext cx="6616700" cy="3721100"/>
          </a:xfrm>
          <a:ln/>
        </p:spPr>
      </p:sp>
      <p:sp>
        <p:nvSpPr>
          <p:cNvPr id="262148"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639759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Folienbildplatzhalter 1"/>
          <p:cNvSpPr>
            <a:spLocks noGrp="1" noRot="1" noChangeAspect="1" noTextEdit="1"/>
          </p:cNvSpPr>
          <p:nvPr>
            <p:ph type="sldImg"/>
          </p:nvPr>
        </p:nvSpPr>
        <p:spPr>
          <a:xfrm>
            <a:off x="90488" y="744538"/>
            <a:ext cx="6616700" cy="3721100"/>
          </a:xfrm>
          <a:ln/>
        </p:spPr>
      </p:sp>
      <p:sp>
        <p:nvSpPr>
          <p:cNvPr id="160771" name="Notizenplatzhalter 2"/>
          <p:cNvSpPr>
            <a:spLocks noGrp="1"/>
          </p:cNvSpPr>
          <p:nvPr>
            <p:ph type="body" idx="1"/>
          </p:nvPr>
        </p:nvSpPr>
        <p:spPr>
          <a:noFill/>
          <a:ln/>
        </p:spPr>
        <p:txBody>
          <a:bodyPr/>
          <a:lstStyle/>
          <a:p>
            <a:endParaRPr lang="de-DE"/>
          </a:p>
        </p:txBody>
      </p:sp>
      <p:sp>
        <p:nvSpPr>
          <p:cNvPr id="160772" name="Foliennummernplatzhalter 3"/>
          <p:cNvSpPr>
            <a:spLocks noGrp="1"/>
          </p:cNvSpPr>
          <p:nvPr>
            <p:ph type="sldNum" sz="quarter" idx="5"/>
          </p:nvPr>
        </p:nvSpPr>
        <p:spPr>
          <a:noFill/>
        </p:spPr>
        <p:txBody>
          <a:bodyPr/>
          <a:lstStyle/>
          <a:p>
            <a:fld id="{C4A679F8-2997-4404-B7A3-DF998572D704}" type="slidenum">
              <a:rPr lang="de-DE" smtClean="0"/>
              <a:pPr/>
              <a:t>21</a:t>
            </a:fld>
            <a:endParaRPr lang="de-DE"/>
          </a:p>
        </p:txBody>
      </p:sp>
    </p:spTree>
    <p:extLst>
      <p:ext uri="{BB962C8B-B14F-4D97-AF65-F5344CB8AC3E}">
        <p14:creationId xmlns:p14="http://schemas.microsoft.com/office/powerpoint/2010/main" val="286331211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B5807EA3-46A1-4ABE-B49F-09E6FF4A3A95}" type="slidenum">
              <a:rPr lang="en-US" smtClean="0"/>
              <a:pPr/>
              <a:t>197</a:t>
            </a:fld>
            <a:endParaRPr lang="en-US"/>
          </a:p>
        </p:txBody>
      </p:sp>
      <p:sp>
        <p:nvSpPr>
          <p:cNvPr id="263171" name="Rectangle 2"/>
          <p:cNvSpPr>
            <a:spLocks noGrp="1" noRot="1" noChangeAspect="1" noChangeArrowheads="1" noTextEdit="1"/>
          </p:cNvSpPr>
          <p:nvPr>
            <p:ph type="sldImg"/>
          </p:nvPr>
        </p:nvSpPr>
        <p:spPr>
          <a:xfrm>
            <a:off x="90488" y="744538"/>
            <a:ext cx="6616700" cy="3721100"/>
          </a:xfrm>
          <a:ln/>
        </p:spPr>
      </p:sp>
      <p:sp>
        <p:nvSpPr>
          <p:cNvPr id="263172"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257051362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B391B0E0-F792-4C55-A9F0-E21F53AEBE02}" type="slidenum">
              <a:rPr lang="en-US" smtClean="0"/>
              <a:pPr/>
              <a:t>198</a:t>
            </a:fld>
            <a:endParaRPr lang="en-US"/>
          </a:p>
        </p:txBody>
      </p:sp>
      <p:sp>
        <p:nvSpPr>
          <p:cNvPr id="264195" name="Rectangle 2"/>
          <p:cNvSpPr>
            <a:spLocks noGrp="1" noRot="1" noChangeAspect="1" noChangeArrowheads="1" noTextEdit="1"/>
          </p:cNvSpPr>
          <p:nvPr>
            <p:ph type="sldImg"/>
          </p:nvPr>
        </p:nvSpPr>
        <p:spPr>
          <a:xfrm>
            <a:off x="90488" y="744538"/>
            <a:ext cx="6616700" cy="3721100"/>
          </a:xfrm>
          <a:ln/>
        </p:spPr>
      </p:sp>
      <p:sp>
        <p:nvSpPr>
          <p:cNvPr id="264196"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32383513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p:spPr>
        <p:txBody>
          <a:bodyPr/>
          <a:lstStyle/>
          <a:p>
            <a:fld id="{728A2739-B0D7-4A85-864D-405B7FABEBDC}" type="slidenum">
              <a:rPr lang="en-US" smtClean="0"/>
              <a:pPr/>
              <a:t>199</a:t>
            </a:fld>
            <a:endParaRPr lang="en-US"/>
          </a:p>
        </p:txBody>
      </p:sp>
      <p:sp>
        <p:nvSpPr>
          <p:cNvPr id="265219" name="Rectangle 2"/>
          <p:cNvSpPr>
            <a:spLocks noGrp="1" noRot="1" noChangeAspect="1" noChangeArrowheads="1" noTextEdit="1"/>
          </p:cNvSpPr>
          <p:nvPr>
            <p:ph type="sldImg"/>
          </p:nvPr>
        </p:nvSpPr>
        <p:spPr>
          <a:xfrm>
            <a:off x="90488" y="744538"/>
            <a:ext cx="6616700" cy="3721100"/>
          </a:xfrm>
          <a:ln/>
        </p:spPr>
      </p:sp>
      <p:sp>
        <p:nvSpPr>
          <p:cNvPr id="265220"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40098093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946C4467-F75C-4EE1-811B-47C39240E6F8}" type="slidenum">
              <a:rPr lang="en-US" smtClean="0"/>
              <a:pPr/>
              <a:t>200</a:t>
            </a:fld>
            <a:endParaRPr lang="en-US"/>
          </a:p>
        </p:txBody>
      </p:sp>
      <p:sp>
        <p:nvSpPr>
          <p:cNvPr id="266243" name="Rectangle 2"/>
          <p:cNvSpPr>
            <a:spLocks noGrp="1" noRot="1" noChangeAspect="1" noChangeArrowheads="1" noTextEdit="1"/>
          </p:cNvSpPr>
          <p:nvPr>
            <p:ph type="sldImg"/>
          </p:nvPr>
        </p:nvSpPr>
        <p:spPr>
          <a:xfrm>
            <a:off x="90488" y="744538"/>
            <a:ext cx="6616700" cy="3721100"/>
          </a:xfrm>
          <a:ln/>
        </p:spPr>
      </p:sp>
      <p:sp>
        <p:nvSpPr>
          <p:cNvPr id="266244"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184185777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p>
            <a:fld id="{94B56304-9C93-4D4D-81DD-759AAA5159FC}" type="slidenum">
              <a:rPr lang="en-US" smtClean="0"/>
              <a:pPr/>
              <a:t>201</a:t>
            </a:fld>
            <a:endParaRPr lang="en-US"/>
          </a:p>
        </p:txBody>
      </p:sp>
      <p:sp>
        <p:nvSpPr>
          <p:cNvPr id="267267" name="Rectangle 2"/>
          <p:cNvSpPr>
            <a:spLocks noGrp="1" noRot="1" noChangeAspect="1" noChangeArrowheads="1" noTextEdit="1"/>
          </p:cNvSpPr>
          <p:nvPr>
            <p:ph type="sldImg"/>
          </p:nvPr>
        </p:nvSpPr>
        <p:spPr>
          <a:xfrm>
            <a:off x="90488" y="744538"/>
            <a:ext cx="6616700" cy="3721100"/>
          </a:xfrm>
          <a:ln/>
        </p:spPr>
      </p:sp>
      <p:sp>
        <p:nvSpPr>
          <p:cNvPr id="267268"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321843692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p>
            <a:fld id="{CFECAAF7-6C15-4707-ABF1-631DD8232A39}" type="slidenum">
              <a:rPr lang="en-US" smtClean="0"/>
              <a:pPr/>
              <a:t>202</a:t>
            </a:fld>
            <a:endParaRPr lang="en-US"/>
          </a:p>
        </p:txBody>
      </p:sp>
      <p:sp>
        <p:nvSpPr>
          <p:cNvPr id="268291" name="Rectangle 2"/>
          <p:cNvSpPr>
            <a:spLocks noGrp="1" noRot="1" noChangeAspect="1" noChangeArrowheads="1" noTextEdit="1"/>
          </p:cNvSpPr>
          <p:nvPr>
            <p:ph type="sldImg"/>
          </p:nvPr>
        </p:nvSpPr>
        <p:spPr>
          <a:xfrm>
            <a:off x="90488" y="744538"/>
            <a:ext cx="6616700" cy="3721100"/>
          </a:xfrm>
          <a:ln/>
        </p:spPr>
      </p:sp>
      <p:sp>
        <p:nvSpPr>
          <p:cNvPr id="268292"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329646567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Folienbildplatzhalter 1"/>
          <p:cNvSpPr>
            <a:spLocks noGrp="1" noRot="1" noChangeAspect="1" noTextEdit="1"/>
          </p:cNvSpPr>
          <p:nvPr>
            <p:ph type="sldImg"/>
          </p:nvPr>
        </p:nvSpPr>
        <p:spPr>
          <a:xfrm>
            <a:off x="90488" y="744538"/>
            <a:ext cx="6616700" cy="3721100"/>
          </a:xfrm>
          <a:ln/>
        </p:spPr>
      </p:sp>
      <p:sp>
        <p:nvSpPr>
          <p:cNvPr id="269315" name="Notizenplatzhalter 2"/>
          <p:cNvSpPr>
            <a:spLocks noGrp="1"/>
          </p:cNvSpPr>
          <p:nvPr>
            <p:ph type="body" idx="1"/>
          </p:nvPr>
        </p:nvSpPr>
        <p:spPr>
          <a:noFill/>
          <a:ln/>
        </p:spPr>
        <p:txBody>
          <a:bodyPr/>
          <a:lstStyle/>
          <a:p>
            <a:endParaRPr lang="de-DE"/>
          </a:p>
        </p:txBody>
      </p:sp>
      <p:sp>
        <p:nvSpPr>
          <p:cNvPr id="269316" name="Foliennummernplatzhalter 3"/>
          <p:cNvSpPr>
            <a:spLocks noGrp="1"/>
          </p:cNvSpPr>
          <p:nvPr>
            <p:ph type="sldNum" sz="quarter" idx="5"/>
          </p:nvPr>
        </p:nvSpPr>
        <p:spPr>
          <a:noFill/>
        </p:spPr>
        <p:txBody>
          <a:bodyPr/>
          <a:lstStyle/>
          <a:p>
            <a:fld id="{BC0376D4-F2DF-4C53-8498-8C09F1EACF94}" type="slidenum">
              <a:rPr lang="de-DE" smtClean="0"/>
              <a:pPr/>
              <a:t>203</a:t>
            </a:fld>
            <a:endParaRPr lang="de-DE"/>
          </a:p>
        </p:txBody>
      </p:sp>
    </p:spTree>
    <p:extLst>
      <p:ext uri="{BB962C8B-B14F-4D97-AF65-F5344CB8AC3E}">
        <p14:creationId xmlns:p14="http://schemas.microsoft.com/office/powerpoint/2010/main" val="249449673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5F8381BB-ADF9-41CD-A941-17EADE9E06DF}" type="slidenum">
              <a:rPr lang="de-DE" smtClean="0"/>
              <a:pPr/>
              <a:t>204</a:t>
            </a:fld>
            <a:endParaRPr lang="de-DE"/>
          </a:p>
        </p:txBody>
      </p:sp>
      <p:sp>
        <p:nvSpPr>
          <p:cNvPr id="230403" name="Rectangle 2"/>
          <p:cNvSpPr>
            <a:spLocks noGrp="1" noRot="1" noChangeAspect="1" noChangeArrowheads="1" noTextEdit="1"/>
          </p:cNvSpPr>
          <p:nvPr>
            <p:ph type="sldImg"/>
          </p:nvPr>
        </p:nvSpPr>
        <p:spPr>
          <a:xfrm>
            <a:off x="90488" y="744538"/>
            <a:ext cx="6616700" cy="3721100"/>
          </a:xfrm>
          <a:ln/>
        </p:spPr>
      </p:sp>
      <p:sp>
        <p:nvSpPr>
          <p:cNvPr id="230404"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23040947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1D58EF44-44F8-4975-94A3-2BD50C3CB334}" type="slidenum">
              <a:rPr lang="de-DE" smtClean="0"/>
              <a:pPr/>
              <a:t>206</a:t>
            </a:fld>
            <a:endParaRPr lang="de-DE"/>
          </a:p>
        </p:txBody>
      </p:sp>
      <p:sp>
        <p:nvSpPr>
          <p:cNvPr id="239619" name="Rectangle 2"/>
          <p:cNvSpPr>
            <a:spLocks noGrp="1" noRot="1" noChangeAspect="1" noChangeArrowheads="1" noTextEdit="1"/>
          </p:cNvSpPr>
          <p:nvPr>
            <p:ph type="sldImg"/>
          </p:nvPr>
        </p:nvSpPr>
        <p:spPr>
          <a:xfrm>
            <a:off x="90488" y="744538"/>
            <a:ext cx="6616700" cy="3721100"/>
          </a:xfrm>
          <a:ln/>
        </p:spPr>
      </p:sp>
      <p:sp>
        <p:nvSpPr>
          <p:cNvPr id="239620"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41615159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D2F626D9-93E6-4893-A95A-29E7E1A370F5}" type="slidenum">
              <a:rPr lang="de-DE" smtClean="0"/>
              <a:pPr/>
              <a:t>207</a:t>
            </a:fld>
            <a:endParaRPr lang="de-DE"/>
          </a:p>
        </p:txBody>
      </p:sp>
      <p:sp>
        <p:nvSpPr>
          <p:cNvPr id="240643" name="Rectangle 2"/>
          <p:cNvSpPr>
            <a:spLocks noGrp="1" noRot="1" noChangeAspect="1" noChangeArrowheads="1" noTextEdit="1"/>
          </p:cNvSpPr>
          <p:nvPr>
            <p:ph type="sldImg"/>
          </p:nvPr>
        </p:nvSpPr>
        <p:spPr>
          <a:xfrm>
            <a:off x="90488" y="744538"/>
            <a:ext cx="6616700" cy="3721100"/>
          </a:xfrm>
          <a:ln/>
        </p:spPr>
      </p:sp>
      <p:sp>
        <p:nvSpPr>
          <p:cNvPr id="240644"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3458607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Folienbildplatzhalter 1"/>
          <p:cNvSpPr>
            <a:spLocks noGrp="1" noRot="1" noChangeAspect="1" noTextEdit="1"/>
          </p:cNvSpPr>
          <p:nvPr>
            <p:ph type="sldImg"/>
          </p:nvPr>
        </p:nvSpPr>
        <p:spPr>
          <a:xfrm>
            <a:off x="90488" y="744538"/>
            <a:ext cx="6616700" cy="3721100"/>
          </a:xfrm>
          <a:ln/>
        </p:spPr>
      </p:sp>
      <p:sp>
        <p:nvSpPr>
          <p:cNvPr id="161795" name="Notizenplatzhalter 2"/>
          <p:cNvSpPr>
            <a:spLocks noGrp="1"/>
          </p:cNvSpPr>
          <p:nvPr>
            <p:ph type="body" idx="1"/>
          </p:nvPr>
        </p:nvSpPr>
        <p:spPr>
          <a:noFill/>
          <a:ln/>
        </p:spPr>
        <p:txBody>
          <a:bodyPr/>
          <a:lstStyle/>
          <a:p>
            <a:r>
              <a:rPr lang="de-DE"/>
              <a:t>Beispiel C4D: Würfel -&gt; nach Geometrie konvertieren -&gt; Eckpunkte verschieben</a:t>
            </a:r>
          </a:p>
          <a:p>
            <a:r>
              <a:rPr lang="de-DE"/>
              <a:t>Erkennen, dass in C4D ein linkshändiges Koordinatensystem angewendet wird</a:t>
            </a:r>
          </a:p>
        </p:txBody>
      </p:sp>
      <p:sp>
        <p:nvSpPr>
          <p:cNvPr id="161796" name="Foliennummernplatzhalter 3"/>
          <p:cNvSpPr>
            <a:spLocks noGrp="1"/>
          </p:cNvSpPr>
          <p:nvPr>
            <p:ph type="sldNum" sz="quarter" idx="5"/>
          </p:nvPr>
        </p:nvSpPr>
        <p:spPr>
          <a:noFill/>
        </p:spPr>
        <p:txBody>
          <a:bodyPr/>
          <a:lstStyle/>
          <a:p>
            <a:fld id="{C295512A-78E9-490C-8DEC-8FB6A6B6F07F}" type="slidenum">
              <a:rPr lang="de-DE" smtClean="0"/>
              <a:pPr/>
              <a:t>22</a:t>
            </a:fld>
            <a:endParaRPr lang="de-DE"/>
          </a:p>
        </p:txBody>
      </p:sp>
    </p:spTree>
    <p:extLst>
      <p:ext uri="{BB962C8B-B14F-4D97-AF65-F5344CB8AC3E}">
        <p14:creationId xmlns:p14="http://schemas.microsoft.com/office/powerpoint/2010/main" val="251657560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Folienbildplatzhalter 1"/>
          <p:cNvSpPr>
            <a:spLocks noGrp="1" noRot="1" noChangeAspect="1" noTextEdit="1"/>
          </p:cNvSpPr>
          <p:nvPr>
            <p:ph type="sldImg"/>
          </p:nvPr>
        </p:nvSpPr>
        <p:spPr>
          <a:xfrm>
            <a:off x="90488" y="744538"/>
            <a:ext cx="6616700" cy="3721100"/>
          </a:xfrm>
          <a:ln/>
        </p:spPr>
      </p:sp>
      <p:sp>
        <p:nvSpPr>
          <p:cNvPr id="241667" name="Notizenplatzhalter 2"/>
          <p:cNvSpPr>
            <a:spLocks noGrp="1"/>
          </p:cNvSpPr>
          <p:nvPr>
            <p:ph type="body" idx="1"/>
          </p:nvPr>
        </p:nvSpPr>
        <p:spPr>
          <a:noFill/>
          <a:ln/>
        </p:spPr>
        <p:txBody>
          <a:bodyPr/>
          <a:lstStyle/>
          <a:p>
            <a:endParaRPr lang="de-DE"/>
          </a:p>
        </p:txBody>
      </p:sp>
      <p:sp>
        <p:nvSpPr>
          <p:cNvPr id="241668" name="Foliennummernplatzhalter 3"/>
          <p:cNvSpPr>
            <a:spLocks noGrp="1"/>
          </p:cNvSpPr>
          <p:nvPr>
            <p:ph type="sldNum" sz="quarter" idx="5"/>
          </p:nvPr>
        </p:nvSpPr>
        <p:spPr>
          <a:noFill/>
        </p:spPr>
        <p:txBody>
          <a:bodyPr/>
          <a:lstStyle/>
          <a:p>
            <a:fld id="{05392032-1299-4BB6-95D9-2F807CC8675D}" type="slidenum">
              <a:rPr lang="de-DE" smtClean="0"/>
              <a:pPr/>
              <a:t>208</a:t>
            </a:fld>
            <a:endParaRPr lang="de-DE"/>
          </a:p>
        </p:txBody>
      </p:sp>
    </p:spTree>
    <p:extLst>
      <p:ext uri="{BB962C8B-B14F-4D97-AF65-F5344CB8AC3E}">
        <p14:creationId xmlns:p14="http://schemas.microsoft.com/office/powerpoint/2010/main" val="203407056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Folienbildplatzhalter 1"/>
          <p:cNvSpPr>
            <a:spLocks noGrp="1" noRot="1" noChangeAspect="1" noTextEdit="1"/>
          </p:cNvSpPr>
          <p:nvPr>
            <p:ph type="sldImg"/>
          </p:nvPr>
        </p:nvSpPr>
        <p:spPr>
          <a:xfrm>
            <a:off x="90488" y="744538"/>
            <a:ext cx="6616700" cy="3721100"/>
          </a:xfrm>
          <a:ln/>
        </p:spPr>
      </p:sp>
      <p:sp>
        <p:nvSpPr>
          <p:cNvPr id="289795" name="Notizenplatzhalter 2"/>
          <p:cNvSpPr>
            <a:spLocks noGrp="1"/>
          </p:cNvSpPr>
          <p:nvPr>
            <p:ph type="body" idx="1"/>
          </p:nvPr>
        </p:nvSpPr>
        <p:spPr>
          <a:noFill/>
          <a:ln/>
        </p:spPr>
        <p:txBody>
          <a:bodyPr/>
          <a:lstStyle/>
          <a:p>
            <a:endParaRPr lang="de-DE"/>
          </a:p>
        </p:txBody>
      </p:sp>
      <p:sp>
        <p:nvSpPr>
          <p:cNvPr id="289796" name="Foliennummernplatzhalter 3"/>
          <p:cNvSpPr>
            <a:spLocks noGrp="1"/>
          </p:cNvSpPr>
          <p:nvPr>
            <p:ph type="sldNum" sz="quarter" idx="5"/>
          </p:nvPr>
        </p:nvSpPr>
        <p:spPr>
          <a:noFill/>
        </p:spPr>
        <p:txBody>
          <a:bodyPr/>
          <a:lstStyle/>
          <a:p>
            <a:fld id="{1677F4AC-A925-4B69-A992-D298EC67E994}" type="slidenum">
              <a:rPr lang="de-DE" smtClean="0"/>
              <a:pPr/>
              <a:t>209</a:t>
            </a:fld>
            <a:endParaRPr lang="de-DE"/>
          </a:p>
        </p:txBody>
      </p:sp>
    </p:spTree>
    <p:extLst>
      <p:ext uri="{BB962C8B-B14F-4D97-AF65-F5344CB8AC3E}">
        <p14:creationId xmlns:p14="http://schemas.microsoft.com/office/powerpoint/2010/main" val="11381231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Folienbildplatzhalter 1"/>
          <p:cNvSpPr>
            <a:spLocks noGrp="1" noRot="1" noChangeAspect="1" noTextEdit="1"/>
          </p:cNvSpPr>
          <p:nvPr>
            <p:ph type="sldImg"/>
          </p:nvPr>
        </p:nvSpPr>
        <p:spPr>
          <a:xfrm>
            <a:off x="90488" y="744538"/>
            <a:ext cx="6616700" cy="3721100"/>
          </a:xfrm>
          <a:ln/>
        </p:spPr>
      </p:sp>
      <p:sp>
        <p:nvSpPr>
          <p:cNvPr id="290819" name="Notizenplatzhalter 2"/>
          <p:cNvSpPr>
            <a:spLocks noGrp="1"/>
          </p:cNvSpPr>
          <p:nvPr>
            <p:ph type="body" idx="1"/>
          </p:nvPr>
        </p:nvSpPr>
        <p:spPr>
          <a:noFill/>
          <a:ln/>
        </p:spPr>
        <p:txBody>
          <a:bodyPr/>
          <a:lstStyle/>
          <a:p>
            <a:endParaRPr lang="de-DE"/>
          </a:p>
        </p:txBody>
      </p:sp>
      <p:sp>
        <p:nvSpPr>
          <p:cNvPr id="290820" name="Foliennummernplatzhalter 3"/>
          <p:cNvSpPr>
            <a:spLocks noGrp="1"/>
          </p:cNvSpPr>
          <p:nvPr>
            <p:ph type="sldNum" sz="quarter" idx="5"/>
          </p:nvPr>
        </p:nvSpPr>
        <p:spPr>
          <a:noFill/>
        </p:spPr>
        <p:txBody>
          <a:bodyPr/>
          <a:lstStyle/>
          <a:p>
            <a:fld id="{C215E62B-BBAE-4606-A7B8-D0511DD83060}" type="slidenum">
              <a:rPr lang="de-DE" smtClean="0"/>
              <a:pPr/>
              <a:t>210</a:t>
            </a:fld>
            <a:endParaRPr lang="de-DE"/>
          </a:p>
        </p:txBody>
      </p:sp>
    </p:spTree>
    <p:extLst>
      <p:ext uri="{BB962C8B-B14F-4D97-AF65-F5344CB8AC3E}">
        <p14:creationId xmlns:p14="http://schemas.microsoft.com/office/powerpoint/2010/main" val="34101942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Folienbildplatzhalter 1"/>
          <p:cNvSpPr>
            <a:spLocks noGrp="1" noRot="1" noChangeAspect="1" noTextEdit="1"/>
          </p:cNvSpPr>
          <p:nvPr>
            <p:ph type="sldImg"/>
          </p:nvPr>
        </p:nvSpPr>
        <p:spPr>
          <a:xfrm>
            <a:off x="90488" y="744538"/>
            <a:ext cx="6616700" cy="3721100"/>
          </a:xfrm>
          <a:ln/>
        </p:spPr>
      </p:sp>
      <p:sp>
        <p:nvSpPr>
          <p:cNvPr id="291843" name="Notizenplatzhalter 2"/>
          <p:cNvSpPr>
            <a:spLocks noGrp="1"/>
          </p:cNvSpPr>
          <p:nvPr>
            <p:ph type="body" idx="1"/>
          </p:nvPr>
        </p:nvSpPr>
        <p:spPr>
          <a:noFill/>
          <a:ln/>
        </p:spPr>
        <p:txBody>
          <a:bodyPr/>
          <a:lstStyle/>
          <a:p>
            <a:endParaRPr lang="de-DE"/>
          </a:p>
        </p:txBody>
      </p:sp>
      <p:sp>
        <p:nvSpPr>
          <p:cNvPr id="291844" name="Foliennummernplatzhalter 3"/>
          <p:cNvSpPr>
            <a:spLocks noGrp="1"/>
          </p:cNvSpPr>
          <p:nvPr>
            <p:ph type="sldNum" sz="quarter" idx="5"/>
          </p:nvPr>
        </p:nvSpPr>
        <p:spPr>
          <a:noFill/>
        </p:spPr>
        <p:txBody>
          <a:bodyPr/>
          <a:lstStyle/>
          <a:p>
            <a:fld id="{F35A4455-A450-4434-AA06-CC61C3BF3430}" type="slidenum">
              <a:rPr lang="de-DE" smtClean="0"/>
              <a:pPr/>
              <a:t>211</a:t>
            </a:fld>
            <a:endParaRPr lang="de-DE"/>
          </a:p>
        </p:txBody>
      </p:sp>
    </p:spTree>
    <p:extLst>
      <p:ext uri="{BB962C8B-B14F-4D97-AF65-F5344CB8AC3E}">
        <p14:creationId xmlns:p14="http://schemas.microsoft.com/office/powerpoint/2010/main" val="181266425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Folienbildplatzhalter 1"/>
          <p:cNvSpPr>
            <a:spLocks noGrp="1" noRot="1" noChangeAspect="1" noTextEdit="1"/>
          </p:cNvSpPr>
          <p:nvPr>
            <p:ph type="sldImg"/>
          </p:nvPr>
        </p:nvSpPr>
        <p:spPr>
          <a:xfrm>
            <a:off x="90488" y="744538"/>
            <a:ext cx="6616700" cy="3721100"/>
          </a:xfrm>
          <a:ln/>
        </p:spPr>
      </p:sp>
      <p:sp>
        <p:nvSpPr>
          <p:cNvPr id="292867" name="Notizenplatzhalter 2"/>
          <p:cNvSpPr>
            <a:spLocks noGrp="1"/>
          </p:cNvSpPr>
          <p:nvPr>
            <p:ph type="body" idx="1"/>
          </p:nvPr>
        </p:nvSpPr>
        <p:spPr>
          <a:noFill/>
          <a:ln/>
        </p:spPr>
        <p:txBody>
          <a:bodyPr/>
          <a:lstStyle/>
          <a:p>
            <a:endParaRPr lang="de-DE"/>
          </a:p>
        </p:txBody>
      </p:sp>
      <p:sp>
        <p:nvSpPr>
          <p:cNvPr id="292868" name="Foliennummernplatzhalter 3"/>
          <p:cNvSpPr>
            <a:spLocks noGrp="1"/>
          </p:cNvSpPr>
          <p:nvPr>
            <p:ph type="sldNum" sz="quarter" idx="5"/>
          </p:nvPr>
        </p:nvSpPr>
        <p:spPr>
          <a:noFill/>
        </p:spPr>
        <p:txBody>
          <a:bodyPr/>
          <a:lstStyle/>
          <a:p>
            <a:fld id="{F711F3AF-8E53-4858-826D-A57F79ED5F11}" type="slidenum">
              <a:rPr lang="de-DE" smtClean="0"/>
              <a:pPr/>
              <a:t>212</a:t>
            </a:fld>
            <a:endParaRPr lang="de-DE"/>
          </a:p>
        </p:txBody>
      </p:sp>
    </p:spTree>
    <p:extLst>
      <p:ext uri="{BB962C8B-B14F-4D97-AF65-F5344CB8AC3E}">
        <p14:creationId xmlns:p14="http://schemas.microsoft.com/office/powerpoint/2010/main" val="179027869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Folienbildplatzhalter 1"/>
          <p:cNvSpPr>
            <a:spLocks noGrp="1" noRot="1" noChangeAspect="1" noTextEdit="1"/>
          </p:cNvSpPr>
          <p:nvPr>
            <p:ph type="sldImg"/>
          </p:nvPr>
        </p:nvSpPr>
        <p:spPr>
          <a:xfrm>
            <a:off x="90488" y="744538"/>
            <a:ext cx="6616700" cy="3721100"/>
          </a:xfrm>
          <a:ln/>
        </p:spPr>
      </p:sp>
      <p:sp>
        <p:nvSpPr>
          <p:cNvPr id="293891" name="Notizenplatzhalter 2"/>
          <p:cNvSpPr>
            <a:spLocks noGrp="1"/>
          </p:cNvSpPr>
          <p:nvPr>
            <p:ph type="body" idx="1"/>
          </p:nvPr>
        </p:nvSpPr>
        <p:spPr>
          <a:noFill/>
          <a:ln/>
        </p:spPr>
        <p:txBody>
          <a:bodyPr/>
          <a:lstStyle/>
          <a:p>
            <a:endParaRPr lang="de-DE"/>
          </a:p>
        </p:txBody>
      </p:sp>
      <p:sp>
        <p:nvSpPr>
          <p:cNvPr id="293892" name="Foliennummernplatzhalter 3"/>
          <p:cNvSpPr>
            <a:spLocks noGrp="1"/>
          </p:cNvSpPr>
          <p:nvPr>
            <p:ph type="sldNum" sz="quarter" idx="5"/>
          </p:nvPr>
        </p:nvSpPr>
        <p:spPr>
          <a:noFill/>
        </p:spPr>
        <p:txBody>
          <a:bodyPr/>
          <a:lstStyle/>
          <a:p>
            <a:fld id="{D2CF6C58-E82B-4CA4-8BD9-FB7A2D3A79FC}" type="slidenum">
              <a:rPr lang="de-DE" smtClean="0"/>
              <a:pPr/>
              <a:t>213</a:t>
            </a:fld>
            <a:endParaRPr lang="de-DE"/>
          </a:p>
        </p:txBody>
      </p:sp>
    </p:spTree>
    <p:extLst>
      <p:ext uri="{BB962C8B-B14F-4D97-AF65-F5344CB8AC3E}">
        <p14:creationId xmlns:p14="http://schemas.microsoft.com/office/powerpoint/2010/main" val="91509405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Folienbildplatzhalter 1"/>
          <p:cNvSpPr>
            <a:spLocks noGrp="1" noRot="1" noChangeAspect="1" noTextEdit="1"/>
          </p:cNvSpPr>
          <p:nvPr>
            <p:ph type="sldImg"/>
          </p:nvPr>
        </p:nvSpPr>
        <p:spPr>
          <a:xfrm>
            <a:off x="90488" y="744538"/>
            <a:ext cx="6616700" cy="3721100"/>
          </a:xfrm>
          <a:ln/>
        </p:spPr>
      </p:sp>
      <p:sp>
        <p:nvSpPr>
          <p:cNvPr id="294915" name="Notizenplatzhalter 2"/>
          <p:cNvSpPr>
            <a:spLocks noGrp="1"/>
          </p:cNvSpPr>
          <p:nvPr>
            <p:ph type="body" idx="1"/>
          </p:nvPr>
        </p:nvSpPr>
        <p:spPr>
          <a:noFill/>
          <a:ln/>
        </p:spPr>
        <p:txBody>
          <a:bodyPr/>
          <a:lstStyle/>
          <a:p>
            <a:endParaRPr lang="de-DE"/>
          </a:p>
        </p:txBody>
      </p:sp>
      <p:sp>
        <p:nvSpPr>
          <p:cNvPr id="294916" name="Foliennummernplatzhalter 3"/>
          <p:cNvSpPr>
            <a:spLocks noGrp="1"/>
          </p:cNvSpPr>
          <p:nvPr>
            <p:ph type="sldNum" sz="quarter" idx="5"/>
          </p:nvPr>
        </p:nvSpPr>
        <p:spPr>
          <a:noFill/>
        </p:spPr>
        <p:txBody>
          <a:bodyPr/>
          <a:lstStyle/>
          <a:p>
            <a:fld id="{A5DEEC78-5BCC-4070-9BAE-00F164173942}" type="slidenum">
              <a:rPr lang="de-DE" smtClean="0"/>
              <a:pPr/>
              <a:t>214</a:t>
            </a:fld>
            <a:endParaRPr lang="de-DE"/>
          </a:p>
        </p:txBody>
      </p:sp>
    </p:spTree>
    <p:extLst>
      <p:ext uri="{BB962C8B-B14F-4D97-AF65-F5344CB8AC3E}">
        <p14:creationId xmlns:p14="http://schemas.microsoft.com/office/powerpoint/2010/main" val="189462707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Folienbildplatzhalter 1"/>
          <p:cNvSpPr>
            <a:spLocks noGrp="1" noRot="1" noChangeAspect="1" noTextEdit="1"/>
          </p:cNvSpPr>
          <p:nvPr>
            <p:ph type="sldImg"/>
          </p:nvPr>
        </p:nvSpPr>
        <p:spPr>
          <a:xfrm>
            <a:off x="90488" y="744538"/>
            <a:ext cx="6616700" cy="3721100"/>
          </a:xfrm>
          <a:ln/>
        </p:spPr>
      </p:sp>
      <p:sp>
        <p:nvSpPr>
          <p:cNvPr id="295939" name="Notizenplatzhalter 2"/>
          <p:cNvSpPr>
            <a:spLocks noGrp="1"/>
          </p:cNvSpPr>
          <p:nvPr>
            <p:ph type="body" idx="1"/>
          </p:nvPr>
        </p:nvSpPr>
        <p:spPr>
          <a:noFill/>
          <a:ln/>
        </p:spPr>
        <p:txBody>
          <a:bodyPr/>
          <a:lstStyle/>
          <a:p>
            <a:endParaRPr lang="de-DE"/>
          </a:p>
        </p:txBody>
      </p:sp>
      <p:sp>
        <p:nvSpPr>
          <p:cNvPr id="295940" name="Foliennummernplatzhalter 3"/>
          <p:cNvSpPr>
            <a:spLocks noGrp="1"/>
          </p:cNvSpPr>
          <p:nvPr>
            <p:ph type="sldNum" sz="quarter" idx="5"/>
          </p:nvPr>
        </p:nvSpPr>
        <p:spPr>
          <a:noFill/>
        </p:spPr>
        <p:txBody>
          <a:bodyPr/>
          <a:lstStyle/>
          <a:p>
            <a:fld id="{6DB000F7-AB67-40F8-9BE3-953C561A1B25}" type="slidenum">
              <a:rPr lang="de-DE" smtClean="0"/>
              <a:pPr/>
              <a:t>215</a:t>
            </a:fld>
            <a:endParaRPr lang="de-DE"/>
          </a:p>
        </p:txBody>
      </p:sp>
    </p:spTree>
    <p:extLst>
      <p:ext uri="{BB962C8B-B14F-4D97-AF65-F5344CB8AC3E}">
        <p14:creationId xmlns:p14="http://schemas.microsoft.com/office/powerpoint/2010/main" val="420216278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Folienbildplatzhalter 1"/>
          <p:cNvSpPr>
            <a:spLocks noGrp="1" noRot="1" noChangeAspect="1" noTextEdit="1"/>
          </p:cNvSpPr>
          <p:nvPr>
            <p:ph type="sldImg"/>
          </p:nvPr>
        </p:nvSpPr>
        <p:spPr>
          <a:xfrm>
            <a:off x="90488" y="744538"/>
            <a:ext cx="6616700" cy="3721100"/>
          </a:xfrm>
          <a:ln/>
        </p:spPr>
      </p:sp>
      <p:sp>
        <p:nvSpPr>
          <p:cNvPr id="296963" name="Notizenplatzhalter 2"/>
          <p:cNvSpPr>
            <a:spLocks noGrp="1"/>
          </p:cNvSpPr>
          <p:nvPr>
            <p:ph type="body" idx="1"/>
          </p:nvPr>
        </p:nvSpPr>
        <p:spPr>
          <a:noFill/>
          <a:ln/>
        </p:spPr>
        <p:txBody>
          <a:bodyPr/>
          <a:lstStyle/>
          <a:p>
            <a:endParaRPr lang="de-DE"/>
          </a:p>
        </p:txBody>
      </p:sp>
      <p:sp>
        <p:nvSpPr>
          <p:cNvPr id="296964" name="Foliennummernplatzhalter 3"/>
          <p:cNvSpPr>
            <a:spLocks noGrp="1"/>
          </p:cNvSpPr>
          <p:nvPr>
            <p:ph type="sldNum" sz="quarter" idx="5"/>
          </p:nvPr>
        </p:nvSpPr>
        <p:spPr>
          <a:noFill/>
        </p:spPr>
        <p:txBody>
          <a:bodyPr/>
          <a:lstStyle/>
          <a:p>
            <a:fld id="{A5663B80-98CA-4F77-86CE-6170093A8DAA}" type="slidenum">
              <a:rPr lang="de-DE" smtClean="0"/>
              <a:pPr/>
              <a:t>216</a:t>
            </a:fld>
            <a:endParaRPr lang="de-DE"/>
          </a:p>
        </p:txBody>
      </p:sp>
    </p:spTree>
    <p:extLst>
      <p:ext uri="{BB962C8B-B14F-4D97-AF65-F5344CB8AC3E}">
        <p14:creationId xmlns:p14="http://schemas.microsoft.com/office/powerpoint/2010/main" val="3886637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Folienbildplatzhalter 1"/>
          <p:cNvSpPr>
            <a:spLocks noGrp="1" noRot="1" noChangeAspect="1" noTextEdit="1"/>
          </p:cNvSpPr>
          <p:nvPr>
            <p:ph type="sldImg"/>
          </p:nvPr>
        </p:nvSpPr>
        <p:spPr>
          <a:xfrm>
            <a:off x="90488" y="744538"/>
            <a:ext cx="6616700" cy="3721100"/>
          </a:xfrm>
          <a:ln/>
        </p:spPr>
      </p:sp>
      <p:sp>
        <p:nvSpPr>
          <p:cNvPr id="162819" name="Notizenplatzhalter 2"/>
          <p:cNvSpPr>
            <a:spLocks noGrp="1"/>
          </p:cNvSpPr>
          <p:nvPr>
            <p:ph type="body" idx="1"/>
          </p:nvPr>
        </p:nvSpPr>
        <p:spPr>
          <a:noFill/>
          <a:ln/>
        </p:spPr>
        <p:txBody>
          <a:bodyPr/>
          <a:lstStyle/>
          <a:p>
            <a:r>
              <a:rPr lang="de-DE"/>
              <a:t>Beispiel C4D: Kanten verschieben</a:t>
            </a:r>
          </a:p>
        </p:txBody>
      </p:sp>
      <p:sp>
        <p:nvSpPr>
          <p:cNvPr id="162820" name="Foliennummernplatzhalter 3"/>
          <p:cNvSpPr>
            <a:spLocks noGrp="1"/>
          </p:cNvSpPr>
          <p:nvPr>
            <p:ph type="sldNum" sz="quarter" idx="5"/>
          </p:nvPr>
        </p:nvSpPr>
        <p:spPr>
          <a:noFill/>
        </p:spPr>
        <p:txBody>
          <a:bodyPr/>
          <a:lstStyle/>
          <a:p>
            <a:fld id="{4CF7485D-0932-4078-8AB4-6B9B020A837E}" type="slidenum">
              <a:rPr lang="de-DE" smtClean="0"/>
              <a:pPr/>
              <a:t>23</a:t>
            </a:fld>
            <a:endParaRPr lang="de-DE"/>
          </a:p>
        </p:txBody>
      </p:sp>
    </p:spTree>
    <p:extLst>
      <p:ext uri="{BB962C8B-B14F-4D97-AF65-F5344CB8AC3E}">
        <p14:creationId xmlns:p14="http://schemas.microsoft.com/office/powerpoint/2010/main" val="2879889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B4431604-C2FA-408B-BF5E-673E49349D4E}" type="slidenum">
              <a:rPr lang="de-DE" smtClean="0"/>
              <a:pPr/>
              <a:t>26</a:t>
            </a:fld>
            <a:endParaRPr lang="de-DE"/>
          </a:p>
        </p:txBody>
      </p:sp>
      <p:sp>
        <p:nvSpPr>
          <p:cNvPr id="168963" name="Rectangle 2"/>
          <p:cNvSpPr>
            <a:spLocks noGrp="1" noRot="1" noChangeAspect="1" noChangeArrowheads="1" noTextEdit="1"/>
          </p:cNvSpPr>
          <p:nvPr>
            <p:ph type="sldImg"/>
          </p:nvPr>
        </p:nvSpPr>
        <p:spPr>
          <a:xfrm>
            <a:off x="90488" y="744538"/>
            <a:ext cx="6616700" cy="3721100"/>
          </a:xfrm>
          <a:ln/>
        </p:spPr>
      </p:sp>
      <p:sp>
        <p:nvSpPr>
          <p:cNvPr id="168964"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3849492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Folienbildplatzhalter 1"/>
          <p:cNvSpPr>
            <a:spLocks noGrp="1" noRot="1" noChangeAspect="1" noTextEdit="1"/>
          </p:cNvSpPr>
          <p:nvPr>
            <p:ph type="sldImg"/>
          </p:nvPr>
        </p:nvSpPr>
        <p:spPr>
          <a:xfrm>
            <a:off x="90488" y="744538"/>
            <a:ext cx="6616700" cy="3721100"/>
          </a:xfrm>
          <a:ln/>
        </p:spPr>
      </p:sp>
      <p:sp>
        <p:nvSpPr>
          <p:cNvPr id="169987" name="Notizenplatzhalter 2"/>
          <p:cNvSpPr>
            <a:spLocks noGrp="1"/>
          </p:cNvSpPr>
          <p:nvPr>
            <p:ph type="body" idx="1"/>
          </p:nvPr>
        </p:nvSpPr>
        <p:spPr>
          <a:noFill/>
          <a:ln/>
        </p:spPr>
        <p:txBody>
          <a:bodyPr/>
          <a:lstStyle/>
          <a:p>
            <a:endParaRPr lang="de-DE"/>
          </a:p>
        </p:txBody>
      </p:sp>
      <p:sp>
        <p:nvSpPr>
          <p:cNvPr id="169988" name="Foliennummernplatzhalter 3"/>
          <p:cNvSpPr>
            <a:spLocks noGrp="1"/>
          </p:cNvSpPr>
          <p:nvPr>
            <p:ph type="sldNum" sz="quarter" idx="5"/>
          </p:nvPr>
        </p:nvSpPr>
        <p:spPr>
          <a:noFill/>
        </p:spPr>
        <p:txBody>
          <a:bodyPr/>
          <a:lstStyle/>
          <a:p>
            <a:fld id="{8BC7059A-8978-4F98-9B70-3442687360AD}" type="slidenum">
              <a:rPr lang="de-DE" smtClean="0"/>
              <a:pPr/>
              <a:t>27</a:t>
            </a:fld>
            <a:endParaRPr lang="de-DE"/>
          </a:p>
        </p:txBody>
      </p:sp>
    </p:spTree>
    <p:extLst>
      <p:ext uri="{BB962C8B-B14F-4D97-AF65-F5344CB8AC3E}">
        <p14:creationId xmlns:p14="http://schemas.microsoft.com/office/powerpoint/2010/main" val="69150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Folienbildplatzhalter 1"/>
          <p:cNvSpPr>
            <a:spLocks noGrp="1" noRot="1" noChangeAspect="1" noTextEdit="1"/>
          </p:cNvSpPr>
          <p:nvPr>
            <p:ph type="sldImg"/>
          </p:nvPr>
        </p:nvSpPr>
        <p:spPr>
          <a:xfrm>
            <a:off x="90488" y="744538"/>
            <a:ext cx="6616700" cy="3721100"/>
          </a:xfrm>
          <a:ln/>
        </p:spPr>
      </p:sp>
      <p:sp>
        <p:nvSpPr>
          <p:cNvPr id="171011" name="Notizenplatzhalter 2"/>
          <p:cNvSpPr>
            <a:spLocks noGrp="1"/>
          </p:cNvSpPr>
          <p:nvPr>
            <p:ph type="body" idx="1"/>
          </p:nvPr>
        </p:nvSpPr>
        <p:spPr>
          <a:noFill/>
          <a:ln/>
        </p:spPr>
        <p:txBody>
          <a:bodyPr/>
          <a:lstStyle/>
          <a:p>
            <a:r>
              <a:rPr lang="de-DE"/>
              <a:t>Nochmal Eckpunkte verschieben. Zeigen, wie sich in der Struktur die Eckpunkte verändern</a:t>
            </a:r>
          </a:p>
        </p:txBody>
      </p:sp>
      <p:sp>
        <p:nvSpPr>
          <p:cNvPr id="171012" name="Foliennummernplatzhalter 3"/>
          <p:cNvSpPr>
            <a:spLocks noGrp="1"/>
          </p:cNvSpPr>
          <p:nvPr>
            <p:ph type="sldNum" sz="quarter" idx="5"/>
          </p:nvPr>
        </p:nvSpPr>
        <p:spPr>
          <a:noFill/>
        </p:spPr>
        <p:txBody>
          <a:bodyPr/>
          <a:lstStyle/>
          <a:p>
            <a:fld id="{0045BB6D-DFD9-4378-A9BA-A2B0B25982EE}" type="slidenum">
              <a:rPr lang="de-DE" smtClean="0"/>
              <a:pPr/>
              <a:t>28</a:t>
            </a:fld>
            <a:endParaRPr lang="de-DE"/>
          </a:p>
        </p:txBody>
      </p:sp>
    </p:spTree>
    <p:extLst>
      <p:ext uri="{BB962C8B-B14F-4D97-AF65-F5344CB8AC3E}">
        <p14:creationId xmlns:p14="http://schemas.microsoft.com/office/powerpoint/2010/main" val="848190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Folienbildplatzhalter 1"/>
          <p:cNvSpPr>
            <a:spLocks noGrp="1" noRot="1" noChangeAspect="1" noTextEdit="1"/>
          </p:cNvSpPr>
          <p:nvPr>
            <p:ph type="sldImg"/>
          </p:nvPr>
        </p:nvSpPr>
        <p:spPr>
          <a:xfrm>
            <a:off x="90488" y="744538"/>
            <a:ext cx="6616700" cy="3721100"/>
          </a:xfrm>
          <a:ln/>
        </p:spPr>
      </p:sp>
      <p:sp>
        <p:nvSpPr>
          <p:cNvPr id="172035" name="Notizenplatzhalter 2"/>
          <p:cNvSpPr>
            <a:spLocks noGrp="1"/>
          </p:cNvSpPr>
          <p:nvPr>
            <p:ph type="body" idx="1"/>
          </p:nvPr>
        </p:nvSpPr>
        <p:spPr>
          <a:noFill/>
          <a:ln/>
        </p:spPr>
        <p:txBody>
          <a:bodyPr/>
          <a:lstStyle/>
          <a:p>
            <a:endParaRPr lang="de-DE"/>
          </a:p>
        </p:txBody>
      </p:sp>
      <p:sp>
        <p:nvSpPr>
          <p:cNvPr id="172036" name="Foliennummernplatzhalter 3"/>
          <p:cNvSpPr>
            <a:spLocks noGrp="1"/>
          </p:cNvSpPr>
          <p:nvPr>
            <p:ph type="sldNum" sz="quarter" idx="5"/>
          </p:nvPr>
        </p:nvSpPr>
        <p:spPr>
          <a:noFill/>
        </p:spPr>
        <p:txBody>
          <a:bodyPr/>
          <a:lstStyle/>
          <a:p>
            <a:fld id="{8D3C30B7-4571-462B-BDF3-F2D86ADF4C5E}" type="slidenum">
              <a:rPr lang="de-DE" smtClean="0"/>
              <a:pPr/>
              <a:t>29</a:t>
            </a:fld>
            <a:endParaRPr lang="de-DE"/>
          </a:p>
        </p:txBody>
      </p:sp>
    </p:spTree>
    <p:extLst>
      <p:ext uri="{BB962C8B-B14F-4D97-AF65-F5344CB8AC3E}">
        <p14:creationId xmlns:p14="http://schemas.microsoft.com/office/powerpoint/2010/main" val="4243872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Folienbildplatzhalter 1"/>
          <p:cNvSpPr>
            <a:spLocks noGrp="1" noRot="1" noChangeAspect="1" noTextEdit="1"/>
          </p:cNvSpPr>
          <p:nvPr>
            <p:ph type="sldImg"/>
          </p:nvPr>
        </p:nvSpPr>
        <p:spPr>
          <a:xfrm>
            <a:off x="90488" y="744538"/>
            <a:ext cx="6616700" cy="3721100"/>
          </a:xfrm>
          <a:ln/>
        </p:spPr>
      </p:sp>
      <p:sp>
        <p:nvSpPr>
          <p:cNvPr id="173059" name="Notizenplatzhalter 2"/>
          <p:cNvSpPr>
            <a:spLocks noGrp="1"/>
          </p:cNvSpPr>
          <p:nvPr>
            <p:ph type="body" idx="1"/>
          </p:nvPr>
        </p:nvSpPr>
        <p:spPr>
          <a:noFill/>
          <a:ln/>
        </p:spPr>
        <p:txBody>
          <a:bodyPr/>
          <a:lstStyle/>
          <a:p>
            <a:endParaRPr lang="de-DE"/>
          </a:p>
        </p:txBody>
      </p:sp>
      <p:sp>
        <p:nvSpPr>
          <p:cNvPr id="173060" name="Foliennummernplatzhalter 3"/>
          <p:cNvSpPr>
            <a:spLocks noGrp="1"/>
          </p:cNvSpPr>
          <p:nvPr>
            <p:ph type="sldNum" sz="quarter" idx="5"/>
          </p:nvPr>
        </p:nvSpPr>
        <p:spPr>
          <a:noFill/>
        </p:spPr>
        <p:txBody>
          <a:bodyPr/>
          <a:lstStyle/>
          <a:p>
            <a:fld id="{9EA79F68-87CF-418D-A896-A91B9D7839F8}" type="slidenum">
              <a:rPr lang="de-DE" smtClean="0"/>
              <a:pPr/>
              <a:t>30</a:t>
            </a:fld>
            <a:endParaRPr lang="de-DE"/>
          </a:p>
        </p:txBody>
      </p:sp>
    </p:spTree>
    <p:extLst>
      <p:ext uri="{BB962C8B-B14F-4D97-AF65-F5344CB8AC3E}">
        <p14:creationId xmlns:p14="http://schemas.microsoft.com/office/powerpoint/2010/main" val="500798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54945522-B218-47FF-A173-1A869CB914E4}" type="slidenum">
              <a:rPr lang="de-DE" smtClean="0"/>
              <a:pPr/>
              <a:t>7</a:t>
            </a:fld>
            <a:endParaRPr lang="de-DE"/>
          </a:p>
        </p:txBody>
      </p:sp>
      <p:sp>
        <p:nvSpPr>
          <p:cNvPr id="159747" name="Rectangle 2"/>
          <p:cNvSpPr>
            <a:spLocks noGrp="1" noRot="1" noChangeAspect="1" noChangeArrowheads="1" noTextEdit="1"/>
          </p:cNvSpPr>
          <p:nvPr>
            <p:ph type="sldImg"/>
          </p:nvPr>
        </p:nvSpPr>
        <p:spPr>
          <a:xfrm>
            <a:off x="90488" y="744538"/>
            <a:ext cx="6616700" cy="3721100"/>
          </a:xfrm>
          <a:ln/>
        </p:spPr>
      </p:sp>
      <p:sp>
        <p:nvSpPr>
          <p:cNvPr id="159748"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1103217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B4431604-C2FA-408B-BF5E-673E49349D4E}" type="slidenum">
              <a:rPr lang="de-DE" smtClean="0"/>
              <a:pPr/>
              <a:t>33</a:t>
            </a:fld>
            <a:endParaRPr lang="de-DE"/>
          </a:p>
        </p:txBody>
      </p:sp>
      <p:sp>
        <p:nvSpPr>
          <p:cNvPr id="168963" name="Rectangle 2"/>
          <p:cNvSpPr>
            <a:spLocks noGrp="1" noRot="1" noChangeAspect="1" noChangeArrowheads="1" noTextEdit="1"/>
          </p:cNvSpPr>
          <p:nvPr>
            <p:ph type="sldImg"/>
          </p:nvPr>
        </p:nvSpPr>
        <p:spPr>
          <a:xfrm>
            <a:off x="90488" y="744538"/>
            <a:ext cx="6616700" cy="3721100"/>
          </a:xfrm>
          <a:ln/>
        </p:spPr>
      </p:sp>
      <p:sp>
        <p:nvSpPr>
          <p:cNvPr id="168964"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802663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D5B5C344-34BF-400F-A33D-F1210D7E9C6D}" type="slidenum">
              <a:rPr lang="de-DE" smtClean="0"/>
              <a:pPr/>
              <a:t>36</a:t>
            </a:fld>
            <a:endParaRPr lang="de-DE"/>
          </a:p>
        </p:txBody>
      </p:sp>
      <p:sp>
        <p:nvSpPr>
          <p:cNvPr id="175107" name="Rectangle 2"/>
          <p:cNvSpPr>
            <a:spLocks noGrp="1" noRot="1" noChangeAspect="1" noChangeArrowheads="1" noTextEdit="1"/>
          </p:cNvSpPr>
          <p:nvPr>
            <p:ph type="sldImg"/>
          </p:nvPr>
        </p:nvSpPr>
        <p:spPr>
          <a:xfrm>
            <a:off x="90488" y="744538"/>
            <a:ext cx="6616700" cy="3721100"/>
          </a:xfrm>
          <a:ln/>
        </p:spPr>
      </p:sp>
      <p:sp>
        <p:nvSpPr>
          <p:cNvPr id="175108"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2833538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fld id="{16BA11BD-405B-4FD2-9B2F-062CE2E13A62}" type="slidenum">
              <a:rPr lang="de-DE" smtClean="0"/>
              <a:pPr/>
              <a:t>37</a:t>
            </a:fld>
            <a:endParaRPr lang="de-DE"/>
          </a:p>
        </p:txBody>
      </p:sp>
      <p:sp>
        <p:nvSpPr>
          <p:cNvPr id="176131" name="Rectangle 2"/>
          <p:cNvSpPr>
            <a:spLocks noGrp="1" noRot="1" noChangeAspect="1" noChangeArrowheads="1" noTextEdit="1"/>
          </p:cNvSpPr>
          <p:nvPr>
            <p:ph type="sldImg"/>
          </p:nvPr>
        </p:nvSpPr>
        <p:spPr>
          <a:xfrm>
            <a:off x="90488" y="744538"/>
            <a:ext cx="6616700" cy="3721100"/>
          </a:xfrm>
          <a:ln/>
        </p:spPr>
      </p:sp>
      <p:sp>
        <p:nvSpPr>
          <p:cNvPr id="176132"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1852426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DD3C0DCA-62D3-4FAA-A192-54F667BEFEEE}" type="slidenum">
              <a:rPr lang="de-DE" smtClean="0"/>
              <a:pPr/>
              <a:t>38</a:t>
            </a:fld>
            <a:endParaRPr lang="de-DE"/>
          </a:p>
        </p:txBody>
      </p:sp>
      <p:sp>
        <p:nvSpPr>
          <p:cNvPr id="177155" name="Rectangle 2"/>
          <p:cNvSpPr>
            <a:spLocks noGrp="1" noRot="1" noChangeAspect="1" noChangeArrowheads="1" noTextEdit="1"/>
          </p:cNvSpPr>
          <p:nvPr>
            <p:ph type="sldImg"/>
          </p:nvPr>
        </p:nvSpPr>
        <p:spPr>
          <a:xfrm>
            <a:off x="90488" y="744538"/>
            <a:ext cx="6616700" cy="3721100"/>
          </a:xfrm>
          <a:ln/>
        </p:spPr>
      </p:sp>
      <p:sp>
        <p:nvSpPr>
          <p:cNvPr id="177156"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1679869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2C074115-8E2C-45BD-B194-DE3B42ED2EBF}" type="slidenum">
              <a:rPr lang="de-DE" smtClean="0"/>
              <a:pPr/>
              <a:t>39</a:t>
            </a:fld>
            <a:endParaRPr lang="de-DE"/>
          </a:p>
        </p:txBody>
      </p:sp>
      <p:sp>
        <p:nvSpPr>
          <p:cNvPr id="178179" name="Rectangle 2"/>
          <p:cNvSpPr>
            <a:spLocks noGrp="1" noRot="1" noChangeAspect="1" noChangeArrowheads="1" noTextEdit="1"/>
          </p:cNvSpPr>
          <p:nvPr>
            <p:ph type="sldImg"/>
          </p:nvPr>
        </p:nvSpPr>
        <p:spPr>
          <a:xfrm>
            <a:off x="90488" y="744538"/>
            <a:ext cx="6616700" cy="3721100"/>
          </a:xfrm>
          <a:ln/>
        </p:spPr>
      </p:sp>
      <p:sp>
        <p:nvSpPr>
          <p:cNvPr id="178180"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2522678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Folienbildplatzhalter 1"/>
          <p:cNvSpPr>
            <a:spLocks noGrp="1" noRot="1" noChangeAspect="1" noTextEdit="1"/>
          </p:cNvSpPr>
          <p:nvPr>
            <p:ph type="sldImg"/>
          </p:nvPr>
        </p:nvSpPr>
        <p:spPr>
          <a:xfrm>
            <a:off x="90488" y="744538"/>
            <a:ext cx="6616700" cy="3721100"/>
          </a:xfrm>
          <a:ln/>
        </p:spPr>
      </p:sp>
      <p:sp>
        <p:nvSpPr>
          <p:cNvPr id="179203" name="Notizenplatzhalter 2"/>
          <p:cNvSpPr>
            <a:spLocks noGrp="1"/>
          </p:cNvSpPr>
          <p:nvPr>
            <p:ph type="body" idx="1"/>
          </p:nvPr>
        </p:nvSpPr>
        <p:spPr>
          <a:noFill/>
          <a:ln/>
        </p:spPr>
        <p:txBody>
          <a:bodyPr/>
          <a:lstStyle/>
          <a:p>
            <a:endParaRPr lang="de-DE"/>
          </a:p>
        </p:txBody>
      </p:sp>
      <p:sp>
        <p:nvSpPr>
          <p:cNvPr id="179204" name="Foliennummernplatzhalter 3"/>
          <p:cNvSpPr>
            <a:spLocks noGrp="1"/>
          </p:cNvSpPr>
          <p:nvPr>
            <p:ph type="sldNum" sz="quarter" idx="5"/>
          </p:nvPr>
        </p:nvSpPr>
        <p:spPr>
          <a:noFill/>
        </p:spPr>
        <p:txBody>
          <a:bodyPr/>
          <a:lstStyle/>
          <a:p>
            <a:fld id="{0ACB0D8E-504E-4486-B039-A7C59B115BA4}" type="slidenum">
              <a:rPr lang="de-DE" smtClean="0"/>
              <a:pPr/>
              <a:t>40</a:t>
            </a:fld>
            <a:endParaRPr lang="de-DE"/>
          </a:p>
        </p:txBody>
      </p:sp>
    </p:spTree>
    <p:extLst>
      <p:ext uri="{BB962C8B-B14F-4D97-AF65-F5344CB8AC3E}">
        <p14:creationId xmlns:p14="http://schemas.microsoft.com/office/powerpoint/2010/main" val="2333640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Folienbildplatzhalter 1"/>
          <p:cNvSpPr>
            <a:spLocks noGrp="1" noRot="1" noChangeAspect="1" noTextEdit="1"/>
          </p:cNvSpPr>
          <p:nvPr>
            <p:ph type="sldImg"/>
          </p:nvPr>
        </p:nvSpPr>
        <p:spPr>
          <a:xfrm>
            <a:off x="90488" y="744538"/>
            <a:ext cx="6616700" cy="3721100"/>
          </a:xfrm>
          <a:ln/>
        </p:spPr>
      </p:sp>
      <p:sp>
        <p:nvSpPr>
          <p:cNvPr id="180227" name="Notizenplatzhalter 2"/>
          <p:cNvSpPr>
            <a:spLocks noGrp="1"/>
          </p:cNvSpPr>
          <p:nvPr>
            <p:ph type="body" idx="1"/>
          </p:nvPr>
        </p:nvSpPr>
        <p:spPr>
          <a:noFill/>
          <a:ln/>
        </p:spPr>
        <p:txBody>
          <a:bodyPr/>
          <a:lstStyle/>
          <a:p>
            <a:endParaRPr lang="de-DE"/>
          </a:p>
        </p:txBody>
      </p:sp>
      <p:sp>
        <p:nvSpPr>
          <p:cNvPr id="180228" name="Foliennummernplatzhalter 3"/>
          <p:cNvSpPr>
            <a:spLocks noGrp="1"/>
          </p:cNvSpPr>
          <p:nvPr>
            <p:ph type="sldNum" sz="quarter" idx="5"/>
          </p:nvPr>
        </p:nvSpPr>
        <p:spPr>
          <a:noFill/>
        </p:spPr>
        <p:txBody>
          <a:bodyPr/>
          <a:lstStyle/>
          <a:p>
            <a:fld id="{4C279ECD-6AC5-416C-9332-EB85A42F4E7E}" type="slidenum">
              <a:rPr lang="de-DE" smtClean="0"/>
              <a:pPr/>
              <a:t>41</a:t>
            </a:fld>
            <a:endParaRPr lang="de-DE"/>
          </a:p>
        </p:txBody>
      </p:sp>
    </p:spTree>
    <p:extLst>
      <p:ext uri="{BB962C8B-B14F-4D97-AF65-F5344CB8AC3E}">
        <p14:creationId xmlns:p14="http://schemas.microsoft.com/office/powerpoint/2010/main" val="3532658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Folienbildplatzhalter 1"/>
          <p:cNvSpPr>
            <a:spLocks noGrp="1" noRot="1" noChangeAspect="1" noTextEdit="1"/>
          </p:cNvSpPr>
          <p:nvPr>
            <p:ph type="sldImg"/>
          </p:nvPr>
        </p:nvSpPr>
        <p:spPr>
          <a:xfrm>
            <a:off x="90488" y="744538"/>
            <a:ext cx="6616700" cy="3721100"/>
          </a:xfrm>
          <a:ln/>
        </p:spPr>
      </p:sp>
      <p:sp>
        <p:nvSpPr>
          <p:cNvPr id="182275" name="Notizenplatzhalter 2"/>
          <p:cNvSpPr>
            <a:spLocks noGrp="1"/>
          </p:cNvSpPr>
          <p:nvPr>
            <p:ph type="body" idx="1"/>
          </p:nvPr>
        </p:nvSpPr>
        <p:spPr>
          <a:noFill/>
          <a:ln/>
        </p:spPr>
        <p:txBody>
          <a:bodyPr/>
          <a:lstStyle/>
          <a:p>
            <a:endParaRPr lang="de-DE"/>
          </a:p>
        </p:txBody>
      </p:sp>
      <p:sp>
        <p:nvSpPr>
          <p:cNvPr id="182276" name="Foliennummernplatzhalter 3"/>
          <p:cNvSpPr>
            <a:spLocks noGrp="1"/>
          </p:cNvSpPr>
          <p:nvPr>
            <p:ph type="sldNum" sz="quarter" idx="5"/>
          </p:nvPr>
        </p:nvSpPr>
        <p:spPr>
          <a:noFill/>
        </p:spPr>
        <p:txBody>
          <a:bodyPr/>
          <a:lstStyle/>
          <a:p>
            <a:fld id="{1418E3F0-787D-4166-9FF1-49AD7607B8FB}" type="slidenum">
              <a:rPr lang="de-DE" smtClean="0"/>
              <a:pPr/>
              <a:t>42</a:t>
            </a:fld>
            <a:endParaRPr lang="de-DE"/>
          </a:p>
        </p:txBody>
      </p:sp>
    </p:spTree>
    <p:extLst>
      <p:ext uri="{BB962C8B-B14F-4D97-AF65-F5344CB8AC3E}">
        <p14:creationId xmlns:p14="http://schemas.microsoft.com/office/powerpoint/2010/main" val="8027103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fld id="{16BA11BD-405B-4FD2-9B2F-062CE2E13A62}" type="slidenum">
              <a:rPr lang="de-DE" smtClean="0"/>
              <a:pPr/>
              <a:t>44</a:t>
            </a:fld>
            <a:endParaRPr lang="de-DE"/>
          </a:p>
        </p:txBody>
      </p:sp>
      <p:sp>
        <p:nvSpPr>
          <p:cNvPr id="176131" name="Rectangle 2"/>
          <p:cNvSpPr>
            <a:spLocks noGrp="1" noRot="1" noChangeAspect="1" noChangeArrowheads="1" noTextEdit="1"/>
          </p:cNvSpPr>
          <p:nvPr>
            <p:ph type="sldImg"/>
          </p:nvPr>
        </p:nvSpPr>
        <p:spPr>
          <a:xfrm>
            <a:off x="90488" y="744538"/>
            <a:ext cx="6616700" cy="3721100"/>
          </a:xfrm>
          <a:ln/>
        </p:spPr>
      </p:sp>
      <p:sp>
        <p:nvSpPr>
          <p:cNvPr id="176132"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1970556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fld id="{16BA11BD-405B-4FD2-9B2F-062CE2E13A62}" type="slidenum">
              <a:rPr lang="de-DE" smtClean="0"/>
              <a:pPr/>
              <a:t>49</a:t>
            </a:fld>
            <a:endParaRPr lang="de-DE"/>
          </a:p>
        </p:txBody>
      </p:sp>
      <p:sp>
        <p:nvSpPr>
          <p:cNvPr id="176131" name="Rectangle 2"/>
          <p:cNvSpPr>
            <a:spLocks noGrp="1" noRot="1" noChangeAspect="1" noChangeArrowheads="1" noTextEdit="1"/>
          </p:cNvSpPr>
          <p:nvPr>
            <p:ph type="sldImg"/>
          </p:nvPr>
        </p:nvSpPr>
        <p:spPr>
          <a:xfrm>
            <a:off x="90488" y="744538"/>
            <a:ext cx="6616700" cy="3721100"/>
          </a:xfrm>
          <a:ln/>
        </p:spPr>
      </p:sp>
      <p:sp>
        <p:nvSpPr>
          <p:cNvPr id="176132"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310946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Folienbildplatzhalter 1"/>
          <p:cNvSpPr>
            <a:spLocks noGrp="1" noRot="1" noChangeAspect="1" noTextEdit="1"/>
          </p:cNvSpPr>
          <p:nvPr>
            <p:ph type="sldImg"/>
          </p:nvPr>
        </p:nvSpPr>
        <p:spPr>
          <a:xfrm>
            <a:off x="90488" y="744538"/>
            <a:ext cx="6616700" cy="3721100"/>
          </a:xfrm>
          <a:ln/>
        </p:spPr>
      </p:sp>
      <p:sp>
        <p:nvSpPr>
          <p:cNvPr id="153603" name="Notizenplatzhalter 2"/>
          <p:cNvSpPr>
            <a:spLocks noGrp="1"/>
          </p:cNvSpPr>
          <p:nvPr>
            <p:ph type="body" idx="1"/>
          </p:nvPr>
        </p:nvSpPr>
        <p:spPr>
          <a:noFill/>
          <a:ln/>
        </p:spPr>
        <p:txBody>
          <a:bodyPr/>
          <a:lstStyle/>
          <a:p>
            <a:endParaRPr lang="de-DE"/>
          </a:p>
        </p:txBody>
      </p:sp>
      <p:sp>
        <p:nvSpPr>
          <p:cNvPr id="153604" name="Foliennummernplatzhalter 3"/>
          <p:cNvSpPr>
            <a:spLocks noGrp="1"/>
          </p:cNvSpPr>
          <p:nvPr>
            <p:ph type="sldNum" sz="quarter" idx="5"/>
          </p:nvPr>
        </p:nvSpPr>
        <p:spPr>
          <a:noFill/>
        </p:spPr>
        <p:txBody>
          <a:bodyPr/>
          <a:lstStyle/>
          <a:p>
            <a:fld id="{409DD402-65BC-4059-9AD0-8808044B9D86}" type="slidenum">
              <a:rPr lang="de-DE" smtClean="0"/>
              <a:pPr/>
              <a:t>8</a:t>
            </a:fld>
            <a:endParaRPr lang="de-DE"/>
          </a:p>
        </p:txBody>
      </p:sp>
    </p:spTree>
    <p:extLst>
      <p:ext uri="{BB962C8B-B14F-4D97-AF65-F5344CB8AC3E}">
        <p14:creationId xmlns:p14="http://schemas.microsoft.com/office/powerpoint/2010/main" val="1182678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Folienbildplatzhalter 1"/>
          <p:cNvSpPr>
            <a:spLocks noGrp="1" noRot="1" noChangeAspect="1" noTextEdit="1"/>
          </p:cNvSpPr>
          <p:nvPr>
            <p:ph type="sldImg"/>
          </p:nvPr>
        </p:nvSpPr>
        <p:spPr>
          <a:xfrm>
            <a:off x="90488" y="744538"/>
            <a:ext cx="6616700" cy="3721100"/>
          </a:xfrm>
          <a:ln/>
        </p:spPr>
      </p:sp>
      <p:sp>
        <p:nvSpPr>
          <p:cNvPr id="189443" name="Notizenplatzhalter 2"/>
          <p:cNvSpPr>
            <a:spLocks noGrp="1"/>
          </p:cNvSpPr>
          <p:nvPr>
            <p:ph type="body" idx="1"/>
          </p:nvPr>
        </p:nvSpPr>
        <p:spPr>
          <a:noFill/>
          <a:ln/>
        </p:spPr>
        <p:txBody>
          <a:bodyPr/>
          <a:lstStyle/>
          <a:p>
            <a:endParaRPr lang="de-DE"/>
          </a:p>
        </p:txBody>
      </p:sp>
      <p:sp>
        <p:nvSpPr>
          <p:cNvPr id="189444" name="Foliennummernplatzhalter 3"/>
          <p:cNvSpPr>
            <a:spLocks noGrp="1"/>
          </p:cNvSpPr>
          <p:nvPr>
            <p:ph type="sldNum" sz="quarter" idx="5"/>
          </p:nvPr>
        </p:nvSpPr>
        <p:spPr>
          <a:noFill/>
        </p:spPr>
        <p:txBody>
          <a:bodyPr/>
          <a:lstStyle/>
          <a:p>
            <a:fld id="{2404E06C-0C54-4B04-B39B-1786723F05EC}" type="slidenum">
              <a:rPr lang="de-DE" smtClean="0"/>
              <a:pPr/>
              <a:t>52</a:t>
            </a:fld>
            <a:endParaRPr lang="de-DE"/>
          </a:p>
        </p:txBody>
      </p:sp>
    </p:spTree>
    <p:extLst>
      <p:ext uri="{BB962C8B-B14F-4D97-AF65-F5344CB8AC3E}">
        <p14:creationId xmlns:p14="http://schemas.microsoft.com/office/powerpoint/2010/main" val="3166012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Folienbildplatzhalter 1"/>
          <p:cNvSpPr>
            <a:spLocks noGrp="1" noRot="1" noChangeAspect="1" noTextEdit="1"/>
          </p:cNvSpPr>
          <p:nvPr>
            <p:ph type="sldImg"/>
          </p:nvPr>
        </p:nvSpPr>
        <p:spPr>
          <a:xfrm>
            <a:off x="90488" y="744538"/>
            <a:ext cx="6616700" cy="3721100"/>
          </a:xfrm>
          <a:ln/>
        </p:spPr>
      </p:sp>
      <p:sp>
        <p:nvSpPr>
          <p:cNvPr id="190467" name="Notizenplatzhalter 2"/>
          <p:cNvSpPr>
            <a:spLocks noGrp="1"/>
          </p:cNvSpPr>
          <p:nvPr>
            <p:ph type="body" idx="1"/>
          </p:nvPr>
        </p:nvSpPr>
        <p:spPr>
          <a:noFill/>
          <a:ln/>
        </p:spPr>
        <p:txBody>
          <a:bodyPr/>
          <a:lstStyle/>
          <a:p>
            <a:endParaRPr lang="de-DE"/>
          </a:p>
        </p:txBody>
      </p:sp>
      <p:sp>
        <p:nvSpPr>
          <p:cNvPr id="190468" name="Foliennummernplatzhalter 3"/>
          <p:cNvSpPr>
            <a:spLocks noGrp="1"/>
          </p:cNvSpPr>
          <p:nvPr>
            <p:ph type="sldNum" sz="quarter" idx="5"/>
          </p:nvPr>
        </p:nvSpPr>
        <p:spPr>
          <a:noFill/>
        </p:spPr>
        <p:txBody>
          <a:bodyPr/>
          <a:lstStyle/>
          <a:p>
            <a:fld id="{EEE84FEF-6F26-4F9D-A58B-9B2FEB282FD9}" type="slidenum">
              <a:rPr lang="de-DE" smtClean="0"/>
              <a:pPr/>
              <a:t>53</a:t>
            </a:fld>
            <a:endParaRPr lang="de-DE"/>
          </a:p>
        </p:txBody>
      </p:sp>
    </p:spTree>
    <p:extLst>
      <p:ext uri="{BB962C8B-B14F-4D97-AF65-F5344CB8AC3E}">
        <p14:creationId xmlns:p14="http://schemas.microsoft.com/office/powerpoint/2010/main" val="3624142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D5B5C344-34BF-400F-A33D-F1210D7E9C6D}" type="slidenum">
              <a:rPr lang="de-DE" smtClean="0"/>
              <a:pPr/>
              <a:t>54</a:t>
            </a:fld>
            <a:endParaRPr lang="de-DE"/>
          </a:p>
        </p:txBody>
      </p:sp>
      <p:sp>
        <p:nvSpPr>
          <p:cNvPr id="175107" name="Rectangle 2"/>
          <p:cNvSpPr>
            <a:spLocks noGrp="1" noRot="1" noChangeAspect="1" noChangeArrowheads="1" noTextEdit="1"/>
          </p:cNvSpPr>
          <p:nvPr>
            <p:ph type="sldImg"/>
          </p:nvPr>
        </p:nvSpPr>
        <p:spPr>
          <a:xfrm>
            <a:off x="90488" y="744538"/>
            <a:ext cx="6616700" cy="3721100"/>
          </a:xfrm>
          <a:ln/>
        </p:spPr>
      </p:sp>
      <p:sp>
        <p:nvSpPr>
          <p:cNvPr id="175108"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1224538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F5898E2B-D113-481B-9542-2FBAA665AC35}" type="slidenum">
              <a:rPr lang="de-DE" smtClean="0"/>
              <a:pPr/>
              <a:t>55</a:t>
            </a:fld>
            <a:endParaRPr lang="de-DE"/>
          </a:p>
        </p:txBody>
      </p:sp>
      <p:sp>
        <p:nvSpPr>
          <p:cNvPr id="183299" name="Rectangle 2"/>
          <p:cNvSpPr>
            <a:spLocks noGrp="1" noRot="1" noChangeAspect="1" noChangeArrowheads="1" noTextEdit="1"/>
          </p:cNvSpPr>
          <p:nvPr>
            <p:ph type="sldImg"/>
          </p:nvPr>
        </p:nvSpPr>
        <p:spPr>
          <a:xfrm>
            <a:off x="90488" y="744538"/>
            <a:ext cx="6616700" cy="3721100"/>
          </a:xfrm>
          <a:ln/>
        </p:spPr>
      </p:sp>
      <p:sp>
        <p:nvSpPr>
          <p:cNvPr id="183300"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1483685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Folienbildplatzhalter 1"/>
          <p:cNvSpPr>
            <a:spLocks noGrp="1" noRot="1" noChangeAspect="1" noTextEdit="1"/>
          </p:cNvSpPr>
          <p:nvPr>
            <p:ph type="sldImg"/>
          </p:nvPr>
        </p:nvSpPr>
        <p:spPr>
          <a:xfrm>
            <a:off x="90488" y="744538"/>
            <a:ext cx="6616700" cy="3721100"/>
          </a:xfrm>
          <a:ln/>
        </p:spPr>
      </p:sp>
      <p:sp>
        <p:nvSpPr>
          <p:cNvPr id="196611" name="Notizenplatzhalter 2"/>
          <p:cNvSpPr>
            <a:spLocks noGrp="1"/>
          </p:cNvSpPr>
          <p:nvPr>
            <p:ph type="body" idx="1"/>
          </p:nvPr>
        </p:nvSpPr>
        <p:spPr>
          <a:noFill/>
          <a:ln/>
        </p:spPr>
        <p:txBody>
          <a:bodyPr/>
          <a:lstStyle/>
          <a:p>
            <a:endParaRPr lang="de-DE" dirty="0"/>
          </a:p>
        </p:txBody>
      </p:sp>
      <p:sp>
        <p:nvSpPr>
          <p:cNvPr id="196612" name="Foliennummernplatzhalter 3"/>
          <p:cNvSpPr>
            <a:spLocks noGrp="1"/>
          </p:cNvSpPr>
          <p:nvPr>
            <p:ph type="sldNum" sz="quarter" idx="5"/>
          </p:nvPr>
        </p:nvSpPr>
        <p:spPr>
          <a:noFill/>
        </p:spPr>
        <p:txBody>
          <a:bodyPr/>
          <a:lstStyle/>
          <a:p>
            <a:fld id="{21F67E28-CB52-49DE-B417-96BB47BFA25C}" type="slidenum">
              <a:rPr lang="de-DE" smtClean="0"/>
              <a:pPr/>
              <a:t>62</a:t>
            </a:fld>
            <a:endParaRPr lang="de-DE"/>
          </a:p>
        </p:txBody>
      </p:sp>
    </p:spTree>
    <p:extLst>
      <p:ext uri="{BB962C8B-B14F-4D97-AF65-F5344CB8AC3E}">
        <p14:creationId xmlns:p14="http://schemas.microsoft.com/office/powerpoint/2010/main" val="3417347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Folienbildplatzhalter 1"/>
          <p:cNvSpPr>
            <a:spLocks noGrp="1" noRot="1" noChangeAspect="1" noTextEdit="1"/>
          </p:cNvSpPr>
          <p:nvPr>
            <p:ph type="sldImg"/>
          </p:nvPr>
        </p:nvSpPr>
        <p:spPr>
          <a:xfrm>
            <a:off x="90488" y="744538"/>
            <a:ext cx="6616700" cy="3721100"/>
          </a:xfrm>
          <a:ln/>
        </p:spPr>
      </p:sp>
      <p:sp>
        <p:nvSpPr>
          <p:cNvPr id="193539" name="Notizenplatzhalter 2"/>
          <p:cNvSpPr>
            <a:spLocks noGrp="1"/>
          </p:cNvSpPr>
          <p:nvPr>
            <p:ph type="body" idx="1"/>
          </p:nvPr>
        </p:nvSpPr>
        <p:spPr>
          <a:noFill/>
          <a:ln/>
        </p:spPr>
        <p:txBody>
          <a:bodyPr/>
          <a:lstStyle/>
          <a:p>
            <a:endParaRPr lang="de-DE"/>
          </a:p>
        </p:txBody>
      </p:sp>
      <p:sp>
        <p:nvSpPr>
          <p:cNvPr id="193540" name="Foliennummernplatzhalter 3"/>
          <p:cNvSpPr>
            <a:spLocks noGrp="1"/>
          </p:cNvSpPr>
          <p:nvPr>
            <p:ph type="sldNum" sz="quarter" idx="5"/>
          </p:nvPr>
        </p:nvSpPr>
        <p:spPr>
          <a:noFill/>
        </p:spPr>
        <p:txBody>
          <a:bodyPr/>
          <a:lstStyle/>
          <a:p>
            <a:fld id="{2F5EA1C8-AD3A-4DF7-A231-9AEF38779591}" type="slidenum">
              <a:rPr lang="de-DE" smtClean="0"/>
              <a:pPr/>
              <a:t>63</a:t>
            </a:fld>
            <a:endParaRPr lang="de-DE"/>
          </a:p>
        </p:txBody>
      </p:sp>
    </p:spTree>
    <p:extLst>
      <p:ext uri="{BB962C8B-B14F-4D97-AF65-F5344CB8AC3E}">
        <p14:creationId xmlns:p14="http://schemas.microsoft.com/office/powerpoint/2010/main" val="3562811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F5898E2B-D113-481B-9542-2FBAA665AC35}" type="slidenum">
              <a:rPr lang="de-DE" smtClean="0"/>
              <a:pPr/>
              <a:t>64</a:t>
            </a:fld>
            <a:endParaRPr lang="de-DE"/>
          </a:p>
        </p:txBody>
      </p:sp>
      <p:sp>
        <p:nvSpPr>
          <p:cNvPr id="183299" name="Rectangle 2"/>
          <p:cNvSpPr>
            <a:spLocks noGrp="1" noRot="1" noChangeAspect="1" noChangeArrowheads="1" noTextEdit="1"/>
          </p:cNvSpPr>
          <p:nvPr>
            <p:ph type="sldImg"/>
          </p:nvPr>
        </p:nvSpPr>
        <p:spPr>
          <a:xfrm>
            <a:off x="90488" y="744538"/>
            <a:ext cx="6616700" cy="3721100"/>
          </a:xfrm>
          <a:ln/>
        </p:spPr>
      </p:sp>
      <p:sp>
        <p:nvSpPr>
          <p:cNvPr id="183300"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1023564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D5B5C344-34BF-400F-A33D-F1210D7E9C6D}" type="slidenum">
              <a:rPr lang="de-DE" smtClean="0"/>
              <a:pPr/>
              <a:t>71</a:t>
            </a:fld>
            <a:endParaRPr lang="de-DE"/>
          </a:p>
        </p:txBody>
      </p:sp>
      <p:sp>
        <p:nvSpPr>
          <p:cNvPr id="175107" name="Rectangle 2"/>
          <p:cNvSpPr>
            <a:spLocks noGrp="1" noRot="1" noChangeAspect="1" noChangeArrowheads="1" noTextEdit="1"/>
          </p:cNvSpPr>
          <p:nvPr>
            <p:ph type="sldImg"/>
          </p:nvPr>
        </p:nvSpPr>
        <p:spPr>
          <a:xfrm>
            <a:off x="90488" y="744538"/>
            <a:ext cx="6616700" cy="3721100"/>
          </a:xfrm>
          <a:ln/>
        </p:spPr>
      </p:sp>
      <p:sp>
        <p:nvSpPr>
          <p:cNvPr id="175108"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481085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F5898E2B-D113-481B-9542-2FBAA665AC35}" type="slidenum">
              <a:rPr lang="de-DE" smtClean="0"/>
              <a:pPr/>
              <a:t>72</a:t>
            </a:fld>
            <a:endParaRPr lang="de-DE"/>
          </a:p>
        </p:txBody>
      </p:sp>
      <p:sp>
        <p:nvSpPr>
          <p:cNvPr id="183299" name="Rectangle 2"/>
          <p:cNvSpPr>
            <a:spLocks noGrp="1" noRot="1" noChangeAspect="1" noChangeArrowheads="1" noTextEdit="1"/>
          </p:cNvSpPr>
          <p:nvPr>
            <p:ph type="sldImg"/>
          </p:nvPr>
        </p:nvSpPr>
        <p:spPr>
          <a:xfrm>
            <a:off x="90488" y="744538"/>
            <a:ext cx="6616700" cy="3721100"/>
          </a:xfrm>
          <a:ln/>
        </p:spPr>
      </p:sp>
      <p:sp>
        <p:nvSpPr>
          <p:cNvPr id="183300"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6056802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Folienbildplatzhalter 1"/>
          <p:cNvSpPr>
            <a:spLocks noGrp="1" noRot="1" noChangeAspect="1" noTextEdit="1"/>
          </p:cNvSpPr>
          <p:nvPr>
            <p:ph type="sldImg"/>
          </p:nvPr>
        </p:nvSpPr>
        <p:spPr>
          <a:xfrm>
            <a:off x="90488" y="744538"/>
            <a:ext cx="6616700" cy="3721100"/>
          </a:xfrm>
          <a:ln/>
        </p:spPr>
      </p:sp>
      <p:sp>
        <p:nvSpPr>
          <p:cNvPr id="198659" name="Notizenplatzhalter 2"/>
          <p:cNvSpPr>
            <a:spLocks noGrp="1"/>
          </p:cNvSpPr>
          <p:nvPr>
            <p:ph type="body" idx="1"/>
          </p:nvPr>
        </p:nvSpPr>
        <p:spPr>
          <a:noFill/>
          <a:ln/>
        </p:spPr>
        <p:txBody>
          <a:bodyPr/>
          <a:lstStyle/>
          <a:p>
            <a:endParaRPr lang="de-DE"/>
          </a:p>
        </p:txBody>
      </p:sp>
      <p:sp>
        <p:nvSpPr>
          <p:cNvPr id="198660" name="Foliennummernplatzhalter 3"/>
          <p:cNvSpPr>
            <a:spLocks noGrp="1"/>
          </p:cNvSpPr>
          <p:nvPr>
            <p:ph type="sldNum" sz="quarter" idx="5"/>
          </p:nvPr>
        </p:nvSpPr>
        <p:spPr>
          <a:noFill/>
        </p:spPr>
        <p:txBody>
          <a:bodyPr/>
          <a:lstStyle/>
          <a:p>
            <a:fld id="{75E19FF5-66BD-486B-970C-E1FDB1ECD872}" type="slidenum">
              <a:rPr lang="de-DE" smtClean="0"/>
              <a:pPr/>
              <a:t>73</a:t>
            </a:fld>
            <a:endParaRPr lang="de-DE"/>
          </a:p>
        </p:txBody>
      </p:sp>
    </p:spTree>
    <p:extLst>
      <p:ext uri="{BB962C8B-B14F-4D97-AF65-F5344CB8AC3E}">
        <p14:creationId xmlns:p14="http://schemas.microsoft.com/office/powerpoint/2010/main" val="650152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Folienbildplatzhalter 1"/>
          <p:cNvSpPr>
            <a:spLocks noGrp="1" noRot="1" noChangeAspect="1" noTextEdit="1"/>
          </p:cNvSpPr>
          <p:nvPr>
            <p:ph type="sldImg"/>
          </p:nvPr>
        </p:nvSpPr>
        <p:spPr>
          <a:xfrm>
            <a:off x="90488" y="744538"/>
            <a:ext cx="6616700" cy="3721100"/>
          </a:xfrm>
          <a:ln/>
        </p:spPr>
      </p:sp>
      <p:sp>
        <p:nvSpPr>
          <p:cNvPr id="154627" name="Notizenplatzhalter 2"/>
          <p:cNvSpPr>
            <a:spLocks noGrp="1"/>
          </p:cNvSpPr>
          <p:nvPr>
            <p:ph type="body" idx="1"/>
          </p:nvPr>
        </p:nvSpPr>
        <p:spPr>
          <a:noFill/>
          <a:ln/>
        </p:spPr>
        <p:txBody>
          <a:bodyPr/>
          <a:lstStyle/>
          <a:p>
            <a:endParaRPr lang="de-DE"/>
          </a:p>
        </p:txBody>
      </p:sp>
      <p:sp>
        <p:nvSpPr>
          <p:cNvPr id="154628" name="Foliennummernplatzhalter 3"/>
          <p:cNvSpPr>
            <a:spLocks noGrp="1"/>
          </p:cNvSpPr>
          <p:nvPr>
            <p:ph type="sldNum" sz="quarter" idx="5"/>
          </p:nvPr>
        </p:nvSpPr>
        <p:spPr>
          <a:noFill/>
        </p:spPr>
        <p:txBody>
          <a:bodyPr/>
          <a:lstStyle/>
          <a:p>
            <a:fld id="{FFB77DCD-D434-4A33-8152-C46795AF5836}" type="slidenum">
              <a:rPr lang="de-DE" smtClean="0"/>
              <a:pPr/>
              <a:t>9</a:t>
            </a:fld>
            <a:endParaRPr lang="de-DE"/>
          </a:p>
        </p:txBody>
      </p:sp>
    </p:spTree>
    <p:extLst>
      <p:ext uri="{BB962C8B-B14F-4D97-AF65-F5344CB8AC3E}">
        <p14:creationId xmlns:p14="http://schemas.microsoft.com/office/powerpoint/2010/main" val="9980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Folienbildplatzhalter 1"/>
          <p:cNvSpPr>
            <a:spLocks noGrp="1" noRot="1" noChangeAspect="1" noTextEdit="1"/>
          </p:cNvSpPr>
          <p:nvPr>
            <p:ph type="sldImg"/>
          </p:nvPr>
        </p:nvSpPr>
        <p:spPr>
          <a:xfrm>
            <a:off x="90488" y="744538"/>
            <a:ext cx="6616700" cy="3721100"/>
          </a:xfrm>
          <a:ln/>
        </p:spPr>
      </p:sp>
      <p:sp>
        <p:nvSpPr>
          <p:cNvPr id="199683" name="Notizenplatzhalter 2"/>
          <p:cNvSpPr>
            <a:spLocks noGrp="1"/>
          </p:cNvSpPr>
          <p:nvPr>
            <p:ph type="body" idx="1"/>
          </p:nvPr>
        </p:nvSpPr>
        <p:spPr>
          <a:noFill/>
          <a:ln/>
        </p:spPr>
        <p:txBody>
          <a:bodyPr/>
          <a:lstStyle/>
          <a:p>
            <a:endParaRPr lang="de-DE"/>
          </a:p>
        </p:txBody>
      </p:sp>
      <p:sp>
        <p:nvSpPr>
          <p:cNvPr id="199684" name="Foliennummernplatzhalter 3"/>
          <p:cNvSpPr>
            <a:spLocks noGrp="1"/>
          </p:cNvSpPr>
          <p:nvPr>
            <p:ph type="sldNum" sz="quarter" idx="5"/>
          </p:nvPr>
        </p:nvSpPr>
        <p:spPr>
          <a:noFill/>
        </p:spPr>
        <p:txBody>
          <a:bodyPr/>
          <a:lstStyle/>
          <a:p>
            <a:fld id="{896B4895-CF17-4157-B4E5-82A1F80301DA}" type="slidenum">
              <a:rPr lang="de-DE" smtClean="0"/>
              <a:pPr/>
              <a:t>74</a:t>
            </a:fld>
            <a:endParaRPr lang="de-DE"/>
          </a:p>
        </p:txBody>
      </p:sp>
    </p:spTree>
    <p:extLst>
      <p:ext uri="{BB962C8B-B14F-4D97-AF65-F5344CB8AC3E}">
        <p14:creationId xmlns:p14="http://schemas.microsoft.com/office/powerpoint/2010/main" val="1443253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Folienbildplatzhalter 1"/>
          <p:cNvSpPr>
            <a:spLocks noGrp="1" noRot="1" noChangeAspect="1" noTextEdit="1"/>
          </p:cNvSpPr>
          <p:nvPr>
            <p:ph type="sldImg"/>
          </p:nvPr>
        </p:nvSpPr>
        <p:spPr>
          <a:xfrm>
            <a:off x="90488" y="744538"/>
            <a:ext cx="6616700" cy="3721100"/>
          </a:xfrm>
          <a:ln/>
        </p:spPr>
      </p:sp>
      <p:sp>
        <p:nvSpPr>
          <p:cNvPr id="200707" name="Notizenplatzhalter 2"/>
          <p:cNvSpPr>
            <a:spLocks noGrp="1"/>
          </p:cNvSpPr>
          <p:nvPr>
            <p:ph type="body" idx="1"/>
          </p:nvPr>
        </p:nvSpPr>
        <p:spPr>
          <a:noFill/>
          <a:ln/>
        </p:spPr>
        <p:txBody>
          <a:bodyPr/>
          <a:lstStyle/>
          <a:p>
            <a:endParaRPr lang="de-DE"/>
          </a:p>
        </p:txBody>
      </p:sp>
      <p:sp>
        <p:nvSpPr>
          <p:cNvPr id="200708" name="Foliennummernplatzhalter 3"/>
          <p:cNvSpPr>
            <a:spLocks noGrp="1"/>
          </p:cNvSpPr>
          <p:nvPr>
            <p:ph type="sldNum" sz="quarter" idx="5"/>
          </p:nvPr>
        </p:nvSpPr>
        <p:spPr>
          <a:noFill/>
        </p:spPr>
        <p:txBody>
          <a:bodyPr/>
          <a:lstStyle/>
          <a:p>
            <a:fld id="{403A08D5-507F-4CB1-A947-B6A63C61249E}" type="slidenum">
              <a:rPr lang="de-DE" smtClean="0"/>
              <a:pPr/>
              <a:t>75</a:t>
            </a:fld>
            <a:endParaRPr lang="de-DE"/>
          </a:p>
        </p:txBody>
      </p:sp>
    </p:spTree>
    <p:extLst>
      <p:ext uri="{BB962C8B-B14F-4D97-AF65-F5344CB8AC3E}">
        <p14:creationId xmlns:p14="http://schemas.microsoft.com/office/powerpoint/2010/main" val="534479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Folienbildplatzhalter 1"/>
          <p:cNvSpPr>
            <a:spLocks noGrp="1" noRot="1" noChangeAspect="1" noTextEdit="1"/>
          </p:cNvSpPr>
          <p:nvPr>
            <p:ph type="sldImg"/>
          </p:nvPr>
        </p:nvSpPr>
        <p:spPr>
          <a:xfrm>
            <a:off x="90488" y="744538"/>
            <a:ext cx="6616700" cy="3721100"/>
          </a:xfrm>
          <a:ln/>
        </p:spPr>
      </p:sp>
      <p:sp>
        <p:nvSpPr>
          <p:cNvPr id="201731" name="Notizenplatzhalter 2"/>
          <p:cNvSpPr>
            <a:spLocks noGrp="1"/>
          </p:cNvSpPr>
          <p:nvPr>
            <p:ph type="body" idx="1"/>
          </p:nvPr>
        </p:nvSpPr>
        <p:spPr>
          <a:noFill/>
          <a:ln/>
        </p:spPr>
        <p:txBody>
          <a:bodyPr/>
          <a:lstStyle/>
          <a:p>
            <a:endParaRPr lang="de-DE"/>
          </a:p>
        </p:txBody>
      </p:sp>
      <p:sp>
        <p:nvSpPr>
          <p:cNvPr id="201732" name="Foliennummernplatzhalter 3"/>
          <p:cNvSpPr>
            <a:spLocks noGrp="1"/>
          </p:cNvSpPr>
          <p:nvPr>
            <p:ph type="sldNum" sz="quarter" idx="5"/>
          </p:nvPr>
        </p:nvSpPr>
        <p:spPr>
          <a:noFill/>
        </p:spPr>
        <p:txBody>
          <a:bodyPr/>
          <a:lstStyle/>
          <a:p>
            <a:fld id="{3EA3043B-3BD0-40CB-AED6-97A3066148C6}" type="slidenum">
              <a:rPr lang="de-DE" smtClean="0"/>
              <a:pPr/>
              <a:t>76</a:t>
            </a:fld>
            <a:endParaRPr lang="de-DE"/>
          </a:p>
        </p:txBody>
      </p:sp>
    </p:spTree>
    <p:extLst>
      <p:ext uri="{BB962C8B-B14F-4D97-AF65-F5344CB8AC3E}">
        <p14:creationId xmlns:p14="http://schemas.microsoft.com/office/powerpoint/2010/main" val="24656019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Folienbildplatzhalter 1"/>
          <p:cNvSpPr>
            <a:spLocks noGrp="1" noRot="1" noChangeAspect="1" noTextEdit="1"/>
          </p:cNvSpPr>
          <p:nvPr>
            <p:ph type="sldImg"/>
          </p:nvPr>
        </p:nvSpPr>
        <p:spPr>
          <a:xfrm>
            <a:off x="90488" y="744538"/>
            <a:ext cx="6616700" cy="3721100"/>
          </a:xfrm>
          <a:ln/>
        </p:spPr>
      </p:sp>
      <p:sp>
        <p:nvSpPr>
          <p:cNvPr id="202755" name="Notizenplatzhalter 2"/>
          <p:cNvSpPr>
            <a:spLocks noGrp="1"/>
          </p:cNvSpPr>
          <p:nvPr>
            <p:ph type="body" idx="1"/>
          </p:nvPr>
        </p:nvSpPr>
        <p:spPr>
          <a:noFill/>
          <a:ln/>
        </p:spPr>
        <p:txBody>
          <a:bodyPr/>
          <a:lstStyle/>
          <a:p>
            <a:endParaRPr lang="de-DE"/>
          </a:p>
        </p:txBody>
      </p:sp>
      <p:sp>
        <p:nvSpPr>
          <p:cNvPr id="202756" name="Foliennummernplatzhalter 3"/>
          <p:cNvSpPr>
            <a:spLocks noGrp="1"/>
          </p:cNvSpPr>
          <p:nvPr>
            <p:ph type="sldNum" sz="quarter" idx="5"/>
          </p:nvPr>
        </p:nvSpPr>
        <p:spPr>
          <a:noFill/>
        </p:spPr>
        <p:txBody>
          <a:bodyPr/>
          <a:lstStyle/>
          <a:p>
            <a:fld id="{4F93C314-093F-4281-AA63-92DB46D0A677}" type="slidenum">
              <a:rPr lang="de-DE" smtClean="0"/>
              <a:pPr/>
              <a:t>77</a:t>
            </a:fld>
            <a:endParaRPr lang="de-DE"/>
          </a:p>
        </p:txBody>
      </p:sp>
    </p:spTree>
    <p:extLst>
      <p:ext uri="{BB962C8B-B14F-4D97-AF65-F5344CB8AC3E}">
        <p14:creationId xmlns:p14="http://schemas.microsoft.com/office/powerpoint/2010/main" val="42237816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F5898E2B-D113-481B-9542-2FBAA665AC35}" type="slidenum">
              <a:rPr lang="de-DE" smtClean="0"/>
              <a:pPr/>
              <a:t>80</a:t>
            </a:fld>
            <a:endParaRPr lang="de-DE"/>
          </a:p>
        </p:txBody>
      </p:sp>
      <p:sp>
        <p:nvSpPr>
          <p:cNvPr id="183299" name="Rectangle 2"/>
          <p:cNvSpPr>
            <a:spLocks noGrp="1" noRot="1" noChangeAspect="1" noChangeArrowheads="1" noTextEdit="1"/>
          </p:cNvSpPr>
          <p:nvPr>
            <p:ph type="sldImg"/>
          </p:nvPr>
        </p:nvSpPr>
        <p:spPr>
          <a:xfrm>
            <a:off x="90488" y="744538"/>
            <a:ext cx="6616700" cy="3721100"/>
          </a:xfrm>
          <a:ln/>
        </p:spPr>
      </p:sp>
      <p:sp>
        <p:nvSpPr>
          <p:cNvPr id="183300"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1097273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D5B5C344-34BF-400F-A33D-F1210D7E9C6D}" type="slidenum">
              <a:rPr lang="de-DE" smtClean="0"/>
              <a:pPr/>
              <a:t>84</a:t>
            </a:fld>
            <a:endParaRPr lang="de-DE"/>
          </a:p>
        </p:txBody>
      </p:sp>
      <p:sp>
        <p:nvSpPr>
          <p:cNvPr id="175107" name="Rectangle 2"/>
          <p:cNvSpPr>
            <a:spLocks noGrp="1" noRot="1" noChangeAspect="1" noChangeArrowheads="1" noTextEdit="1"/>
          </p:cNvSpPr>
          <p:nvPr>
            <p:ph type="sldImg"/>
          </p:nvPr>
        </p:nvSpPr>
        <p:spPr>
          <a:xfrm>
            <a:off x="90488" y="744538"/>
            <a:ext cx="6616700" cy="3721100"/>
          </a:xfrm>
          <a:ln/>
        </p:spPr>
      </p:sp>
      <p:sp>
        <p:nvSpPr>
          <p:cNvPr id="175108"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35834344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990FF305-83B7-4A9B-B307-0D495F4631AD}" type="slidenum">
              <a:rPr lang="de-DE" smtClean="0"/>
              <a:pPr/>
              <a:t>85</a:t>
            </a:fld>
            <a:endParaRPr lang="de-DE"/>
          </a:p>
        </p:txBody>
      </p:sp>
      <p:sp>
        <p:nvSpPr>
          <p:cNvPr id="192515" name="Rectangle 2"/>
          <p:cNvSpPr>
            <a:spLocks noGrp="1" noRot="1" noChangeAspect="1" noChangeArrowheads="1" noTextEdit="1"/>
          </p:cNvSpPr>
          <p:nvPr>
            <p:ph type="sldImg"/>
          </p:nvPr>
        </p:nvSpPr>
        <p:spPr>
          <a:xfrm>
            <a:off x="90488" y="744538"/>
            <a:ext cx="6616700" cy="3721100"/>
          </a:xfrm>
          <a:ln/>
        </p:spPr>
      </p:sp>
      <p:sp>
        <p:nvSpPr>
          <p:cNvPr id="192516"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14352890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Folienbildplatzhalter 1"/>
          <p:cNvSpPr>
            <a:spLocks noGrp="1" noRot="1" noChangeAspect="1" noTextEdit="1"/>
          </p:cNvSpPr>
          <p:nvPr>
            <p:ph type="sldImg"/>
          </p:nvPr>
        </p:nvSpPr>
        <p:spPr>
          <a:xfrm>
            <a:off x="90488" y="744538"/>
            <a:ext cx="6616700" cy="3721100"/>
          </a:xfrm>
          <a:ln/>
        </p:spPr>
      </p:sp>
      <p:sp>
        <p:nvSpPr>
          <p:cNvPr id="188419" name="Notizenplatzhalter 2"/>
          <p:cNvSpPr>
            <a:spLocks noGrp="1"/>
          </p:cNvSpPr>
          <p:nvPr>
            <p:ph type="body" idx="1"/>
          </p:nvPr>
        </p:nvSpPr>
        <p:spPr>
          <a:noFill/>
          <a:ln/>
        </p:spPr>
        <p:txBody>
          <a:bodyPr/>
          <a:lstStyle/>
          <a:p>
            <a:endParaRPr lang="de-DE"/>
          </a:p>
        </p:txBody>
      </p:sp>
      <p:sp>
        <p:nvSpPr>
          <p:cNvPr id="188420" name="Foliennummernplatzhalter 3"/>
          <p:cNvSpPr>
            <a:spLocks noGrp="1"/>
          </p:cNvSpPr>
          <p:nvPr>
            <p:ph type="sldNum" sz="quarter" idx="5"/>
          </p:nvPr>
        </p:nvSpPr>
        <p:spPr>
          <a:noFill/>
        </p:spPr>
        <p:txBody>
          <a:bodyPr/>
          <a:lstStyle/>
          <a:p>
            <a:fld id="{678ED4A7-43F9-4CFB-BD15-88776229CD13}" type="slidenum">
              <a:rPr lang="de-DE" smtClean="0"/>
              <a:pPr/>
              <a:t>87</a:t>
            </a:fld>
            <a:endParaRPr lang="de-DE"/>
          </a:p>
        </p:txBody>
      </p:sp>
    </p:spTree>
    <p:extLst>
      <p:ext uri="{BB962C8B-B14F-4D97-AF65-F5344CB8AC3E}">
        <p14:creationId xmlns:p14="http://schemas.microsoft.com/office/powerpoint/2010/main" val="2609681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Folienbildplatzhalter 1"/>
          <p:cNvSpPr>
            <a:spLocks noGrp="1" noRot="1" noChangeAspect="1" noTextEdit="1"/>
          </p:cNvSpPr>
          <p:nvPr>
            <p:ph type="sldImg"/>
          </p:nvPr>
        </p:nvSpPr>
        <p:spPr>
          <a:xfrm>
            <a:off x="90488" y="744538"/>
            <a:ext cx="6616700" cy="3721100"/>
          </a:xfrm>
          <a:ln/>
        </p:spPr>
      </p:sp>
      <p:sp>
        <p:nvSpPr>
          <p:cNvPr id="191491" name="Notizenplatzhalter 2"/>
          <p:cNvSpPr>
            <a:spLocks noGrp="1"/>
          </p:cNvSpPr>
          <p:nvPr>
            <p:ph type="body" idx="1"/>
          </p:nvPr>
        </p:nvSpPr>
        <p:spPr>
          <a:noFill/>
          <a:ln/>
        </p:spPr>
        <p:txBody>
          <a:bodyPr/>
          <a:lstStyle/>
          <a:p>
            <a:endParaRPr lang="de-DE"/>
          </a:p>
        </p:txBody>
      </p:sp>
      <p:sp>
        <p:nvSpPr>
          <p:cNvPr id="191492" name="Foliennummernplatzhalter 3"/>
          <p:cNvSpPr>
            <a:spLocks noGrp="1"/>
          </p:cNvSpPr>
          <p:nvPr>
            <p:ph type="sldNum" sz="quarter" idx="5"/>
          </p:nvPr>
        </p:nvSpPr>
        <p:spPr>
          <a:noFill/>
        </p:spPr>
        <p:txBody>
          <a:bodyPr/>
          <a:lstStyle/>
          <a:p>
            <a:fld id="{1797D75F-1F4C-47C7-AACC-DD03C0AAD536}" type="slidenum">
              <a:rPr lang="de-DE" smtClean="0"/>
              <a:pPr/>
              <a:t>88</a:t>
            </a:fld>
            <a:endParaRPr lang="de-DE"/>
          </a:p>
        </p:txBody>
      </p:sp>
    </p:spTree>
    <p:extLst>
      <p:ext uri="{BB962C8B-B14F-4D97-AF65-F5344CB8AC3E}">
        <p14:creationId xmlns:p14="http://schemas.microsoft.com/office/powerpoint/2010/main" val="21913877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990FF305-83B7-4A9B-B307-0D495F4631AD}" type="slidenum">
              <a:rPr lang="de-DE" smtClean="0"/>
              <a:pPr/>
              <a:t>90</a:t>
            </a:fld>
            <a:endParaRPr lang="de-DE"/>
          </a:p>
        </p:txBody>
      </p:sp>
      <p:sp>
        <p:nvSpPr>
          <p:cNvPr id="192515" name="Rectangle 2"/>
          <p:cNvSpPr>
            <a:spLocks noGrp="1" noRot="1" noChangeAspect="1" noChangeArrowheads="1" noTextEdit="1"/>
          </p:cNvSpPr>
          <p:nvPr>
            <p:ph type="sldImg"/>
          </p:nvPr>
        </p:nvSpPr>
        <p:spPr>
          <a:xfrm>
            <a:off x="90488" y="744538"/>
            <a:ext cx="6616700" cy="3721100"/>
          </a:xfrm>
          <a:ln/>
        </p:spPr>
      </p:sp>
      <p:sp>
        <p:nvSpPr>
          <p:cNvPr id="192516"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2221553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Folienbildplatzhalter 1"/>
          <p:cNvSpPr>
            <a:spLocks noGrp="1" noRot="1" noChangeAspect="1" noTextEdit="1"/>
          </p:cNvSpPr>
          <p:nvPr>
            <p:ph type="sldImg"/>
          </p:nvPr>
        </p:nvSpPr>
        <p:spPr>
          <a:xfrm>
            <a:off x="90488" y="744538"/>
            <a:ext cx="6616700" cy="3721100"/>
          </a:xfrm>
          <a:ln/>
        </p:spPr>
      </p:sp>
      <p:sp>
        <p:nvSpPr>
          <p:cNvPr id="156675" name="Notizenplatzhalter 2"/>
          <p:cNvSpPr>
            <a:spLocks noGrp="1"/>
          </p:cNvSpPr>
          <p:nvPr>
            <p:ph type="body" idx="1"/>
          </p:nvPr>
        </p:nvSpPr>
        <p:spPr>
          <a:noFill/>
          <a:ln/>
        </p:spPr>
        <p:txBody>
          <a:bodyPr/>
          <a:lstStyle/>
          <a:p>
            <a:endParaRPr lang="de-DE"/>
          </a:p>
        </p:txBody>
      </p:sp>
      <p:sp>
        <p:nvSpPr>
          <p:cNvPr id="156676" name="Foliennummernplatzhalter 3"/>
          <p:cNvSpPr>
            <a:spLocks noGrp="1"/>
          </p:cNvSpPr>
          <p:nvPr>
            <p:ph type="sldNum" sz="quarter" idx="5"/>
          </p:nvPr>
        </p:nvSpPr>
        <p:spPr>
          <a:noFill/>
        </p:spPr>
        <p:txBody>
          <a:bodyPr/>
          <a:lstStyle/>
          <a:p>
            <a:fld id="{BA484BB0-09BF-4A35-948C-ED6F2855E6CC}" type="slidenum">
              <a:rPr lang="de-DE" smtClean="0"/>
              <a:pPr/>
              <a:t>10</a:t>
            </a:fld>
            <a:endParaRPr lang="de-DE"/>
          </a:p>
        </p:txBody>
      </p:sp>
    </p:spTree>
    <p:extLst>
      <p:ext uri="{BB962C8B-B14F-4D97-AF65-F5344CB8AC3E}">
        <p14:creationId xmlns:p14="http://schemas.microsoft.com/office/powerpoint/2010/main" val="9796954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Folienbildplatzhalter 1"/>
          <p:cNvSpPr>
            <a:spLocks noGrp="1" noRot="1" noChangeAspect="1" noTextEdit="1"/>
          </p:cNvSpPr>
          <p:nvPr>
            <p:ph type="sldImg"/>
          </p:nvPr>
        </p:nvSpPr>
        <p:spPr>
          <a:xfrm>
            <a:off x="90488" y="744538"/>
            <a:ext cx="6616700" cy="3721100"/>
          </a:xfrm>
          <a:ln/>
        </p:spPr>
      </p:sp>
      <p:sp>
        <p:nvSpPr>
          <p:cNvPr id="214019" name="Notizenplatzhalter 2"/>
          <p:cNvSpPr>
            <a:spLocks noGrp="1"/>
          </p:cNvSpPr>
          <p:nvPr>
            <p:ph type="body" idx="1"/>
          </p:nvPr>
        </p:nvSpPr>
        <p:spPr>
          <a:noFill/>
          <a:ln/>
        </p:spPr>
        <p:txBody>
          <a:bodyPr/>
          <a:lstStyle/>
          <a:p>
            <a:r>
              <a:rPr lang="de-DE"/>
              <a:t>Demo: Beleuchtungstypen </a:t>
            </a:r>
          </a:p>
        </p:txBody>
      </p:sp>
      <p:sp>
        <p:nvSpPr>
          <p:cNvPr id="214020" name="Foliennummernplatzhalter 3"/>
          <p:cNvSpPr>
            <a:spLocks noGrp="1"/>
          </p:cNvSpPr>
          <p:nvPr>
            <p:ph type="sldNum" sz="quarter" idx="5"/>
          </p:nvPr>
        </p:nvSpPr>
        <p:spPr>
          <a:noFill/>
        </p:spPr>
        <p:txBody>
          <a:bodyPr/>
          <a:lstStyle/>
          <a:p>
            <a:fld id="{C78E7DA3-B8CB-411D-81B4-607023F68214}" type="slidenum">
              <a:rPr lang="de-DE" smtClean="0"/>
              <a:pPr/>
              <a:t>93</a:t>
            </a:fld>
            <a:endParaRPr lang="de-DE"/>
          </a:p>
        </p:txBody>
      </p:sp>
    </p:spTree>
    <p:extLst>
      <p:ext uri="{BB962C8B-B14F-4D97-AF65-F5344CB8AC3E}">
        <p14:creationId xmlns:p14="http://schemas.microsoft.com/office/powerpoint/2010/main" val="960362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D5B5C344-34BF-400F-A33D-F1210D7E9C6D}" type="slidenum">
              <a:rPr lang="de-DE" smtClean="0"/>
              <a:pPr/>
              <a:t>95</a:t>
            </a:fld>
            <a:endParaRPr lang="de-DE"/>
          </a:p>
        </p:txBody>
      </p:sp>
      <p:sp>
        <p:nvSpPr>
          <p:cNvPr id="175107" name="Rectangle 2"/>
          <p:cNvSpPr>
            <a:spLocks noGrp="1" noRot="1" noChangeAspect="1" noChangeArrowheads="1" noTextEdit="1"/>
          </p:cNvSpPr>
          <p:nvPr>
            <p:ph type="sldImg"/>
          </p:nvPr>
        </p:nvSpPr>
        <p:spPr>
          <a:xfrm>
            <a:off x="90488" y="744538"/>
            <a:ext cx="6616700" cy="3721100"/>
          </a:xfrm>
          <a:ln/>
        </p:spPr>
      </p:sp>
      <p:sp>
        <p:nvSpPr>
          <p:cNvPr id="175108"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41462907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990FF305-83B7-4A9B-B307-0D495F4631AD}" type="slidenum">
              <a:rPr lang="de-DE" smtClean="0"/>
              <a:pPr/>
              <a:t>96</a:t>
            </a:fld>
            <a:endParaRPr lang="de-DE"/>
          </a:p>
        </p:txBody>
      </p:sp>
      <p:sp>
        <p:nvSpPr>
          <p:cNvPr id="192515" name="Rectangle 2"/>
          <p:cNvSpPr>
            <a:spLocks noGrp="1" noRot="1" noChangeAspect="1" noChangeArrowheads="1" noTextEdit="1"/>
          </p:cNvSpPr>
          <p:nvPr>
            <p:ph type="sldImg"/>
          </p:nvPr>
        </p:nvSpPr>
        <p:spPr>
          <a:xfrm>
            <a:off x="90488" y="744538"/>
            <a:ext cx="6616700" cy="3721100"/>
          </a:xfrm>
          <a:ln/>
        </p:spPr>
      </p:sp>
      <p:sp>
        <p:nvSpPr>
          <p:cNvPr id="192516"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21011205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Folienbildplatzhalter 1"/>
          <p:cNvSpPr>
            <a:spLocks noGrp="1" noRot="1" noChangeAspect="1" noTextEdit="1"/>
          </p:cNvSpPr>
          <p:nvPr>
            <p:ph type="sldImg"/>
          </p:nvPr>
        </p:nvSpPr>
        <p:spPr>
          <a:xfrm>
            <a:off x="90488" y="744538"/>
            <a:ext cx="6616700" cy="3721100"/>
          </a:xfrm>
          <a:ln/>
        </p:spPr>
      </p:sp>
      <p:sp>
        <p:nvSpPr>
          <p:cNvPr id="215043" name="Notizenplatzhalter 2"/>
          <p:cNvSpPr>
            <a:spLocks noGrp="1"/>
          </p:cNvSpPr>
          <p:nvPr>
            <p:ph type="body" idx="1"/>
          </p:nvPr>
        </p:nvSpPr>
        <p:spPr>
          <a:noFill/>
          <a:ln/>
        </p:spPr>
        <p:txBody>
          <a:bodyPr/>
          <a:lstStyle/>
          <a:p>
            <a:endParaRPr lang="de-DE"/>
          </a:p>
        </p:txBody>
      </p:sp>
      <p:sp>
        <p:nvSpPr>
          <p:cNvPr id="215044" name="Foliennummernplatzhalter 3"/>
          <p:cNvSpPr>
            <a:spLocks noGrp="1"/>
          </p:cNvSpPr>
          <p:nvPr>
            <p:ph type="sldNum" sz="quarter" idx="5"/>
          </p:nvPr>
        </p:nvSpPr>
        <p:spPr>
          <a:noFill/>
        </p:spPr>
        <p:txBody>
          <a:bodyPr/>
          <a:lstStyle/>
          <a:p>
            <a:fld id="{140CBA20-BDB6-4DF4-9365-61D4946FAB72}" type="slidenum">
              <a:rPr lang="de-DE" smtClean="0"/>
              <a:pPr/>
              <a:t>99</a:t>
            </a:fld>
            <a:endParaRPr lang="de-DE"/>
          </a:p>
        </p:txBody>
      </p:sp>
    </p:spTree>
    <p:extLst>
      <p:ext uri="{BB962C8B-B14F-4D97-AF65-F5344CB8AC3E}">
        <p14:creationId xmlns:p14="http://schemas.microsoft.com/office/powerpoint/2010/main" val="33512516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Folienbildplatzhalter 1"/>
          <p:cNvSpPr>
            <a:spLocks noGrp="1" noRot="1" noChangeAspect="1" noTextEdit="1"/>
          </p:cNvSpPr>
          <p:nvPr>
            <p:ph type="sldImg"/>
          </p:nvPr>
        </p:nvSpPr>
        <p:spPr>
          <a:xfrm>
            <a:off x="90488" y="744538"/>
            <a:ext cx="6616700" cy="3721100"/>
          </a:xfrm>
          <a:ln/>
        </p:spPr>
      </p:sp>
      <p:sp>
        <p:nvSpPr>
          <p:cNvPr id="215043" name="Notizenplatzhalter 2"/>
          <p:cNvSpPr>
            <a:spLocks noGrp="1"/>
          </p:cNvSpPr>
          <p:nvPr>
            <p:ph type="body" idx="1"/>
          </p:nvPr>
        </p:nvSpPr>
        <p:spPr>
          <a:noFill/>
          <a:ln/>
        </p:spPr>
        <p:txBody>
          <a:bodyPr/>
          <a:lstStyle/>
          <a:p>
            <a:endParaRPr lang="de-DE"/>
          </a:p>
        </p:txBody>
      </p:sp>
      <p:sp>
        <p:nvSpPr>
          <p:cNvPr id="215044" name="Foliennummernplatzhalter 3"/>
          <p:cNvSpPr>
            <a:spLocks noGrp="1"/>
          </p:cNvSpPr>
          <p:nvPr>
            <p:ph type="sldNum" sz="quarter" idx="5"/>
          </p:nvPr>
        </p:nvSpPr>
        <p:spPr>
          <a:noFill/>
        </p:spPr>
        <p:txBody>
          <a:bodyPr/>
          <a:lstStyle/>
          <a:p>
            <a:fld id="{140CBA20-BDB6-4DF4-9365-61D4946FAB72}" type="slidenum">
              <a:rPr lang="de-DE" smtClean="0"/>
              <a:pPr/>
              <a:t>100</a:t>
            </a:fld>
            <a:endParaRPr lang="de-DE"/>
          </a:p>
        </p:txBody>
      </p:sp>
    </p:spTree>
    <p:extLst>
      <p:ext uri="{BB962C8B-B14F-4D97-AF65-F5344CB8AC3E}">
        <p14:creationId xmlns:p14="http://schemas.microsoft.com/office/powerpoint/2010/main" val="2461228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Folienbildplatzhalter 1"/>
          <p:cNvSpPr>
            <a:spLocks noGrp="1" noRot="1" noChangeAspect="1" noTextEdit="1"/>
          </p:cNvSpPr>
          <p:nvPr>
            <p:ph type="sldImg"/>
          </p:nvPr>
        </p:nvSpPr>
        <p:spPr>
          <a:xfrm>
            <a:off x="90488" y="744538"/>
            <a:ext cx="6616700" cy="3721100"/>
          </a:xfrm>
          <a:ln/>
        </p:spPr>
      </p:sp>
      <p:sp>
        <p:nvSpPr>
          <p:cNvPr id="210947" name="Notizenplatzhalter 2"/>
          <p:cNvSpPr>
            <a:spLocks noGrp="1"/>
          </p:cNvSpPr>
          <p:nvPr>
            <p:ph type="body" idx="1"/>
          </p:nvPr>
        </p:nvSpPr>
        <p:spPr>
          <a:noFill/>
          <a:ln/>
        </p:spPr>
        <p:txBody>
          <a:bodyPr/>
          <a:lstStyle/>
          <a:p>
            <a:endParaRPr lang="de-DE"/>
          </a:p>
        </p:txBody>
      </p:sp>
      <p:sp>
        <p:nvSpPr>
          <p:cNvPr id="210948" name="Foliennummernplatzhalter 3"/>
          <p:cNvSpPr>
            <a:spLocks noGrp="1"/>
          </p:cNvSpPr>
          <p:nvPr>
            <p:ph type="sldNum" sz="quarter" idx="5"/>
          </p:nvPr>
        </p:nvSpPr>
        <p:spPr>
          <a:noFill/>
        </p:spPr>
        <p:txBody>
          <a:bodyPr/>
          <a:lstStyle/>
          <a:p>
            <a:fld id="{04B5791F-3984-4451-BB27-ED6770B747EB}" type="slidenum">
              <a:rPr lang="de-DE" smtClean="0"/>
              <a:pPr/>
              <a:t>102</a:t>
            </a:fld>
            <a:endParaRPr lang="de-DE"/>
          </a:p>
        </p:txBody>
      </p:sp>
    </p:spTree>
    <p:extLst>
      <p:ext uri="{BB962C8B-B14F-4D97-AF65-F5344CB8AC3E}">
        <p14:creationId xmlns:p14="http://schemas.microsoft.com/office/powerpoint/2010/main" val="12583142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364B16EA-F49B-4E04-922C-5A4626E2DDCB}" type="slidenum">
              <a:rPr lang="de-DE" smtClean="0"/>
              <a:pPr/>
              <a:t>103</a:t>
            </a:fld>
            <a:endParaRPr lang="de-DE"/>
          </a:p>
        </p:txBody>
      </p:sp>
      <p:sp>
        <p:nvSpPr>
          <p:cNvPr id="219139" name="Rectangle 2"/>
          <p:cNvSpPr>
            <a:spLocks noGrp="1" noRot="1" noChangeAspect="1" noChangeArrowheads="1" noTextEdit="1"/>
          </p:cNvSpPr>
          <p:nvPr>
            <p:ph type="sldImg"/>
          </p:nvPr>
        </p:nvSpPr>
        <p:spPr>
          <a:xfrm>
            <a:off x="90488" y="744538"/>
            <a:ext cx="6616700" cy="3721100"/>
          </a:xfrm>
          <a:ln/>
        </p:spPr>
      </p:sp>
      <p:sp>
        <p:nvSpPr>
          <p:cNvPr id="219140"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32014280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5621A6C0-8EB6-4B58-9FDE-EB26D7B70736}" type="slidenum">
              <a:rPr lang="de-DE" smtClean="0"/>
              <a:pPr/>
              <a:t>104</a:t>
            </a:fld>
            <a:endParaRPr lang="de-DE"/>
          </a:p>
        </p:txBody>
      </p:sp>
      <p:sp>
        <p:nvSpPr>
          <p:cNvPr id="220163" name="Rectangle 2"/>
          <p:cNvSpPr>
            <a:spLocks noGrp="1" noRot="1" noChangeAspect="1" noChangeArrowheads="1" noTextEdit="1"/>
          </p:cNvSpPr>
          <p:nvPr>
            <p:ph type="sldImg"/>
          </p:nvPr>
        </p:nvSpPr>
        <p:spPr>
          <a:xfrm>
            <a:off x="90488" y="744538"/>
            <a:ext cx="6616700" cy="3721100"/>
          </a:xfrm>
          <a:ln/>
        </p:spPr>
      </p:sp>
      <p:sp>
        <p:nvSpPr>
          <p:cNvPr id="220164"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31102897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p>
            <a:fld id="{E683F34A-5CDB-41CC-AE8C-114CB17B4A2A}" type="slidenum">
              <a:rPr lang="de-DE" smtClean="0"/>
              <a:pPr/>
              <a:t>105</a:t>
            </a:fld>
            <a:endParaRPr lang="de-DE"/>
          </a:p>
        </p:txBody>
      </p:sp>
      <p:sp>
        <p:nvSpPr>
          <p:cNvPr id="221187" name="Rectangle 2"/>
          <p:cNvSpPr>
            <a:spLocks noGrp="1" noRot="1" noChangeAspect="1" noChangeArrowheads="1" noTextEdit="1"/>
          </p:cNvSpPr>
          <p:nvPr>
            <p:ph type="sldImg"/>
          </p:nvPr>
        </p:nvSpPr>
        <p:spPr>
          <a:xfrm>
            <a:off x="90488" y="744538"/>
            <a:ext cx="6616700" cy="3721100"/>
          </a:xfrm>
          <a:ln/>
        </p:spPr>
      </p:sp>
      <p:sp>
        <p:nvSpPr>
          <p:cNvPr id="221188"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3704398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A141B93F-64C9-4D16-BAA3-C6734AF351E5}" type="slidenum">
              <a:rPr lang="de-DE" smtClean="0"/>
              <a:pPr/>
              <a:t>106</a:t>
            </a:fld>
            <a:endParaRPr lang="de-DE"/>
          </a:p>
        </p:txBody>
      </p:sp>
      <p:sp>
        <p:nvSpPr>
          <p:cNvPr id="222211" name="Rectangle 2"/>
          <p:cNvSpPr>
            <a:spLocks noGrp="1" noRot="1" noChangeAspect="1" noChangeArrowheads="1" noTextEdit="1"/>
          </p:cNvSpPr>
          <p:nvPr>
            <p:ph type="sldImg"/>
          </p:nvPr>
        </p:nvSpPr>
        <p:spPr>
          <a:xfrm>
            <a:off x="90488" y="744538"/>
            <a:ext cx="6616700" cy="3721100"/>
          </a:xfrm>
          <a:ln/>
        </p:spPr>
      </p:sp>
      <p:sp>
        <p:nvSpPr>
          <p:cNvPr id="222212"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235912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Folienbildplatzhalter 1"/>
          <p:cNvSpPr>
            <a:spLocks noGrp="1" noRot="1" noChangeAspect="1" noTextEdit="1"/>
          </p:cNvSpPr>
          <p:nvPr>
            <p:ph type="sldImg"/>
          </p:nvPr>
        </p:nvSpPr>
        <p:spPr>
          <a:xfrm>
            <a:off x="90488" y="744538"/>
            <a:ext cx="6616700" cy="3721100"/>
          </a:xfrm>
          <a:ln/>
        </p:spPr>
      </p:sp>
      <p:sp>
        <p:nvSpPr>
          <p:cNvPr id="155651" name="Notizenplatzhalter 2"/>
          <p:cNvSpPr>
            <a:spLocks noGrp="1"/>
          </p:cNvSpPr>
          <p:nvPr>
            <p:ph type="body" idx="1"/>
          </p:nvPr>
        </p:nvSpPr>
        <p:spPr>
          <a:noFill/>
          <a:ln/>
        </p:spPr>
        <p:txBody>
          <a:bodyPr/>
          <a:lstStyle/>
          <a:p>
            <a:endParaRPr lang="de-DE"/>
          </a:p>
        </p:txBody>
      </p:sp>
      <p:sp>
        <p:nvSpPr>
          <p:cNvPr id="155652" name="Foliennummernplatzhalter 3"/>
          <p:cNvSpPr>
            <a:spLocks noGrp="1"/>
          </p:cNvSpPr>
          <p:nvPr>
            <p:ph type="sldNum" sz="quarter" idx="5"/>
          </p:nvPr>
        </p:nvSpPr>
        <p:spPr>
          <a:noFill/>
        </p:spPr>
        <p:txBody>
          <a:bodyPr/>
          <a:lstStyle/>
          <a:p>
            <a:fld id="{344F5C98-B9D1-42F4-A151-1F1DCE67DDC8}" type="slidenum">
              <a:rPr lang="de-DE" smtClean="0"/>
              <a:pPr/>
              <a:t>12</a:t>
            </a:fld>
            <a:endParaRPr lang="de-DE"/>
          </a:p>
        </p:txBody>
      </p:sp>
    </p:spTree>
    <p:extLst>
      <p:ext uri="{BB962C8B-B14F-4D97-AF65-F5344CB8AC3E}">
        <p14:creationId xmlns:p14="http://schemas.microsoft.com/office/powerpoint/2010/main" val="32699478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Folienbildplatzhalter 1"/>
          <p:cNvSpPr>
            <a:spLocks noGrp="1" noRot="1" noChangeAspect="1" noTextEdit="1"/>
          </p:cNvSpPr>
          <p:nvPr>
            <p:ph type="sldImg"/>
          </p:nvPr>
        </p:nvSpPr>
        <p:spPr>
          <a:xfrm>
            <a:off x="90488" y="744538"/>
            <a:ext cx="6616700" cy="3721100"/>
          </a:xfrm>
          <a:ln/>
        </p:spPr>
      </p:sp>
      <p:sp>
        <p:nvSpPr>
          <p:cNvPr id="218115" name="Notizenplatzhalter 2"/>
          <p:cNvSpPr>
            <a:spLocks noGrp="1"/>
          </p:cNvSpPr>
          <p:nvPr>
            <p:ph type="body" idx="1"/>
          </p:nvPr>
        </p:nvSpPr>
        <p:spPr>
          <a:noFill/>
          <a:ln/>
        </p:spPr>
        <p:txBody>
          <a:bodyPr/>
          <a:lstStyle/>
          <a:p>
            <a:endParaRPr lang="de-DE"/>
          </a:p>
        </p:txBody>
      </p:sp>
      <p:sp>
        <p:nvSpPr>
          <p:cNvPr id="218116" name="Foliennummernplatzhalter 3"/>
          <p:cNvSpPr>
            <a:spLocks noGrp="1"/>
          </p:cNvSpPr>
          <p:nvPr>
            <p:ph type="sldNum" sz="quarter" idx="5"/>
          </p:nvPr>
        </p:nvSpPr>
        <p:spPr>
          <a:noFill/>
        </p:spPr>
        <p:txBody>
          <a:bodyPr/>
          <a:lstStyle/>
          <a:p>
            <a:fld id="{CF6CCCC8-95C5-4C5A-AEBF-3E8BB8AADC8C}" type="slidenum">
              <a:rPr lang="de-DE" smtClean="0"/>
              <a:pPr/>
              <a:t>107</a:t>
            </a:fld>
            <a:endParaRPr lang="de-DE"/>
          </a:p>
        </p:txBody>
      </p:sp>
    </p:spTree>
    <p:extLst>
      <p:ext uri="{BB962C8B-B14F-4D97-AF65-F5344CB8AC3E}">
        <p14:creationId xmlns:p14="http://schemas.microsoft.com/office/powerpoint/2010/main" val="38839614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D5B5C344-34BF-400F-A33D-F1210D7E9C6D}" type="slidenum">
              <a:rPr lang="de-DE" smtClean="0"/>
              <a:pPr/>
              <a:t>109</a:t>
            </a:fld>
            <a:endParaRPr lang="de-DE"/>
          </a:p>
        </p:txBody>
      </p:sp>
      <p:sp>
        <p:nvSpPr>
          <p:cNvPr id="175107" name="Rectangle 2"/>
          <p:cNvSpPr>
            <a:spLocks noGrp="1" noRot="1" noChangeAspect="1" noChangeArrowheads="1" noTextEdit="1"/>
          </p:cNvSpPr>
          <p:nvPr>
            <p:ph type="sldImg"/>
          </p:nvPr>
        </p:nvSpPr>
        <p:spPr>
          <a:xfrm>
            <a:off x="90488" y="744538"/>
            <a:ext cx="6616700" cy="3721100"/>
          </a:xfrm>
          <a:ln/>
        </p:spPr>
      </p:sp>
      <p:sp>
        <p:nvSpPr>
          <p:cNvPr id="175108"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36559811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990FF305-83B7-4A9B-B307-0D495F4631AD}" type="slidenum">
              <a:rPr lang="de-DE" smtClean="0"/>
              <a:pPr/>
              <a:t>110</a:t>
            </a:fld>
            <a:endParaRPr lang="de-DE"/>
          </a:p>
        </p:txBody>
      </p:sp>
      <p:sp>
        <p:nvSpPr>
          <p:cNvPr id="192515" name="Rectangle 2"/>
          <p:cNvSpPr>
            <a:spLocks noGrp="1" noRot="1" noChangeAspect="1" noChangeArrowheads="1" noTextEdit="1"/>
          </p:cNvSpPr>
          <p:nvPr>
            <p:ph type="sldImg"/>
          </p:nvPr>
        </p:nvSpPr>
        <p:spPr>
          <a:xfrm>
            <a:off x="90488" y="744538"/>
            <a:ext cx="6616700" cy="3721100"/>
          </a:xfrm>
          <a:ln/>
        </p:spPr>
      </p:sp>
      <p:sp>
        <p:nvSpPr>
          <p:cNvPr id="192516"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42454823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Folienbildplatzhalter 1"/>
          <p:cNvSpPr>
            <a:spLocks noGrp="1" noRot="1" noChangeAspect="1" noTextEdit="1"/>
          </p:cNvSpPr>
          <p:nvPr>
            <p:ph type="sldImg"/>
          </p:nvPr>
        </p:nvSpPr>
        <p:spPr>
          <a:xfrm>
            <a:off x="90488" y="744538"/>
            <a:ext cx="6616700" cy="3721100"/>
          </a:xfrm>
          <a:ln/>
        </p:spPr>
      </p:sp>
      <p:sp>
        <p:nvSpPr>
          <p:cNvPr id="225283" name="Notizenplatzhalter 2"/>
          <p:cNvSpPr>
            <a:spLocks noGrp="1"/>
          </p:cNvSpPr>
          <p:nvPr>
            <p:ph type="body" idx="1"/>
          </p:nvPr>
        </p:nvSpPr>
        <p:spPr>
          <a:noFill/>
          <a:ln/>
        </p:spPr>
        <p:txBody>
          <a:bodyPr/>
          <a:lstStyle/>
          <a:p>
            <a:endParaRPr lang="de-DE"/>
          </a:p>
        </p:txBody>
      </p:sp>
      <p:sp>
        <p:nvSpPr>
          <p:cNvPr id="225284" name="Foliennummernplatzhalter 3"/>
          <p:cNvSpPr>
            <a:spLocks noGrp="1"/>
          </p:cNvSpPr>
          <p:nvPr>
            <p:ph type="sldNum" sz="quarter" idx="5"/>
          </p:nvPr>
        </p:nvSpPr>
        <p:spPr>
          <a:noFill/>
        </p:spPr>
        <p:txBody>
          <a:bodyPr/>
          <a:lstStyle/>
          <a:p>
            <a:fld id="{0D4F349F-8AA0-4549-8BBB-01A4AF5C9E55}" type="slidenum">
              <a:rPr lang="de-DE" smtClean="0"/>
              <a:pPr/>
              <a:t>112</a:t>
            </a:fld>
            <a:endParaRPr lang="de-DE"/>
          </a:p>
        </p:txBody>
      </p:sp>
    </p:spTree>
    <p:extLst>
      <p:ext uri="{BB962C8B-B14F-4D97-AF65-F5344CB8AC3E}">
        <p14:creationId xmlns:p14="http://schemas.microsoft.com/office/powerpoint/2010/main" val="30648427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990FF305-83B7-4A9B-B307-0D495F4631AD}" type="slidenum">
              <a:rPr lang="de-DE" smtClean="0"/>
              <a:pPr/>
              <a:t>116</a:t>
            </a:fld>
            <a:endParaRPr lang="de-DE"/>
          </a:p>
        </p:txBody>
      </p:sp>
      <p:sp>
        <p:nvSpPr>
          <p:cNvPr id="192515" name="Rectangle 2"/>
          <p:cNvSpPr>
            <a:spLocks noGrp="1" noRot="1" noChangeAspect="1" noChangeArrowheads="1" noTextEdit="1"/>
          </p:cNvSpPr>
          <p:nvPr>
            <p:ph type="sldImg"/>
          </p:nvPr>
        </p:nvSpPr>
        <p:spPr>
          <a:xfrm>
            <a:off x="90488" y="744538"/>
            <a:ext cx="6616700" cy="3721100"/>
          </a:xfrm>
          <a:ln/>
        </p:spPr>
      </p:sp>
      <p:sp>
        <p:nvSpPr>
          <p:cNvPr id="192516"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35667895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5F8381BB-ADF9-41CD-A941-17EADE9E06DF}" type="slidenum">
              <a:rPr lang="de-DE" smtClean="0"/>
              <a:pPr/>
              <a:t>122</a:t>
            </a:fld>
            <a:endParaRPr lang="de-DE"/>
          </a:p>
        </p:txBody>
      </p:sp>
      <p:sp>
        <p:nvSpPr>
          <p:cNvPr id="230403" name="Rectangle 2"/>
          <p:cNvSpPr>
            <a:spLocks noGrp="1" noRot="1" noChangeAspect="1" noChangeArrowheads="1" noTextEdit="1"/>
          </p:cNvSpPr>
          <p:nvPr>
            <p:ph type="sldImg"/>
          </p:nvPr>
        </p:nvSpPr>
        <p:spPr>
          <a:xfrm>
            <a:off x="90488" y="744538"/>
            <a:ext cx="6616700" cy="3721100"/>
          </a:xfrm>
          <a:ln/>
        </p:spPr>
      </p:sp>
      <p:sp>
        <p:nvSpPr>
          <p:cNvPr id="230404"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13099731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990FF305-83B7-4A9B-B307-0D495F4631AD}" type="slidenum">
              <a:rPr lang="de-DE" smtClean="0"/>
              <a:pPr/>
              <a:t>123</a:t>
            </a:fld>
            <a:endParaRPr lang="de-DE"/>
          </a:p>
        </p:txBody>
      </p:sp>
      <p:sp>
        <p:nvSpPr>
          <p:cNvPr id="192515" name="Rectangle 2"/>
          <p:cNvSpPr>
            <a:spLocks noGrp="1" noRot="1" noChangeAspect="1" noChangeArrowheads="1" noTextEdit="1"/>
          </p:cNvSpPr>
          <p:nvPr>
            <p:ph type="sldImg"/>
          </p:nvPr>
        </p:nvSpPr>
        <p:spPr>
          <a:xfrm>
            <a:off x="90488" y="744538"/>
            <a:ext cx="6616700" cy="3721100"/>
          </a:xfrm>
          <a:ln/>
        </p:spPr>
      </p:sp>
      <p:sp>
        <p:nvSpPr>
          <p:cNvPr id="192516"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20944261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D59B57C8-245B-4E72-BDC0-B131141B7CD8}" type="slidenum">
              <a:rPr lang="de-DE" smtClean="0"/>
              <a:pPr/>
              <a:t>124</a:t>
            </a:fld>
            <a:endParaRPr lang="de-DE"/>
          </a:p>
        </p:txBody>
      </p:sp>
      <p:sp>
        <p:nvSpPr>
          <p:cNvPr id="226307" name="Rectangle 2"/>
          <p:cNvSpPr>
            <a:spLocks noGrp="1" noRot="1" noChangeAspect="1" noChangeArrowheads="1" noTextEdit="1"/>
          </p:cNvSpPr>
          <p:nvPr>
            <p:ph type="sldImg"/>
          </p:nvPr>
        </p:nvSpPr>
        <p:spPr>
          <a:xfrm>
            <a:off x="90488" y="744538"/>
            <a:ext cx="6616700" cy="3721100"/>
          </a:xfrm>
          <a:ln/>
        </p:spPr>
      </p:sp>
      <p:sp>
        <p:nvSpPr>
          <p:cNvPr id="226308" name="Rectangle 3"/>
          <p:cNvSpPr>
            <a:spLocks noGrp="1" noChangeArrowheads="1"/>
          </p:cNvSpPr>
          <p:nvPr>
            <p:ph type="body" idx="1"/>
          </p:nvPr>
        </p:nvSpPr>
        <p:spPr>
          <a:noFill/>
          <a:ln/>
        </p:spPr>
        <p:txBody>
          <a:bodyPr/>
          <a:lstStyle/>
          <a:p>
            <a:pPr eaLnBrk="1" hangingPunct="1"/>
            <a:endParaRPr lang="de-DE" dirty="0"/>
          </a:p>
        </p:txBody>
      </p:sp>
    </p:spTree>
    <p:extLst>
      <p:ext uri="{BB962C8B-B14F-4D97-AF65-F5344CB8AC3E}">
        <p14:creationId xmlns:p14="http://schemas.microsoft.com/office/powerpoint/2010/main" val="135654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5F8381BB-ADF9-41CD-A941-17EADE9E06DF}" type="slidenum">
              <a:rPr lang="de-DE" smtClean="0"/>
              <a:pPr/>
              <a:t>133</a:t>
            </a:fld>
            <a:endParaRPr lang="de-DE"/>
          </a:p>
        </p:txBody>
      </p:sp>
      <p:sp>
        <p:nvSpPr>
          <p:cNvPr id="230403" name="Rectangle 2"/>
          <p:cNvSpPr>
            <a:spLocks noGrp="1" noRot="1" noChangeAspect="1" noChangeArrowheads="1" noTextEdit="1"/>
          </p:cNvSpPr>
          <p:nvPr>
            <p:ph type="sldImg"/>
          </p:nvPr>
        </p:nvSpPr>
        <p:spPr>
          <a:xfrm>
            <a:off x="90488" y="744538"/>
            <a:ext cx="6616700" cy="3721100"/>
          </a:xfrm>
          <a:ln/>
        </p:spPr>
      </p:sp>
      <p:sp>
        <p:nvSpPr>
          <p:cNvPr id="230404"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20344646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990FF305-83B7-4A9B-B307-0D495F4631AD}" type="slidenum">
              <a:rPr lang="de-DE" smtClean="0"/>
              <a:pPr/>
              <a:t>134</a:t>
            </a:fld>
            <a:endParaRPr lang="de-DE"/>
          </a:p>
        </p:txBody>
      </p:sp>
      <p:sp>
        <p:nvSpPr>
          <p:cNvPr id="192515" name="Rectangle 2"/>
          <p:cNvSpPr>
            <a:spLocks noGrp="1" noRot="1" noChangeAspect="1" noChangeArrowheads="1" noTextEdit="1"/>
          </p:cNvSpPr>
          <p:nvPr>
            <p:ph type="sldImg"/>
          </p:nvPr>
        </p:nvSpPr>
        <p:spPr>
          <a:xfrm>
            <a:off x="90488" y="744538"/>
            <a:ext cx="6616700" cy="3721100"/>
          </a:xfrm>
          <a:ln/>
        </p:spPr>
      </p:sp>
      <p:sp>
        <p:nvSpPr>
          <p:cNvPr id="192516"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2086499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Folienbildplatzhalter 1"/>
          <p:cNvSpPr>
            <a:spLocks noGrp="1" noRot="1" noChangeAspect="1" noTextEdit="1"/>
          </p:cNvSpPr>
          <p:nvPr>
            <p:ph type="sldImg"/>
          </p:nvPr>
        </p:nvSpPr>
        <p:spPr>
          <a:xfrm>
            <a:off x="90488" y="744538"/>
            <a:ext cx="6616700" cy="3721100"/>
          </a:xfrm>
          <a:ln/>
        </p:spPr>
      </p:sp>
      <p:sp>
        <p:nvSpPr>
          <p:cNvPr id="157699" name="Notizenplatzhalter 2"/>
          <p:cNvSpPr>
            <a:spLocks noGrp="1"/>
          </p:cNvSpPr>
          <p:nvPr>
            <p:ph type="body" idx="1"/>
          </p:nvPr>
        </p:nvSpPr>
        <p:spPr>
          <a:noFill/>
          <a:ln/>
        </p:spPr>
        <p:txBody>
          <a:bodyPr/>
          <a:lstStyle/>
          <a:p>
            <a:endParaRPr lang="de-DE"/>
          </a:p>
        </p:txBody>
      </p:sp>
      <p:sp>
        <p:nvSpPr>
          <p:cNvPr id="157700" name="Foliennummernplatzhalter 3"/>
          <p:cNvSpPr>
            <a:spLocks noGrp="1"/>
          </p:cNvSpPr>
          <p:nvPr>
            <p:ph type="sldNum" sz="quarter" idx="5"/>
          </p:nvPr>
        </p:nvSpPr>
        <p:spPr>
          <a:noFill/>
        </p:spPr>
        <p:txBody>
          <a:bodyPr/>
          <a:lstStyle/>
          <a:p>
            <a:fld id="{52538B76-054E-4E89-B07A-1EDC27679122}" type="slidenum">
              <a:rPr lang="de-DE" smtClean="0"/>
              <a:pPr/>
              <a:t>13</a:t>
            </a:fld>
            <a:endParaRPr lang="de-DE"/>
          </a:p>
        </p:txBody>
      </p:sp>
    </p:spTree>
    <p:extLst>
      <p:ext uri="{BB962C8B-B14F-4D97-AF65-F5344CB8AC3E}">
        <p14:creationId xmlns:p14="http://schemas.microsoft.com/office/powerpoint/2010/main" val="12641152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Folienbildplatzhalter 1"/>
          <p:cNvSpPr>
            <a:spLocks noGrp="1" noRot="1" noChangeAspect="1" noTextEdit="1"/>
          </p:cNvSpPr>
          <p:nvPr>
            <p:ph type="sldImg"/>
          </p:nvPr>
        </p:nvSpPr>
        <p:spPr>
          <a:xfrm>
            <a:off x="90488" y="744538"/>
            <a:ext cx="6616700" cy="3721100"/>
          </a:xfrm>
          <a:ln/>
        </p:spPr>
      </p:sp>
      <p:sp>
        <p:nvSpPr>
          <p:cNvPr id="272387" name="Notizenplatzhalter 2"/>
          <p:cNvSpPr>
            <a:spLocks noGrp="1"/>
          </p:cNvSpPr>
          <p:nvPr>
            <p:ph type="body" idx="1"/>
          </p:nvPr>
        </p:nvSpPr>
        <p:spPr>
          <a:noFill/>
          <a:ln/>
        </p:spPr>
        <p:txBody>
          <a:bodyPr/>
          <a:lstStyle/>
          <a:p>
            <a:endParaRPr lang="de-DE"/>
          </a:p>
        </p:txBody>
      </p:sp>
      <p:sp>
        <p:nvSpPr>
          <p:cNvPr id="272388" name="Foliennummernplatzhalter 3"/>
          <p:cNvSpPr>
            <a:spLocks noGrp="1"/>
          </p:cNvSpPr>
          <p:nvPr>
            <p:ph type="sldNum" sz="quarter" idx="5"/>
          </p:nvPr>
        </p:nvSpPr>
        <p:spPr>
          <a:noFill/>
        </p:spPr>
        <p:txBody>
          <a:bodyPr/>
          <a:lstStyle/>
          <a:p>
            <a:fld id="{944D6A1E-3386-4001-9464-88161F3A643E}" type="slidenum">
              <a:rPr lang="de-DE" smtClean="0"/>
              <a:pPr/>
              <a:t>135</a:t>
            </a:fld>
            <a:endParaRPr lang="de-DE"/>
          </a:p>
        </p:txBody>
      </p:sp>
    </p:spTree>
    <p:extLst>
      <p:ext uri="{BB962C8B-B14F-4D97-AF65-F5344CB8AC3E}">
        <p14:creationId xmlns:p14="http://schemas.microsoft.com/office/powerpoint/2010/main" val="18668959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Folienbildplatzhalter 1"/>
          <p:cNvSpPr>
            <a:spLocks noGrp="1" noRot="1" noChangeAspect="1" noTextEdit="1"/>
          </p:cNvSpPr>
          <p:nvPr>
            <p:ph type="sldImg"/>
          </p:nvPr>
        </p:nvSpPr>
        <p:spPr>
          <a:xfrm>
            <a:off x="90488" y="744538"/>
            <a:ext cx="6616700" cy="3721100"/>
          </a:xfrm>
          <a:ln/>
        </p:spPr>
      </p:sp>
      <p:sp>
        <p:nvSpPr>
          <p:cNvPr id="274435" name="Notizenplatzhalter 2"/>
          <p:cNvSpPr>
            <a:spLocks noGrp="1"/>
          </p:cNvSpPr>
          <p:nvPr>
            <p:ph type="body" idx="1"/>
          </p:nvPr>
        </p:nvSpPr>
        <p:spPr>
          <a:noFill/>
          <a:ln/>
        </p:spPr>
        <p:txBody>
          <a:bodyPr/>
          <a:lstStyle/>
          <a:p>
            <a:endParaRPr lang="de-DE"/>
          </a:p>
        </p:txBody>
      </p:sp>
      <p:sp>
        <p:nvSpPr>
          <p:cNvPr id="274436" name="Foliennummernplatzhalter 3"/>
          <p:cNvSpPr>
            <a:spLocks noGrp="1"/>
          </p:cNvSpPr>
          <p:nvPr>
            <p:ph type="sldNum" sz="quarter" idx="5"/>
          </p:nvPr>
        </p:nvSpPr>
        <p:spPr>
          <a:noFill/>
        </p:spPr>
        <p:txBody>
          <a:bodyPr/>
          <a:lstStyle/>
          <a:p>
            <a:fld id="{43CE90A9-4001-400E-86D5-489B239B79EF}" type="slidenum">
              <a:rPr lang="de-DE" smtClean="0"/>
              <a:pPr/>
              <a:t>136</a:t>
            </a:fld>
            <a:endParaRPr lang="de-DE"/>
          </a:p>
        </p:txBody>
      </p:sp>
    </p:spTree>
    <p:extLst>
      <p:ext uri="{BB962C8B-B14F-4D97-AF65-F5344CB8AC3E}">
        <p14:creationId xmlns:p14="http://schemas.microsoft.com/office/powerpoint/2010/main" val="10351793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Folienbildplatzhalter 1"/>
          <p:cNvSpPr>
            <a:spLocks noGrp="1" noRot="1" noChangeAspect="1" noTextEdit="1"/>
          </p:cNvSpPr>
          <p:nvPr>
            <p:ph type="sldImg"/>
          </p:nvPr>
        </p:nvSpPr>
        <p:spPr>
          <a:xfrm>
            <a:off x="90488" y="744538"/>
            <a:ext cx="6616700" cy="3721100"/>
          </a:xfrm>
          <a:ln/>
        </p:spPr>
      </p:sp>
      <p:sp>
        <p:nvSpPr>
          <p:cNvPr id="275459" name="Notizenplatzhalter 2"/>
          <p:cNvSpPr>
            <a:spLocks noGrp="1"/>
          </p:cNvSpPr>
          <p:nvPr>
            <p:ph type="body" idx="1"/>
          </p:nvPr>
        </p:nvSpPr>
        <p:spPr>
          <a:noFill/>
          <a:ln/>
        </p:spPr>
        <p:txBody>
          <a:bodyPr/>
          <a:lstStyle/>
          <a:p>
            <a:endParaRPr lang="de-DE"/>
          </a:p>
        </p:txBody>
      </p:sp>
      <p:sp>
        <p:nvSpPr>
          <p:cNvPr id="275460" name="Foliennummernplatzhalter 3"/>
          <p:cNvSpPr>
            <a:spLocks noGrp="1"/>
          </p:cNvSpPr>
          <p:nvPr>
            <p:ph type="sldNum" sz="quarter" idx="5"/>
          </p:nvPr>
        </p:nvSpPr>
        <p:spPr>
          <a:noFill/>
        </p:spPr>
        <p:txBody>
          <a:bodyPr/>
          <a:lstStyle/>
          <a:p>
            <a:fld id="{AC750B92-FAFD-4C7C-8424-83CD948B8D03}" type="slidenum">
              <a:rPr lang="de-DE" smtClean="0"/>
              <a:pPr/>
              <a:t>137</a:t>
            </a:fld>
            <a:endParaRPr lang="de-DE"/>
          </a:p>
        </p:txBody>
      </p:sp>
    </p:spTree>
    <p:extLst>
      <p:ext uri="{BB962C8B-B14F-4D97-AF65-F5344CB8AC3E}">
        <p14:creationId xmlns:p14="http://schemas.microsoft.com/office/powerpoint/2010/main" val="10254128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Folienbildplatzhalter 1"/>
          <p:cNvSpPr>
            <a:spLocks noGrp="1" noRot="1" noChangeAspect="1" noTextEdit="1"/>
          </p:cNvSpPr>
          <p:nvPr>
            <p:ph type="sldImg"/>
          </p:nvPr>
        </p:nvSpPr>
        <p:spPr>
          <a:xfrm>
            <a:off x="90488" y="744538"/>
            <a:ext cx="6616700" cy="3721100"/>
          </a:xfrm>
          <a:ln/>
        </p:spPr>
      </p:sp>
      <p:sp>
        <p:nvSpPr>
          <p:cNvPr id="276483" name="Notizenplatzhalter 2"/>
          <p:cNvSpPr>
            <a:spLocks noGrp="1"/>
          </p:cNvSpPr>
          <p:nvPr>
            <p:ph type="body" idx="1"/>
          </p:nvPr>
        </p:nvSpPr>
        <p:spPr>
          <a:noFill/>
          <a:ln/>
        </p:spPr>
        <p:txBody>
          <a:bodyPr/>
          <a:lstStyle/>
          <a:p>
            <a:endParaRPr lang="de-DE"/>
          </a:p>
        </p:txBody>
      </p:sp>
      <p:sp>
        <p:nvSpPr>
          <p:cNvPr id="276484" name="Foliennummernplatzhalter 3"/>
          <p:cNvSpPr>
            <a:spLocks noGrp="1"/>
          </p:cNvSpPr>
          <p:nvPr>
            <p:ph type="sldNum" sz="quarter" idx="5"/>
          </p:nvPr>
        </p:nvSpPr>
        <p:spPr>
          <a:noFill/>
        </p:spPr>
        <p:txBody>
          <a:bodyPr/>
          <a:lstStyle/>
          <a:p>
            <a:fld id="{2AB75B21-69D1-40E8-8DEE-7271C9EADB21}" type="slidenum">
              <a:rPr lang="de-DE" smtClean="0"/>
              <a:pPr/>
              <a:t>138</a:t>
            </a:fld>
            <a:endParaRPr lang="de-DE"/>
          </a:p>
        </p:txBody>
      </p:sp>
    </p:spTree>
    <p:extLst>
      <p:ext uri="{BB962C8B-B14F-4D97-AF65-F5344CB8AC3E}">
        <p14:creationId xmlns:p14="http://schemas.microsoft.com/office/powerpoint/2010/main" val="17983449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990FF305-83B7-4A9B-B307-0D495F4631AD}" type="slidenum">
              <a:rPr lang="de-DE" smtClean="0"/>
              <a:pPr/>
              <a:t>142</a:t>
            </a:fld>
            <a:endParaRPr lang="de-DE"/>
          </a:p>
        </p:txBody>
      </p:sp>
      <p:sp>
        <p:nvSpPr>
          <p:cNvPr id="192515" name="Rectangle 2"/>
          <p:cNvSpPr>
            <a:spLocks noGrp="1" noRot="1" noChangeAspect="1" noChangeArrowheads="1" noTextEdit="1"/>
          </p:cNvSpPr>
          <p:nvPr>
            <p:ph type="sldImg"/>
          </p:nvPr>
        </p:nvSpPr>
        <p:spPr>
          <a:xfrm>
            <a:off x="90488" y="744538"/>
            <a:ext cx="6616700" cy="3721100"/>
          </a:xfrm>
          <a:ln/>
        </p:spPr>
      </p:sp>
      <p:sp>
        <p:nvSpPr>
          <p:cNvPr id="192516"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25350176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Folienbildplatzhalter 1"/>
          <p:cNvSpPr>
            <a:spLocks noGrp="1" noRot="1" noChangeAspect="1" noTextEdit="1"/>
          </p:cNvSpPr>
          <p:nvPr>
            <p:ph type="sldImg"/>
          </p:nvPr>
        </p:nvSpPr>
        <p:spPr>
          <a:xfrm>
            <a:off x="90488" y="744538"/>
            <a:ext cx="6616700" cy="3721100"/>
          </a:xfrm>
          <a:ln/>
        </p:spPr>
      </p:sp>
      <p:sp>
        <p:nvSpPr>
          <p:cNvPr id="277507" name="Notizenplatzhalter 2"/>
          <p:cNvSpPr>
            <a:spLocks noGrp="1"/>
          </p:cNvSpPr>
          <p:nvPr>
            <p:ph type="body" idx="1"/>
          </p:nvPr>
        </p:nvSpPr>
        <p:spPr>
          <a:noFill/>
          <a:ln/>
        </p:spPr>
        <p:txBody>
          <a:bodyPr/>
          <a:lstStyle/>
          <a:p>
            <a:endParaRPr lang="de-DE"/>
          </a:p>
        </p:txBody>
      </p:sp>
      <p:sp>
        <p:nvSpPr>
          <p:cNvPr id="277508" name="Foliennummernplatzhalter 3"/>
          <p:cNvSpPr>
            <a:spLocks noGrp="1"/>
          </p:cNvSpPr>
          <p:nvPr>
            <p:ph type="sldNum" sz="quarter" idx="5"/>
          </p:nvPr>
        </p:nvSpPr>
        <p:spPr>
          <a:noFill/>
        </p:spPr>
        <p:txBody>
          <a:bodyPr/>
          <a:lstStyle/>
          <a:p>
            <a:fld id="{BEC1A920-4823-496C-8C5D-5EE88EFC9E27}" type="slidenum">
              <a:rPr lang="de-DE" smtClean="0"/>
              <a:pPr/>
              <a:t>143</a:t>
            </a:fld>
            <a:endParaRPr lang="de-DE"/>
          </a:p>
        </p:txBody>
      </p:sp>
    </p:spTree>
    <p:extLst>
      <p:ext uri="{BB962C8B-B14F-4D97-AF65-F5344CB8AC3E}">
        <p14:creationId xmlns:p14="http://schemas.microsoft.com/office/powerpoint/2010/main" val="37703088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Folienbildplatzhalter 1"/>
          <p:cNvSpPr>
            <a:spLocks noGrp="1" noRot="1" noChangeAspect="1" noTextEdit="1"/>
          </p:cNvSpPr>
          <p:nvPr>
            <p:ph type="sldImg"/>
          </p:nvPr>
        </p:nvSpPr>
        <p:spPr>
          <a:xfrm>
            <a:off x="90488" y="744538"/>
            <a:ext cx="6616700" cy="3721100"/>
          </a:xfrm>
          <a:ln/>
        </p:spPr>
      </p:sp>
      <p:sp>
        <p:nvSpPr>
          <p:cNvPr id="278531" name="Notizenplatzhalter 2"/>
          <p:cNvSpPr>
            <a:spLocks noGrp="1"/>
          </p:cNvSpPr>
          <p:nvPr>
            <p:ph type="body" idx="1"/>
          </p:nvPr>
        </p:nvSpPr>
        <p:spPr>
          <a:noFill/>
          <a:ln/>
        </p:spPr>
        <p:txBody>
          <a:bodyPr/>
          <a:lstStyle/>
          <a:p>
            <a:endParaRPr lang="de-DE"/>
          </a:p>
        </p:txBody>
      </p:sp>
      <p:sp>
        <p:nvSpPr>
          <p:cNvPr id="278532" name="Foliennummernplatzhalter 3"/>
          <p:cNvSpPr>
            <a:spLocks noGrp="1"/>
          </p:cNvSpPr>
          <p:nvPr>
            <p:ph type="sldNum" sz="quarter" idx="5"/>
          </p:nvPr>
        </p:nvSpPr>
        <p:spPr>
          <a:noFill/>
        </p:spPr>
        <p:txBody>
          <a:bodyPr/>
          <a:lstStyle/>
          <a:p>
            <a:fld id="{19E4A402-FF26-44DF-AE30-AD32CB3DB6AC}" type="slidenum">
              <a:rPr lang="de-DE" smtClean="0"/>
              <a:pPr/>
              <a:t>144</a:t>
            </a:fld>
            <a:endParaRPr lang="de-DE"/>
          </a:p>
        </p:txBody>
      </p:sp>
    </p:spTree>
    <p:extLst>
      <p:ext uri="{BB962C8B-B14F-4D97-AF65-F5344CB8AC3E}">
        <p14:creationId xmlns:p14="http://schemas.microsoft.com/office/powerpoint/2010/main" val="13775433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5F8381BB-ADF9-41CD-A941-17EADE9E06DF}" type="slidenum">
              <a:rPr lang="de-DE" smtClean="0"/>
              <a:pPr/>
              <a:t>147</a:t>
            </a:fld>
            <a:endParaRPr lang="de-DE"/>
          </a:p>
        </p:txBody>
      </p:sp>
      <p:sp>
        <p:nvSpPr>
          <p:cNvPr id="230403" name="Rectangle 2"/>
          <p:cNvSpPr>
            <a:spLocks noGrp="1" noRot="1" noChangeAspect="1" noChangeArrowheads="1" noTextEdit="1"/>
          </p:cNvSpPr>
          <p:nvPr>
            <p:ph type="sldImg"/>
          </p:nvPr>
        </p:nvSpPr>
        <p:spPr>
          <a:xfrm>
            <a:off x="90488" y="744538"/>
            <a:ext cx="6616700" cy="3721100"/>
          </a:xfrm>
          <a:ln/>
        </p:spPr>
      </p:sp>
      <p:sp>
        <p:nvSpPr>
          <p:cNvPr id="230404"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20848146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990FF305-83B7-4A9B-B307-0D495F4631AD}" type="slidenum">
              <a:rPr lang="de-DE" smtClean="0"/>
              <a:pPr/>
              <a:t>148</a:t>
            </a:fld>
            <a:endParaRPr lang="de-DE"/>
          </a:p>
        </p:txBody>
      </p:sp>
      <p:sp>
        <p:nvSpPr>
          <p:cNvPr id="192515" name="Rectangle 2"/>
          <p:cNvSpPr>
            <a:spLocks noGrp="1" noRot="1" noChangeAspect="1" noChangeArrowheads="1" noTextEdit="1"/>
          </p:cNvSpPr>
          <p:nvPr>
            <p:ph type="sldImg"/>
          </p:nvPr>
        </p:nvSpPr>
        <p:spPr>
          <a:xfrm>
            <a:off x="90488" y="744538"/>
            <a:ext cx="6616700" cy="3721100"/>
          </a:xfrm>
          <a:ln/>
        </p:spPr>
      </p:sp>
      <p:sp>
        <p:nvSpPr>
          <p:cNvPr id="192516"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3824325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Folienbildplatzhalter 1"/>
          <p:cNvSpPr>
            <a:spLocks noGrp="1" noRot="1" noChangeAspect="1" noTextEdit="1"/>
          </p:cNvSpPr>
          <p:nvPr>
            <p:ph type="sldImg"/>
          </p:nvPr>
        </p:nvSpPr>
        <p:spPr>
          <a:xfrm>
            <a:off x="90488" y="744538"/>
            <a:ext cx="6616700" cy="3721100"/>
          </a:xfrm>
          <a:ln/>
        </p:spPr>
      </p:sp>
      <p:sp>
        <p:nvSpPr>
          <p:cNvPr id="279555" name="Notizenplatzhalter 2"/>
          <p:cNvSpPr>
            <a:spLocks noGrp="1"/>
          </p:cNvSpPr>
          <p:nvPr>
            <p:ph type="body" idx="1"/>
          </p:nvPr>
        </p:nvSpPr>
        <p:spPr>
          <a:noFill/>
          <a:ln/>
        </p:spPr>
        <p:txBody>
          <a:bodyPr/>
          <a:lstStyle/>
          <a:p>
            <a:endParaRPr lang="de-DE"/>
          </a:p>
        </p:txBody>
      </p:sp>
      <p:sp>
        <p:nvSpPr>
          <p:cNvPr id="279556" name="Foliennummernplatzhalter 3"/>
          <p:cNvSpPr>
            <a:spLocks noGrp="1"/>
          </p:cNvSpPr>
          <p:nvPr>
            <p:ph type="sldNum" sz="quarter" idx="5"/>
          </p:nvPr>
        </p:nvSpPr>
        <p:spPr>
          <a:noFill/>
        </p:spPr>
        <p:txBody>
          <a:bodyPr/>
          <a:lstStyle/>
          <a:p>
            <a:fld id="{C500DAF0-0CEC-4750-AD50-29EF71D5853E}" type="slidenum">
              <a:rPr lang="de-DE" smtClean="0"/>
              <a:pPr/>
              <a:t>149</a:t>
            </a:fld>
            <a:endParaRPr lang="de-DE"/>
          </a:p>
        </p:txBody>
      </p:sp>
    </p:spTree>
    <p:extLst>
      <p:ext uri="{BB962C8B-B14F-4D97-AF65-F5344CB8AC3E}">
        <p14:creationId xmlns:p14="http://schemas.microsoft.com/office/powerpoint/2010/main" val="2991465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Folienbildplatzhalter 1"/>
          <p:cNvSpPr>
            <a:spLocks noGrp="1" noRot="1" noChangeAspect="1" noTextEdit="1"/>
          </p:cNvSpPr>
          <p:nvPr>
            <p:ph type="sldImg"/>
          </p:nvPr>
        </p:nvSpPr>
        <p:spPr>
          <a:xfrm>
            <a:off x="90488" y="744538"/>
            <a:ext cx="6616700" cy="3721100"/>
          </a:xfrm>
          <a:ln/>
        </p:spPr>
      </p:sp>
      <p:sp>
        <p:nvSpPr>
          <p:cNvPr id="158723" name="Notizenplatzhalter 2"/>
          <p:cNvSpPr>
            <a:spLocks noGrp="1"/>
          </p:cNvSpPr>
          <p:nvPr>
            <p:ph type="body" idx="1"/>
          </p:nvPr>
        </p:nvSpPr>
        <p:spPr>
          <a:noFill/>
          <a:ln/>
        </p:spPr>
        <p:txBody>
          <a:bodyPr/>
          <a:lstStyle/>
          <a:p>
            <a:endParaRPr lang="de-DE"/>
          </a:p>
        </p:txBody>
      </p:sp>
      <p:sp>
        <p:nvSpPr>
          <p:cNvPr id="158724" name="Foliennummernplatzhalter 3"/>
          <p:cNvSpPr>
            <a:spLocks noGrp="1"/>
          </p:cNvSpPr>
          <p:nvPr>
            <p:ph type="sldNum" sz="quarter" idx="5"/>
          </p:nvPr>
        </p:nvSpPr>
        <p:spPr>
          <a:noFill/>
        </p:spPr>
        <p:txBody>
          <a:bodyPr/>
          <a:lstStyle/>
          <a:p>
            <a:fld id="{70C7F60A-C19C-4E5C-AE9E-536A30A5DAC8}" type="slidenum">
              <a:rPr lang="de-DE" smtClean="0"/>
              <a:pPr/>
              <a:t>14</a:t>
            </a:fld>
            <a:endParaRPr lang="de-DE"/>
          </a:p>
        </p:txBody>
      </p:sp>
    </p:spTree>
    <p:extLst>
      <p:ext uri="{BB962C8B-B14F-4D97-AF65-F5344CB8AC3E}">
        <p14:creationId xmlns:p14="http://schemas.microsoft.com/office/powerpoint/2010/main" val="30882463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990FF305-83B7-4A9B-B307-0D495F4631AD}" type="slidenum">
              <a:rPr lang="de-DE" smtClean="0"/>
              <a:pPr/>
              <a:t>151</a:t>
            </a:fld>
            <a:endParaRPr lang="de-DE"/>
          </a:p>
        </p:txBody>
      </p:sp>
      <p:sp>
        <p:nvSpPr>
          <p:cNvPr id="192515" name="Rectangle 2"/>
          <p:cNvSpPr>
            <a:spLocks noGrp="1" noRot="1" noChangeAspect="1" noChangeArrowheads="1" noTextEdit="1"/>
          </p:cNvSpPr>
          <p:nvPr>
            <p:ph type="sldImg"/>
          </p:nvPr>
        </p:nvSpPr>
        <p:spPr>
          <a:xfrm>
            <a:off x="90488" y="744538"/>
            <a:ext cx="6616700" cy="3721100"/>
          </a:xfrm>
          <a:ln/>
        </p:spPr>
      </p:sp>
      <p:sp>
        <p:nvSpPr>
          <p:cNvPr id="192516"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20908742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Folienbildplatzhalter 1"/>
          <p:cNvSpPr>
            <a:spLocks noGrp="1" noRot="1" noChangeAspect="1" noTextEdit="1"/>
          </p:cNvSpPr>
          <p:nvPr>
            <p:ph type="sldImg"/>
          </p:nvPr>
        </p:nvSpPr>
        <p:spPr>
          <a:xfrm>
            <a:off x="90488" y="744538"/>
            <a:ext cx="6616700" cy="3721100"/>
          </a:xfrm>
          <a:ln/>
        </p:spPr>
      </p:sp>
      <p:sp>
        <p:nvSpPr>
          <p:cNvPr id="281603" name="Notizenplatzhalter 2"/>
          <p:cNvSpPr>
            <a:spLocks noGrp="1"/>
          </p:cNvSpPr>
          <p:nvPr>
            <p:ph type="body" idx="1"/>
          </p:nvPr>
        </p:nvSpPr>
        <p:spPr>
          <a:noFill/>
          <a:ln/>
        </p:spPr>
        <p:txBody>
          <a:bodyPr/>
          <a:lstStyle/>
          <a:p>
            <a:endParaRPr lang="de-DE"/>
          </a:p>
        </p:txBody>
      </p:sp>
      <p:sp>
        <p:nvSpPr>
          <p:cNvPr id="281604" name="Foliennummernplatzhalter 3"/>
          <p:cNvSpPr>
            <a:spLocks noGrp="1"/>
          </p:cNvSpPr>
          <p:nvPr>
            <p:ph type="sldNum" sz="quarter" idx="5"/>
          </p:nvPr>
        </p:nvSpPr>
        <p:spPr>
          <a:noFill/>
        </p:spPr>
        <p:txBody>
          <a:bodyPr/>
          <a:lstStyle/>
          <a:p>
            <a:fld id="{89A4C47B-4EA0-4D6C-971B-CF9FC07A3BAA}" type="slidenum">
              <a:rPr lang="de-DE" smtClean="0"/>
              <a:pPr/>
              <a:t>152</a:t>
            </a:fld>
            <a:endParaRPr lang="de-DE"/>
          </a:p>
        </p:txBody>
      </p:sp>
    </p:spTree>
    <p:extLst>
      <p:ext uri="{BB962C8B-B14F-4D97-AF65-F5344CB8AC3E}">
        <p14:creationId xmlns:p14="http://schemas.microsoft.com/office/powerpoint/2010/main" val="23143099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5F8381BB-ADF9-41CD-A941-17EADE9E06DF}" type="slidenum">
              <a:rPr lang="de-DE" smtClean="0"/>
              <a:pPr/>
              <a:t>154</a:t>
            </a:fld>
            <a:endParaRPr lang="de-DE"/>
          </a:p>
        </p:txBody>
      </p:sp>
      <p:sp>
        <p:nvSpPr>
          <p:cNvPr id="230403" name="Rectangle 2"/>
          <p:cNvSpPr>
            <a:spLocks noGrp="1" noRot="1" noChangeAspect="1" noChangeArrowheads="1" noTextEdit="1"/>
          </p:cNvSpPr>
          <p:nvPr>
            <p:ph type="sldImg"/>
          </p:nvPr>
        </p:nvSpPr>
        <p:spPr>
          <a:xfrm>
            <a:off x="90488" y="744538"/>
            <a:ext cx="6616700" cy="3721100"/>
          </a:xfrm>
          <a:ln/>
        </p:spPr>
      </p:sp>
      <p:sp>
        <p:nvSpPr>
          <p:cNvPr id="230404"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42512739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990FF305-83B7-4A9B-B307-0D495F4631AD}" type="slidenum">
              <a:rPr lang="de-DE" smtClean="0"/>
              <a:pPr/>
              <a:t>155</a:t>
            </a:fld>
            <a:endParaRPr lang="de-DE"/>
          </a:p>
        </p:txBody>
      </p:sp>
      <p:sp>
        <p:nvSpPr>
          <p:cNvPr id="192515" name="Rectangle 2"/>
          <p:cNvSpPr>
            <a:spLocks noGrp="1" noRot="1" noChangeAspect="1" noChangeArrowheads="1" noTextEdit="1"/>
          </p:cNvSpPr>
          <p:nvPr>
            <p:ph type="sldImg"/>
          </p:nvPr>
        </p:nvSpPr>
        <p:spPr>
          <a:xfrm>
            <a:off x="90488" y="744538"/>
            <a:ext cx="6616700" cy="3721100"/>
          </a:xfrm>
          <a:ln/>
        </p:spPr>
      </p:sp>
      <p:sp>
        <p:nvSpPr>
          <p:cNvPr id="192516"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31291875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Folienbildplatzhalter 1"/>
          <p:cNvSpPr>
            <a:spLocks noGrp="1" noRot="1" noChangeAspect="1" noTextEdit="1"/>
          </p:cNvSpPr>
          <p:nvPr>
            <p:ph type="sldImg"/>
          </p:nvPr>
        </p:nvSpPr>
        <p:spPr>
          <a:xfrm>
            <a:off x="90488" y="744538"/>
            <a:ext cx="6616700" cy="3721100"/>
          </a:xfrm>
          <a:ln/>
        </p:spPr>
      </p:sp>
      <p:sp>
        <p:nvSpPr>
          <p:cNvPr id="282627" name="Notizenplatzhalter 2"/>
          <p:cNvSpPr>
            <a:spLocks noGrp="1"/>
          </p:cNvSpPr>
          <p:nvPr>
            <p:ph type="body" idx="1"/>
          </p:nvPr>
        </p:nvSpPr>
        <p:spPr>
          <a:noFill/>
          <a:ln/>
        </p:spPr>
        <p:txBody>
          <a:bodyPr/>
          <a:lstStyle/>
          <a:p>
            <a:endParaRPr lang="de-DE"/>
          </a:p>
        </p:txBody>
      </p:sp>
      <p:sp>
        <p:nvSpPr>
          <p:cNvPr id="282628" name="Foliennummernplatzhalter 3"/>
          <p:cNvSpPr>
            <a:spLocks noGrp="1"/>
          </p:cNvSpPr>
          <p:nvPr>
            <p:ph type="sldNum" sz="quarter" idx="5"/>
          </p:nvPr>
        </p:nvSpPr>
        <p:spPr>
          <a:noFill/>
        </p:spPr>
        <p:txBody>
          <a:bodyPr/>
          <a:lstStyle/>
          <a:p>
            <a:fld id="{462DC227-C945-4944-AAF3-F64801D75CEF}" type="slidenum">
              <a:rPr lang="de-DE" smtClean="0"/>
              <a:pPr/>
              <a:t>156</a:t>
            </a:fld>
            <a:endParaRPr lang="de-DE"/>
          </a:p>
        </p:txBody>
      </p:sp>
    </p:spTree>
    <p:extLst>
      <p:ext uri="{BB962C8B-B14F-4D97-AF65-F5344CB8AC3E}">
        <p14:creationId xmlns:p14="http://schemas.microsoft.com/office/powerpoint/2010/main" val="12410277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Folienbildplatzhalter 1"/>
          <p:cNvSpPr>
            <a:spLocks noGrp="1" noRot="1" noChangeAspect="1" noTextEdit="1"/>
          </p:cNvSpPr>
          <p:nvPr>
            <p:ph type="sldImg"/>
          </p:nvPr>
        </p:nvSpPr>
        <p:spPr>
          <a:xfrm>
            <a:off x="90488" y="744538"/>
            <a:ext cx="6616700" cy="3721100"/>
          </a:xfrm>
          <a:ln/>
        </p:spPr>
      </p:sp>
      <p:sp>
        <p:nvSpPr>
          <p:cNvPr id="283651" name="Notizenplatzhalter 2"/>
          <p:cNvSpPr>
            <a:spLocks noGrp="1"/>
          </p:cNvSpPr>
          <p:nvPr>
            <p:ph type="body" idx="1"/>
          </p:nvPr>
        </p:nvSpPr>
        <p:spPr>
          <a:noFill/>
          <a:ln/>
        </p:spPr>
        <p:txBody>
          <a:bodyPr/>
          <a:lstStyle/>
          <a:p>
            <a:endParaRPr lang="de-DE"/>
          </a:p>
        </p:txBody>
      </p:sp>
      <p:sp>
        <p:nvSpPr>
          <p:cNvPr id="283652" name="Foliennummernplatzhalter 3"/>
          <p:cNvSpPr>
            <a:spLocks noGrp="1"/>
          </p:cNvSpPr>
          <p:nvPr>
            <p:ph type="sldNum" sz="quarter" idx="5"/>
          </p:nvPr>
        </p:nvSpPr>
        <p:spPr>
          <a:noFill/>
        </p:spPr>
        <p:txBody>
          <a:bodyPr/>
          <a:lstStyle/>
          <a:p>
            <a:fld id="{68931B81-9D56-46E7-AB23-FB08E1FFB959}" type="slidenum">
              <a:rPr lang="de-DE" smtClean="0"/>
              <a:pPr/>
              <a:t>157</a:t>
            </a:fld>
            <a:endParaRPr lang="de-DE"/>
          </a:p>
        </p:txBody>
      </p:sp>
    </p:spTree>
    <p:extLst>
      <p:ext uri="{BB962C8B-B14F-4D97-AF65-F5344CB8AC3E}">
        <p14:creationId xmlns:p14="http://schemas.microsoft.com/office/powerpoint/2010/main" val="14190386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Folienbildplatzhalter 1"/>
          <p:cNvSpPr>
            <a:spLocks noGrp="1" noRot="1" noChangeAspect="1" noTextEdit="1"/>
          </p:cNvSpPr>
          <p:nvPr>
            <p:ph type="sldImg"/>
          </p:nvPr>
        </p:nvSpPr>
        <p:spPr>
          <a:xfrm>
            <a:off x="90488" y="744538"/>
            <a:ext cx="6616700" cy="3721100"/>
          </a:xfrm>
          <a:ln/>
        </p:spPr>
      </p:sp>
      <p:sp>
        <p:nvSpPr>
          <p:cNvPr id="284675" name="Notizenplatzhalter 2"/>
          <p:cNvSpPr>
            <a:spLocks noGrp="1"/>
          </p:cNvSpPr>
          <p:nvPr>
            <p:ph type="body" idx="1"/>
          </p:nvPr>
        </p:nvSpPr>
        <p:spPr>
          <a:noFill/>
          <a:ln/>
        </p:spPr>
        <p:txBody>
          <a:bodyPr/>
          <a:lstStyle/>
          <a:p>
            <a:endParaRPr lang="de-DE"/>
          </a:p>
        </p:txBody>
      </p:sp>
      <p:sp>
        <p:nvSpPr>
          <p:cNvPr id="284676" name="Foliennummernplatzhalter 3"/>
          <p:cNvSpPr>
            <a:spLocks noGrp="1"/>
          </p:cNvSpPr>
          <p:nvPr>
            <p:ph type="sldNum" sz="quarter" idx="5"/>
          </p:nvPr>
        </p:nvSpPr>
        <p:spPr>
          <a:noFill/>
        </p:spPr>
        <p:txBody>
          <a:bodyPr/>
          <a:lstStyle/>
          <a:p>
            <a:fld id="{96D2AEFD-6631-4492-9AF4-4EE6A88B5A95}" type="slidenum">
              <a:rPr lang="de-DE" smtClean="0"/>
              <a:pPr/>
              <a:t>158</a:t>
            </a:fld>
            <a:endParaRPr lang="de-DE"/>
          </a:p>
        </p:txBody>
      </p:sp>
    </p:spTree>
    <p:extLst>
      <p:ext uri="{BB962C8B-B14F-4D97-AF65-F5344CB8AC3E}">
        <p14:creationId xmlns:p14="http://schemas.microsoft.com/office/powerpoint/2010/main" val="25393508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Folienbildplatzhalter 1"/>
          <p:cNvSpPr>
            <a:spLocks noGrp="1" noRot="1" noChangeAspect="1" noTextEdit="1"/>
          </p:cNvSpPr>
          <p:nvPr>
            <p:ph type="sldImg"/>
          </p:nvPr>
        </p:nvSpPr>
        <p:spPr>
          <a:xfrm>
            <a:off x="90488" y="744538"/>
            <a:ext cx="6616700" cy="3721100"/>
          </a:xfrm>
          <a:ln/>
        </p:spPr>
      </p:sp>
      <p:sp>
        <p:nvSpPr>
          <p:cNvPr id="285699" name="Notizenplatzhalter 2"/>
          <p:cNvSpPr>
            <a:spLocks noGrp="1"/>
          </p:cNvSpPr>
          <p:nvPr>
            <p:ph type="body" idx="1"/>
          </p:nvPr>
        </p:nvSpPr>
        <p:spPr>
          <a:noFill/>
          <a:ln/>
        </p:spPr>
        <p:txBody>
          <a:bodyPr/>
          <a:lstStyle/>
          <a:p>
            <a:endParaRPr lang="de-DE"/>
          </a:p>
        </p:txBody>
      </p:sp>
      <p:sp>
        <p:nvSpPr>
          <p:cNvPr id="285700" name="Foliennummernplatzhalter 3"/>
          <p:cNvSpPr>
            <a:spLocks noGrp="1"/>
          </p:cNvSpPr>
          <p:nvPr>
            <p:ph type="sldNum" sz="quarter" idx="5"/>
          </p:nvPr>
        </p:nvSpPr>
        <p:spPr>
          <a:noFill/>
        </p:spPr>
        <p:txBody>
          <a:bodyPr/>
          <a:lstStyle/>
          <a:p>
            <a:fld id="{13A00AEF-3B60-4F8E-91FE-CD4764899C31}" type="slidenum">
              <a:rPr lang="de-DE" smtClean="0"/>
              <a:pPr/>
              <a:t>160</a:t>
            </a:fld>
            <a:endParaRPr lang="de-DE"/>
          </a:p>
        </p:txBody>
      </p:sp>
    </p:spTree>
    <p:extLst>
      <p:ext uri="{BB962C8B-B14F-4D97-AF65-F5344CB8AC3E}">
        <p14:creationId xmlns:p14="http://schemas.microsoft.com/office/powerpoint/2010/main" val="1570547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Folienbildplatzhalter 1"/>
          <p:cNvSpPr>
            <a:spLocks noGrp="1" noRot="1" noChangeAspect="1" noTextEdit="1"/>
          </p:cNvSpPr>
          <p:nvPr>
            <p:ph type="sldImg"/>
          </p:nvPr>
        </p:nvSpPr>
        <p:spPr>
          <a:xfrm>
            <a:off x="90488" y="744538"/>
            <a:ext cx="6616700" cy="3721100"/>
          </a:xfrm>
          <a:ln/>
        </p:spPr>
      </p:sp>
      <p:sp>
        <p:nvSpPr>
          <p:cNvPr id="286723" name="Notizenplatzhalter 2"/>
          <p:cNvSpPr>
            <a:spLocks noGrp="1"/>
          </p:cNvSpPr>
          <p:nvPr>
            <p:ph type="body" idx="1"/>
          </p:nvPr>
        </p:nvSpPr>
        <p:spPr>
          <a:noFill/>
          <a:ln/>
        </p:spPr>
        <p:txBody>
          <a:bodyPr/>
          <a:lstStyle/>
          <a:p>
            <a:endParaRPr lang="de-DE"/>
          </a:p>
        </p:txBody>
      </p:sp>
      <p:sp>
        <p:nvSpPr>
          <p:cNvPr id="286724" name="Foliennummernplatzhalter 3"/>
          <p:cNvSpPr>
            <a:spLocks noGrp="1"/>
          </p:cNvSpPr>
          <p:nvPr>
            <p:ph type="sldNum" sz="quarter" idx="5"/>
          </p:nvPr>
        </p:nvSpPr>
        <p:spPr>
          <a:noFill/>
        </p:spPr>
        <p:txBody>
          <a:bodyPr/>
          <a:lstStyle/>
          <a:p>
            <a:fld id="{7B36AF23-C90E-4AB2-B8B7-FC53FFF8BC4C}" type="slidenum">
              <a:rPr lang="de-DE" smtClean="0"/>
              <a:pPr/>
              <a:t>161</a:t>
            </a:fld>
            <a:endParaRPr lang="de-DE"/>
          </a:p>
        </p:txBody>
      </p:sp>
    </p:spTree>
    <p:extLst>
      <p:ext uri="{BB962C8B-B14F-4D97-AF65-F5344CB8AC3E}">
        <p14:creationId xmlns:p14="http://schemas.microsoft.com/office/powerpoint/2010/main" val="26238558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990FF305-83B7-4A9B-B307-0D495F4631AD}" type="slidenum">
              <a:rPr lang="de-DE" smtClean="0"/>
              <a:pPr/>
              <a:t>162</a:t>
            </a:fld>
            <a:endParaRPr lang="de-DE"/>
          </a:p>
        </p:txBody>
      </p:sp>
      <p:sp>
        <p:nvSpPr>
          <p:cNvPr id="192515" name="Rectangle 2"/>
          <p:cNvSpPr>
            <a:spLocks noGrp="1" noRot="1" noChangeAspect="1" noChangeArrowheads="1" noTextEdit="1"/>
          </p:cNvSpPr>
          <p:nvPr>
            <p:ph type="sldImg"/>
          </p:nvPr>
        </p:nvSpPr>
        <p:spPr>
          <a:xfrm>
            <a:off x="90488" y="744538"/>
            <a:ext cx="6616700" cy="3721100"/>
          </a:xfrm>
          <a:ln/>
        </p:spPr>
      </p:sp>
      <p:sp>
        <p:nvSpPr>
          <p:cNvPr id="192516"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703855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54945522-B218-47FF-A173-1A869CB914E4}" type="slidenum">
              <a:rPr lang="de-DE" smtClean="0"/>
              <a:pPr/>
              <a:t>15</a:t>
            </a:fld>
            <a:endParaRPr lang="de-DE"/>
          </a:p>
        </p:txBody>
      </p:sp>
      <p:sp>
        <p:nvSpPr>
          <p:cNvPr id="159747" name="Rectangle 2"/>
          <p:cNvSpPr>
            <a:spLocks noGrp="1" noRot="1" noChangeAspect="1" noChangeArrowheads="1" noTextEdit="1"/>
          </p:cNvSpPr>
          <p:nvPr>
            <p:ph type="sldImg"/>
          </p:nvPr>
        </p:nvSpPr>
        <p:spPr>
          <a:xfrm>
            <a:off x="90488" y="744538"/>
            <a:ext cx="6616700" cy="3721100"/>
          </a:xfrm>
          <a:ln/>
        </p:spPr>
      </p:sp>
      <p:sp>
        <p:nvSpPr>
          <p:cNvPr id="159748"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23354940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Folienbildplatzhalter 1"/>
          <p:cNvSpPr>
            <a:spLocks noGrp="1" noRot="1" noChangeAspect="1" noTextEdit="1"/>
          </p:cNvSpPr>
          <p:nvPr>
            <p:ph type="sldImg"/>
          </p:nvPr>
        </p:nvSpPr>
        <p:spPr>
          <a:xfrm>
            <a:off x="90488" y="744538"/>
            <a:ext cx="6616700" cy="3721100"/>
          </a:xfrm>
          <a:ln/>
        </p:spPr>
      </p:sp>
      <p:sp>
        <p:nvSpPr>
          <p:cNvPr id="287747" name="Notizenplatzhalter 2"/>
          <p:cNvSpPr>
            <a:spLocks noGrp="1"/>
          </p:cNvSpPr>
          <p:nvPr>
            <p:ph type="body" idx="1"/>
          </p:nvPr>
        </p:nvSpPr>
        <p:spPr>
          <a:noFill/>
          <a:ln/>
        </p:spPr>
        <p:txBody>
          <a:bodyPr/>
          <a:lstStyle/>
          <a:p>
            <a:endParaRPr lang="de-DE"/>
          </a:p>
        </p:txBody>
      </p:sp>
      <p:sp>
        <p:nvSpPr>
          <p:cNvPr id="287748" name="Foliennummernplatzhalter 3"/>
          <p:cNvSpPr>
            <a:spLocks noGrp="1"/>
          </p:cNvSpPr>
          <p:nvPr>
            <p:ph type="sldNum" sz="quarter" idx="5"/>
          </p:nvPr>
        </p:nvSpPr>
        <p:spPr>
          <a:noFill/>
        </p:spPr>
        <p:txBody>
          <a:bodyPr/>
          <a:lstStyle/>
          <a:p>
            <a:fld id="{FA8A94A9-6D89-4265-82C6-5798FFAC1C9A}" type="slidenum">
              <a:rPr lang="de-DE" smtClean="0"/>
              <a:pPr/>
              <a:t>163</a:t>
            </a:fld>
            <a:endParaRPr lang="de-DE"/>
          </a:p>
        </p:txBody>
      </p:sp>
    </p:spTree>
    <p:extLst>
      <p:ext uri="{BB962C8B-B14F-4D97-AF65-F5344CB8AC3E}">
        <p14:creationId xmlns:p14="http://schemas.microsoft.com/office/powerpoint/2010/main" val="8543524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990FF305-83B7-4A9B-B307-0D495F4631AD}" type="slidenum">
              <a:rPr lang="de-DE" smtClean="0"/>
              <a:pPr/>
              <a:t>165</a:t>
            </a:fld>
            <a:endParaRPr lang="de-DE"/>
          </a:p>
        </p:txBody>
      </p:sp>
      <p:sp>
        <p:nvSpPr>
          <p:cNvPr id="192515" name="Rectangle 2"/>
          <p:cNvSpPr>
            <a:spLocks noGrp="1" noRot="1" noChangeAspect="1" noChangeArrowheads="1" noTextEdit="1"/>
          </p:cNvSpPr>
          <p:nvPr>
            <p:ph type="sldImg"/>
          </p:nvPr>
        </p:nvSpPr>
        <p:spPr>
          <a:xfrm>
            <a:off x="90488" y="744538"/>
            <a:ext cx="6616700" cy="3721100"/>
          </a:xfrm>
          <a:ln/>
        </p:spPr>
      </p:sp>
      <p:sp>
        <p:nvSpPr>
          <p:cNvPr id="192516"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19101178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5F8381BB-ADF9-41CD-A941-17EADE9E06DF}" type="slidenum">
              <a:rPr lang="de-DE" smtClean="0"/>
              <a:pPr/>
              <a:t>169</a:t>
            </a:fld>
            <a:endParaRPr lang="de-DE"/>
          </a:p>
        </p:txBody>
      </p:sp>
      <p:sp>
        <p:nvSpPr>
          <p:cNvPr id="230403" name="Rectangle 2"/>
          <p:cNvSpPr>
            <a:spLocks noGrp="1" noRot="1" noChangeAspect="1" noChangeArrowheads="1" noTextEdit="1"/>
          </p:cNvSpPr>
          <p:nvPr>
            <p:ph type="sldImg"/>
          </p:nvPr>
        </p:nvSpPr>
        <p:spPr>
          <a:xfrm>
            <a:off x="90488" y="744538"/>
            <a:ext cx="6616700" cy="3721100"/>
          </a:xfrm>
          <a:ln/>
        </p:spPr>
      </p:sp>
      <p:sp>
        <p:nvSpPr>
          <p:cNvPr id="230404"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12399235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990FF305-83B7-4A9B-B307-0D495F4631AD}" type="slidenum">
              <a:rPr lang="de-DE" smtClean="0"/>
              <a:pPr/>
              <a:t>170</a:t>
            </a:fld>
            <a:endParaRPr lang="de-DE"/>
          </a:p>
        </p:txBody>
      </p:sp>
      <p:sp>
        <p:nvSpPr>
          <p:cNvPr id="192515" name="Rectangle 2"/>
          <p:cNvSpPr>
            <a:spLocks noGrp="1" noRot="1" noChangeAspect="1" noChangeArrowheads="1" noTextEdit="1"/>
          </p:cNvSpPr>
          <p:nvPr>
            <p:ph type="sldImg"/>
          </p:nvPr>
        </p:nvSpPr>
        <p:spPr>
          <a:xfrm>
            <a:off x="90488" y="744538"/>
            <a:ext cx="6616700" cy="3721100"/>
          </a:xfrm>
          <a:ln/>
        </p:spPr>
      </p:sp>
      <p:sp>
        <p:nvSpPr>
          <p:cNvPr id="192516"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787034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Folienbildplatzhalter 1"/>
          <p:cNvSpPr>
            <a:spLocks noGrp="1" noRot="1" noChangeAspect="1" noTextEdit="1"/>
          </p:cNvSpPr>
          <p:nvPr>
            <p:ph type="sldImg"/>
          </p:nvPr>
        </p:nvSpPr>
        <p:spPr>
          <a:xfrm>
            <a:off x="90488" y="744538"/>
            <a:ext cx="6616700" cy="3721100"/>
          </a:xfrm>
          <a:ln/>
        </p:spPr>
      </p:sp>
      <p:sp>
        <p:nvSpPr>
          <p:cNvPr id="232451" name="Notizenplatzhalter 2"/>
          <p:cNvSpPr>
            <a:spLocks noGrp="1"/>
          </p:cNvSpPr>
          <p:nvPr>
            <p:ph type="body" idx="1"/>
          </p:nvPr>
        </p:nvSpPr>
        <p:spPr>
          <a:noFill/>
          <a:ln/>
        </p:spPr>
        <p:txBody>
          <a:bodyPr/>
          <a:lstStyle/>
          <a:p>
            <a:endParaRPr lang="de-DE"/>
          </a:p>
        </p:txBody>
      </p:sp>
      <p:sp>
        <p:nvSpPr>
          <p:cNvPr id="232452" name="Foliennummernplatzhalter 3"/>
          <p:cNvSpPr>
            <a:spLocks noGrp="1"/>
          </p:cNvSpPr>
          <p:nvPr>
            <p:ph type="sldNum" sz="quarter" idx="5"/>
          </p:nvPr>
        </p:nvSpPr>
        <p:spPr>
          <a:noFill/>
        </p:spPr>
        <p:txBody>
          <a:bodyPr/>
          <a:lstStyle/>
          <a:p>
            <a:fld id="{9F47BE4C-B15B-4214-AE42-3F1BDF38BF40}" type="slidenum">
              <a:rPr lang="de-DE" smtClean="0"/>
              <a:pPr/>
              <a:t>171</a:t>
            </a:fld>
            <a:endParaRPr lang="de-DE"/>
          </a:p>
        </p:txBody>
      </p:sp>
    </p:spTree>
    <p:extLst>
      <p:ext uri="{BB962C8B-B14F-4D97-AF65-F5344CB8AC3E}">
        <p14:creationId xmlns:p14="http://schemas.microsoft.com/office/powerpoint/2010/main" val="385388028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Folienbildplatzhalter 1"/>
          <p:cNvSpPr>
            <a:spLocks noGrp="1" noRot="1" noChangeAspect="1" noTextEdit="1"/>
          </p:cNvSpPr>
          <p:nvPr>
            <p:ph type="sldImg"/>
          </p:nvPr>
        </p:nvSpPr>
        <p:spPr>
          <a:xfrm>
            <a:off x="90488" y="744538"/>
            <a:ext cx="6616700" cy="3721100"/>
          </a:xfrm>
          <a:ln/>
        </p:spPr>
      </p:sp>
      <p:sp>
        <p:nvSpPr>
          <p:cNvPr id="233475" name="Notizenplatzhalter 2"/>
          <p:cNvSpPr>
            <a:spLocks noGrp="1"/>
          </p:cNvSpPr>
          <p:nvPr>
            <p:ph type="body" idx="1"/>
          </p:nvPr>
        </p:nvSpPr>
        <p:spPr>
          <a:noFill/>
          <a:ln/>
        </p:spPr>
        <p:txBody>
          <a:bodyPr/>
          <a:lstStyle/>
          <a:p>
            <a:endParaRPr lang="de-DE"/>
          </a:p>
        </p:txBody>
      </p:sp>
      <p:sp>
        <p:nvSpPr>
          <p:cNvPr id="233476" name="Foliennummernplatzhalter 3"/>
          <p:cNvSpPr>
            <a:spLocks noGrp="1"/>
          </p:cNvSpPr>
          <p:nvPr>
            <p:ph type="sldNum" sz="quarter" idx="5"/>
          </p:nvPr>
        </p:nvSpPr>
        <p:spPr>
          <a:noFill/>
        </p:spPr>
        <p:txBody>
          <a:bodyPr/>
          <a:lstStyle/>
          <a:p>
            <a:fld id="{632C9C92-1986-4E41-A780-2B789F95C241}" type="slidenum">
              <a:rPr lang="de-DE" smtClean="0"/>
              <a:pPr/>
              <a:t>172</a:t>
            </a:fld>
            <a:endParaRPr lang="de-DE"/>
          </a:p>
        </p:txBody>
      </p:sp>
    </p:spTree>
    <p:extLst>
      <p:ext uri="{BB962C8B-B14F-4D97-AF65-F5344CB8AC3E}">
        <p14:creationId xmlns:p14="http://schemas.microsoft.com/office/powerpoint/2010/main" val="3779673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Folienbildplatzhalter 1"/>
          <p:cNvSpPr>
            <a:spLocks noGrp="1" noRot="1" noChangeAspect="1" noTextEdit="1"/>
          </p:cNvSpPr>
          <p:nvPr>
            <p:ph type="sldImg"/>
          </p:nvPr>
        </p:nvSpPr>
        <p:spPr>
          <a:xfrm>
            <a:off x="90488" y="744538"/>
            <a:ext cx="6616700" cy="3721100"/>
          </a:xfrm>
          <a:ln/>
        </p:spPr>
      </p:sp>
      <p:sp>
        <p:nvSpPr>
          <p:cNvPr id="234499" name="Notizenplatzhalter 2"/>
          <p:cNvSpPr>
            <a:spLocks noGrp="1"/>
          </p:cNvSpPr>
          <p:nvPr>
            <p:ph type="body" idx="1"/>
          </p:nvPr>
        </p:nvSpPr>
        <p:spPr>
          <a:noFill/>
          <a:ln/>
        </p:spPr>
        <p:txBody>
          <a:bodyPr/>
          <a:lstStyle/>
          <a:p>
            <a:endParaRPr lang="de-DE"/>
          </a:p>
        </p:txBody>
      </p:sp>
      <p:sp>
        <p:nvSpPr>
          <p:cNvPr id="234500" name="Foliennummernplatzhalter 3"/>
          <p:cNvSpPr>
            <a:spLocks noGrp="1"/>
          </p:cNvSpPr>
          <p:nvPr>
            <p:ph type="sldNum" sz="quarter" idx="5"/>
          </p:nvPr>
        </p:nvSpPr>
        <p:spPr>
          <a:noFill/>
        </p:spPr>
        <p:txBody>
          <a:bodyPr/>
          <a:lstStyle/>
          <a:p>
            <a:fld id="{174E00FF-47BD-4FFC-BBC9-472923A04A8C}" type="slidenum">
              <a:rPr lang="de-DE" smtClean="0"/>
              <a:pPr/>
              <a:t>173</a:t>
            </a:fld>
            <a:endParaRPr lang="de-DE"/>
          </a:p>
        </p:txBody>
      </p:sp>
    </p:spTree>
    <p:extLst>
      <p:ext uri="{BB962C8B-B14F-4D97-AF65-F5344CB8AC3E}">
        <p14:creationId xmlns:p14="http://schemas.microsoft.com/office/powerpoint/2010/main" val="426989689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Folienbildplatzhalter 1"/>
          <p:cNvSpPr>
            <a:spLocks noGrp="1" noRot="1" noChangeAspect="1" noTextEdit="1"/>
          </p:cNvSpPr>
          <p:nvPr>
            <p:ph type="sldImg"/>
          </p:nvPr>
        </p:nvSpPr>
        <p:spPr>
          <a:xfrm>
            <a:off x="90488" y="744538"/>
            <a:ext cx="6616700" cy="3721100"/>
          </a:xfrm>
          <a:ln/>
        </p:spPr>
      </p:sp>
      <p:sp>
        <p:nvSpPr>
          <p:cNvPr id="235523" name="Notizenplatzhalter 2"/>
          <p:cNvSpPr>
            <a:spLocks noGrp="1"/>
          </p:cNvSpPr>
          <p:nvPr>
            <p:ph type="body" idx="1"/>
          </p:nvPr>
        </p:nvSpPr>
        <p:spPr>
          <a:noFill/>
          <a:ln/>
        </p:spPr>
        <p:txBody>
          <a:bodyPr/>
          <a:lstStyle/>
          <a:p>
            <a:endParaRPr lang="de-DE"/>
          </a:p>
        </p:txBody>
      </p:sp>
      <p:sp>
        <p:nvSpPr>
          <p:cNvPr id="235524" name="Foliennummernplatzhalter 3"/>
          <p:cNvSpPr>
            <a:spLocks noGrp="1"/>
          </p:cNvSpPr>
          <p:nvPr>
            <p:ph type="sldNum" sz="quarter" idx="5"/>
          </p:nvPr>
        </p:nvSpPr>
        <p:spPr>
          <a:noFill/>
        </p:spPr>
        <p:txBody>
          <a:bodyPr/>
          <a:lstStyle/>
          <a:p>
            <a:fld id="{FD11C375-DC1F-42DF-8369-92558F81BEE5}" type="slidenum">
              <a:rPr lang="de-DE" smtClean="0"/>
              <a:pPr/>
              <a:t>174</a:t>
            </a:fld>
            <a:endParaRPr lang="de-DE"/>
          </a:p>
        </p:txBody>
      </p:sp>
    </p:spTree>
    <p:extLst>
      <p:ext uri="{BB962C8B-B14F-4D97-AF65-F5344CB8AC3E}">
        <p14:creationId xmlns:p14="http://schemas.microsoft.com/office/powerpoint/2010/main" val="315109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Folienbildplatzhalter 1"/>
          <p:cNvSpPr>
            <a:spLocks noGrp="1" noRot="1" noChangeAspect="1" noTextEdit="1"/>
          </p:cNvSpPr>
          <p:nvPr>
            <p:ph type="sldImg"/>
          </p:nvPr>
        </p:nvSpPr>
        <p:spPr>
          <a:xfrm>
            <a:off x="90488" y="744538"/>
            <a:ext cx="6616700" cy="3721100"/>
          </a:xfrm>
          <a:ln/>
        </p:spPr>
      </p:sp>
      <p:sp>
        <p:nvSpPr>
          <p:cNvPr id="236547" name="Notizenplatzhalter 2"/>
          <p:cNvSpPr>
            <a:spLocks noGrp="1"/>
          </p:cNvSpPr>
          <p:nvPr>
            <p:ph type="body" idx="1"/>
          </p:nvPr>
        </p:nvSpPr>
        <p:spPr>
          <a:noFill/>
          <a:ln/>
        </p:spPr>
        <p:txBody>
          <a:bodyPr/>
          <a:lstStyle/>
          <a:p>
            <a:endParaRPr lang="de-DE"/>
          </a:p>
        </p:txBody>
      </p:sp>
      <p:sp>
        <p:nvSpPr>
          <p:cNvPr id="236548" name="Foliennummernplatzhalter 3"/>
          <p:cNvSpPr>
            <a:spLocks noGrp="1"/>
          </p:cNvSpPr>
          <p:nvPr>
            <p:ph type="sldNum" sz="quarter" idx="5"/>
          </p:nvPr>
        </p:nvSpPr>
        <p:spPr>
          <a:noFill/>
        </p:spPr>
        <p:txBody>
          <a:bodyPr/>
          <a:lstStyle/>
          <a:p>
            <a:fld id="{CE20C4E4-1799-4613-8601-0BC95C8CF53D}" type="slidenum">
              <a:rPr lang="de-DE" smtClean="0"/>
              <a:pPr/>
              <a:t>175</a:t>
            </a:fld>
            <a:endParaRPr lang="de-DE"/>
          </a:p>
        </p:txBody>
      </p:sp>
    </p:spTree>
    <p:extLst>
      <p:ext uri="{BB962C8B-B14F-4D97-AF65-F5344CB8AC3E}">
        <p14:creationId xmlns:p14="http://schemas.microsoft.com/office/powerpoint/2010/main" val="14554788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Folienbildplatzhalter 1"/>
          <p:cNvSpPr>
            <a:spLocks noGrp="1" noRot="1" noChangeAspect="1" noTextEdit="1"/>
          </p:cNvSpPr>
          <p:nvPr>
            <p:ph type="sldImg"/>
          </p:nvPr>
        </p:nvSpPr>
        <p:spPr>
          <a:xfrm>
            <a:off x="90488" y="744538"/>
            <a:ext cx="6616700" cy="3721100"/>
          </a:xfrm>
          <a:ln/>
        </p:spPr>
      </p:sp>
      <p:sp>
        <p:nvSpPr>
          <p:cNvPr id="237571" name="Notizenplatzhalter 2"/>
          <p:cNvSpPr>
            <a:spLocks noGrp="1"/>
          </p:cNvSpPr>
          <p:nvPr>
            <p:ph type="body" idx="1"/>
          </p:nvPr>
        </p:nvSpPr>
        <p:spPr>
          <a:noFill/>
          <a:ln/>
        </p:spPr>
        <p:txBody>
          <a:bodyPr/>
          <a:lstStyle/>
          <a:p>
            <a:endParaRPr lang="de-DE"/>
          </a:p>
        </p:txBody>
      </p:sp>
      <p:sp>
        <p:nvSpPr>
          <p:cNvPr id="237572" name="Foliennummernplatzhalter 3"/>
          <p:cNvSpPr>
            <a:spLocks noGrp="1"/>
          </p:cNvSpPr>
          <p:nvPr>
            <p:ph type="sldNum" sz="quarter" idx="5"/>
          </p:nvPr>
        </p:nvSpPr>
        <p:spPr>
          <a:noFill/>
        </p:spPr>
        <p:txBody>
          <a:bodyPr/>
          <a:lstStyle/>
          <a:p>
            <a:fld id="{12D71B79-878F-49BC-99AD-239C8111B833}" type="slidenum">
              <a:rPr lang="de-DE" smtClean="0"/>
              <a:pPr/>
              <a:t>176</a:t>
            </a:fld>
            <a:endParaRPr lang="de-DE"/>
          </a:p>
        </p:txBody>
      </p:sp>
    </p:spTree>
    <p:extLst>
      <p:ext uri="{BB962C8B-B14F-4D97-AF65-F5344CB8AC3E}">
        <p14:creationId xmlns:p14="http://schemas.microsoft.com/office/powerpoint/2010/main" val="3145071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de-DE"/>
              <a:t>Titelmasterformat durch Klicken bearbeiten</a:t>
            </a:r>
          </a:p>
        </p:txBody>
      </p:sp>
      <p:sp>
        <p:nvSpPr>
          <p:cNvPr id="3" name="Untertitel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lvl3pPr>
              <a:defRPr sz="1800"/>
            </a:lvl3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37601" y="260350"/>
            <a:ext cx="2639484" cy="6192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14917" y="260350"/>
            <a:ext cx="7719483" cy="6192838"/>
          </a:xfrm>
        </p:spPr>
        <p:txBody>
          <a:bodyPr vert="eaVert"/>
          <a:lstStyle>
            <a:lvl3pPr>
              <a:defRPr sz="1800"/>
            </a:lvl3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814918" y="260351"/>
            <a:ext cx="8064500" cy="658813"/>
          </a:xfrm>
        </p:spPr>
        <p:txBody>
          <a:bodyPr/>
          <a:lstStyle/>
          <a:p>
            <a:r>
              <a:rPr lang="de-DE"/>
              <a:t>Titelmasterformat durch Klicken bearbeiten</a:t>
            </a:r>
          </a:p>
        </p:txBody>
      </p:sp>
      <p:sp>
        <p:nvSpPr>
          <p:cNvPr id="3" name="Textplatzhalter 2"/>
          <p:cNvSpPr>
            <a:spLocks noGrp="1"/>
          </p:cNvSpPr>
          <p:nvPr>
            <p:ph type="body" sz="half" idx="1"/>
          </p:nvPr>
        </p:nvSpPr>
        <p:spPr>
          <a:xfrm>
            <a:off x="814917" y="1196976"/>
            <a:ext cx="5179483" cy="5256213"/>
          </a:xfrm>
        </p:spPr>
        <p:txBody>
          <a:bodyPr/>
          <a:lstStyle>
            <a:lvl3pPr>
              <a:defRPr sz="1800"/>
            </a:lvl3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quarter" idx="2"/>
          </p:nvPr>
        </p:nvSpPr>
        <p:spPr>
          <a:xfrm>
            <a:off x="6197601" y="1196976"/>
            <a:ext cx="5179484" cy="2551113"/>
          </a:xfrm>
        </p:spPr>
        <p:txBody>
          <a:bodyPr/>
          <a:lstStyle>
            <a:lvl3pPr>
              <a:defRPr sz="1800"/>
            </a:lvl3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Inhaltsplatzhalter 4"/>
          <p:cNvSpPr>
            <a:spLocks noGrp="1"/>
          </p:cNvSpPr>
          <p:nvPr>
            <p:ph sz="quarter" idx="3"/>
          </p:nvPr>
        </p:nvSpPr>
        <p:spPr>
          <a:xfrm>
            <a:off x="6197601" y="3900488"/>
            <a:ext cx="5179484" cy="2552700"/>
          </a:xfrm>
        </p:spPr>
        <p:txBody>
          <a:bodyPr/>
          <a:lstStyle>
            <a:lvl3pPr>
              <a:defRPr sz="1800"/>
            </a:lvl3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814918" y="260351"/>
            <a:ext cx="8064500" cy="658813"/>
          </a:xfrm>
        </p:spPr>
        <p:txBody>
          <a:bodyPr/>
          <a:lstStyle/>
          <a:p>
            <a:r>
              <a:rPr lang="de-DE"/>
              <a:t>Titelmasterformat durch Klicken bearbeiten</a:t>
            </a:r>
          </a:p>
        </p:txBody>
      </p:sp>
      <p:sp>
        <p:nvSpPr>
          <p:cNvPr id="3" name="Textplatzhalter 2"/>
          <p:cNvSpPr>
            <a:spLocks noGrp="1"/>
          </p:cNvSpPr>
          <p:nvPr>
            <p:ph type="body" sz="half" idx="1"/>
          </p:nvPr>
        </p:nvSpPr>
        <p:spPr>
          <a:xfrm>
            <a:off x="814917" y="1196976"/>
            <a:ext cx="5179483" cy="5256213"/>
          </a:xfrm>
        </p:spPr>
        <p:txBody>
          <a:bodyPr/>
          <a:lstStyle>
            <a:lvl3pPr>
              <a:defRPr sz="1800"/>
            </a:lvl3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6197601" y="1196976"/>
            <a:ext cx="5179484" cy="5256213"/>
          </a:xfrm>
        </p:spPr>
        <p:txBody>
          <a:bodyPr/>
          <a:lstStyle>
            <a:lvl3pPr>
              <a:defRPr sz="1800"/>
            </a:lvl3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p>
        </p:txBody>
      </p:sp>
      <p:sp>
        <p:nvSpPr>
          <p:cNvPr id="3" name="Inhaltsplatzhalter 2"/>
          <p:cNvSpPr>
            <a:spLocks noGrp="1"/>
          </p:cNvSpPr>
          <p:nvPr>
            <p:ph idx="1"/>
          </p:nvPr>
        </p:nvSpPr>
        <p:spPr/>
        <p:txBody>
          <a:bodyPr/>
          <a:lstStyle>
            <a:lvl3pPr>
              <a:defRPr sz="1800"/>
            </a:lvl3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14917" y="1196976"/>
            <a:ext cx="5179483"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1" y="1196976"/>
            <a:ext cx="5179484"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814918" y="260351"/>
            <a:ext cx="8064500" cy="6588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a:t>Klicken Sie, um das Titelformat zu bearbeiten</a:t>
            </a:r>
          </a:p>
        </p:txBody>
      </p:sp>
      <p:sp>
        <p:nvSpPr>
          <p:cNvPr id="13315" name="Rectangle 3"/>
          <p:cNvSpPr>
            <a:spLocks noGrp="1" noChangeArrowheads="1"/>
          </p:cNvSpPr>
          <p:nvPr>
            <p:ph type="body" idx="1"/>
          </p:nvPr>
        </p:nvSpPr>
        <p:spPr bwMode="auto">
          <a:xfrm>
            <a:off x="814918" y="1196976"/>
            <a:ext cx="10562167"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dirty="0"/>
              <a:t>Klicken Sie, um die Formate des Vorlagentextes zu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31" name="Line 7"/>
          <p:cNvSpPr>
            <a:spLocks noChangeShapeType="1"/>
          </p:cNvSpPr>
          <p:nvPr/>
        </p:nvSpPr>
        <p:spPr bwMode="auto">
          <a:xfrm>
            <a:off x="814919" y="980149"/>
            <a:ext cx="11377082" cy="926"/>
          </a:xfrm>
          <a:prstGeom prst="line">
            <a:avLst/>
          </a:prstGeom>
          <a:noFill/>
          <a:ln w="22225">
            <a:solidFill>
              <a:srgbClr val="D05E00"/>
            </a:solidFill>
            <a:round/>
            <a:headEnd/>
            <a:tailEnd/>
          </a:ln>
          <a:effectLst/>
        </p:spPr>
        <p:txBody>
          <a:bodyPr/>
          <a:lstStyle/>
          <a:p>
            <a:pPr>
              <a:defRPr/>
            </a:pPr>
            <a:endParaRPr lang="de-DE" sz="2400"/>
          </a:p>
        </p:txBody>
      </p:sp>
      <p:sp>
        <p:nvSpPr>
          <p:cNvPr id="1034" name="Text Box 10"/>
          <p:cNvSpPr txBox="1">
            <a:spLocks noChangeArrowheads="1"/>
          </p:cNvSpPr>
          <p:nvPr/>
        </p:nvSpPr>
        <p:spPr bwMode="auto">
          <a:xfrm>
            <a:off x="11208568" y="764705"/>
            <a:ext cx="1104205" cy="215444"/>
          </a:xfrm>
          <a:prstGeom prst="rect">
            <a:avLst/>
          </a:prstGeom>
          <a:noFill/>
          <a:ln w="9525">
            <a:noFill/>
            <a:miter lim="800000"/>
            <a:headEnd/>
            <a:tailEnd/>
          </a:ln>
          <a:effectLst/>
        </p:spPr>
        <p:txBody>
          <a:bodyPr wrap="square">
            <a:spAutoFit/>
          </a:bodyPr>
          <a:lstStyle/>
          <a:p>
            <a:pPr>
              <a:defRPr/>
            </a:pPr>
            <a:r>
              <a:rPr lang="de-DE" sz="800" dirty="0">
                <a:latin typeface="Franklin Gothic Demi" pitchFamily="34" charset="0"/>
              </a:rPr>
              <a:t>Computergrafik</a:t>
            </a:r>
            <a:endParaRPr lang="de-DE" sz="700" dirty="0">
              <a:latin typeface="Franklin Gothic Heavy" pitchFamily="34" charset="0"/>
            </a:endParaRPr>
          </a:p>
        </p:txBody>
      </p:sp>
      <p:sp>
        <p:nvSpPr>
          <p:cNvPr id="1042" name="Text Box 18"/>
          <p:cNvSpPr txBox="1">
            <a:spLocks noChangeArrowheads="1"/>
          </p:cNvSpPr>
          <p:nvPr/>
        </p:nvSpPr>
        <p:spPr bwMode="auto">
          <a:xfrm>
            <a:off x="11518901" y="6583364"/>
            <a:ext cx="673100" cy="274637"/>
          </a:xfrm>
          <a:prstGeom prst="rect">
            <a:avLst/>
          </a:prstGeom>
          <a:noFill/>
          <a:ln w="9525">
            <a:noFill/>
            <a:miter lim="800000"/>
            <a:headEnd/>
            <a:tailEnd/>
          </a:ln>
          <a:effectLst/>
        </p:spPr>
        <p:txBody>
          <a:bodyPr>
            <a:spAutoFit/>
          </a:bodyPr>
          <a:lstStyle/>
          <a:p>
            <a:pPr algn="r">
              <a:spcBef>
                <a:spcPct val="50000"/>
              </a:spcBef>
              <a:defRPr/>
            </a:pPr>
            <a:fld id="{8CEDF83C-C84E-4CAB-B07A-E8E12C9800C3}" type="slidenum">
              <a:rPr lang="de-DE" sz="1200">
                <a:latin typeface="Franklin Gothic Heavy" pitchFamily="34" charset="0"/>
              </a:rPr>
              <a:pPr algn="r">
                <a:spcBef>
                  <a:spcPct val="50000"/>
                </a:spcBef>
                <a:defRPr/>
              </a:pPr>
              <a:t>‹Nr.›</a:t>
            </a:fld>
            <a:endParaRPr lang="de-DE" sz="1200">
              <a:latin typeface="Franklin Gothic Heavy" pitchFamily="34" charset="0"/>
            </a:endParaRPr>
          </a:p>
        </p:txBody>
      </p:sp>
      <p:sp>
        <p:nvSpPr>
          <p:cNvPr id="1043" name="Text Box 19"/>
          <p:cNvSpPr txBox="1">
            <a:spLocks noChangeArrowheads="1"/>
          </p:cNvSpPr>
          <p:nvPr/>
        </p:nvSpPr>
        <p:spPr bwMode="auto">
          <a:xfrm>
            <a:off x="1" y="6613526"/>
            <a:ext cx="1252266" cy="246221"/>
          </a:xfrm>
          <a:prstGeom prst="rect">
            <a:avLst/>
          </a:prstGeom>
          <a:noFill/>
          <a:ln w="9525">
            <a:noFill/>
            <a:miter lim="800000"/>
            <a:headEnd/>
            <a:tailEnd/>
          </a:ln>
          <a:effectLst/>
        </p:spPr>
        <p:txBody>
          <a:bodyPr wrap="none">
            <a:spAutoFit/>
          </a:bodyPr>
          <a:lstStyle/>
          <a:p>
            <a:pPr>
              <a:defRPr/>
            </a:pPr>
            <a:r>
              <a:rPr lang="en-US" sz="1000">
                <a:latin typeface="Franklin Gothic Demi" pitchFamily="34" charset="0"/>
              </a:rPr>
              <a:t>©</a:t>
            </a:r>
            <a:r>
              <a:rPr lang="de-DE" sz="1000">
                <a:solidFill>
                  <a:srgbClr val="7F7F7F"/>
                </a:solidFill>
                <a:latin typeface="Franklin Gothic Demi" pitchFamily="34" charset="0"/>
              </a:rPr>
              <a:t> </a:t>
            </a:r>
            <a:r>
              <a:rPr lang="de-DE" sz="1000">
                <a:latin typeface="Franklin Gothic Demi" pitchFamily="34" charset="0"/>
              </a:rPr>
              <a:t>Christoph</a:t>
            </a:r>
            <a:r>
              <a:rPr lang="de-DE" sz="1000">
                <a:solidFill>
                  <a:srgbClr val="7F7F7F"/>
                </a:solidFill>
                <a:latin typeface="Franklin Gothic Demi" pitchFamily="34" charset="0"/>
              </a:rPr>
              <a:t> </a:t>
            </a:r>
            <a:r>
              <a:rPr lang="de-DE" sz="1000">
                <a:latin typeface="Franklin Gothic Demi" pitchFamily="34" charset="0"/>
              </a:rPr>
              <a:t>Müller</a:t>
            </a:r>
          </a:p>
        </p:txBody>
      </p:sp>
      <p:pic>
        <p:nvPicPr>
          <p:cNvPr id="2" name="Grafik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280576" y="94272"/>
            <a:ext cx="728679" cy="69691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Franklin Gothic Heavy" pitchFamily="34" charset="0"/>
        </a:defRPr>
      </a:lvl2pPr>
      <a:lvl3pPr algn="l" rtl="0" eaLnBrk="0" fontAlgn="base" hangingPunct="0">
        <a:spcBef>
          <a:spcPct val="0"/>
        </a:spcBef>
        <a:spcAft>
          <a:spcPct val="0"/>
        </a:spcAft>
        <a:defRPr sz="2000">
          <a:solidFill>
            <a:schemeClr val="tx2"/>
          </a:solidFill>
          <a:latin typeface="Franklin Gothic Heavy" pitchFamily="34" charset="0"/>
        </a:defRPr>
      </a:lvl3pPr>
      <a:lvl4pPr algn="l" rtl="0" eaLnBrk="0" fontAlgn="base" hangingPunct="0">
        <a:spcBef>
          <a:spcPct val="0"/>
        </a:spcBef>
        <a:spcAft>
          <a:spcPct val="0"/>
        </a:spcAft>
        <a:defRPr sz="2000">
          <a:solidFill>
            <a:schemeClr val="tx2"/>
          </a:solidFill>
          <a:latin typeface="Franklin Gothic Heavy" pitchFamily="34" charset="0"/>
        </a:defRPr>
      </a:lvl4pPr>
      <a:lvl5pPr algn="l" rtl="0" eaLnBrk="0" fontAlgn="base" hangingPunct="0">
        <a:spcBef>
          <a:spcPct val="0"/>
        </a:spcBef>
        <a:spcAft>
          <a:spcPct val="0"/>
        </a:spcAft>
        <a:defRPr sz="2000">
          <a:solidFill>
            <a:schemeClr val="tx2"/>
          </a:solidFill>
          <a:latin typeface="Franklin Gothic Heavy" pitchFamily="34" charset="0"/>
        </a:defRPr>
      </a:lvl5pPr>
      <a:lvl6pPr marL="457200" algn="l" rtl="0" fontAlgn="base">
        <a:spcBef>
          <a:spcPct val="0"/>
        </a:spcBef>
        <a:spcAft>
          <a:spcPct val="0"/>
        </a:spcAft>
        <a:defRPr sz="2000">
          <a:solidFill>
            <a:schemeClr val="tx2"/>
          </a:solidFill>
          <a:latin typeface="Franklin Gothic Heavy" pitchFamily="34" charset="0"/>
        </a:defRPr>
      </a:lvl6pPr>
      <a:lvl7pPr marL="914400" algn="l" rtl="0" fontAlgn="base">
        <a:spcBef>
          <a:spcPct val="0"/>
        </a:spcBef>
        <a:spcAft>
          <a:spcPct val="0"/>
        </a:spcAft>
        <a:defRPr sz="2000">
          <a:solidFill>
            <a:schemeClr val="tx2"/>
          </a:solidFill>
          <a:latin typeface="Franklin Gothic Heavy" pitchFamily="34" charset="0"/>
        </a:defRPr>
      </a:lvl7pPr>
      <a:lvl8pPr marL="1371600" algn="l" rtl="0" fontAlgn="base">
        <a:spcBef>
          <a:spcPct val="0"/>
        </a:spcBef>
        <a:spcAft>
          <a:spcPct val="0"/>
        </a:spcAft>
        <a:defRPr sz="2000">
          <a:solidFill>
            <a:schemeClr val="tx2"/>
          </a:solidFill>
          <a:latin typeface="Franklin Gothic Heavy" pitchFamily="34" charset="0"/>
        </a:defRPr>
      </a:lvl8pPr>
      <a:lvl9pPr marL="1828800" algn="l" rtl="0" fontAlgn="base">
        <a:spcBef>
          <a:spcPct val="0"/>
        </a:spcBef>
        <a:spcAft>
          <a:spcPct val="0"/>
        </a:spcAft>
        <a:defRPr sz="2000">
          <a:solidFill>
            <a:schemeClr val="tx2"/>
          </a:solidFill>
          <a:latin typeface="Franklin Gothic Heavy" pitchFamily="34" charset="0"/>
        </a:defRPr>
      </a:lvl9pPr>
    </p:titleStyle>
    <p:bodyStyle>
      <a:lvl1pPr marL="342900" indent="-342900" algn="l" rtl="0" eaLnBrk="0" fontAlgn="base" hangingPunct="0">
        <a:spcBef>
          <a:spcPct val="20000"/>
        </a:spcBef>
        <a:spcAft>
          <a:spcPct val="0"/>
        </a:spcAft>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Font typeface="Wingdings" pitchFamily="2" charset="2"/>
        <a:buChar char="§"/>
        <a:defRPr sz="2400">
          <a:solidFill>
            <a:schemeClr val="tx1"/>
          </a:solidFill>
          <a:latin typeface="+mn-lt"/>
        </a:defRPr>
      </a:lvl3pPr>
      <a:lvl4pPr marL="1600200" indent="-228600" algn="l" rtl="0" eaLnBrk="0" fontAlgn="base" hangingPunct="0">
        <a:spcBef>
          <a:spcPct val="20000"/>
        </a:spcBef>
        <a:spcAft>
          <a:spcPct val="0"/>
        </a:spcAft>
        <a:buFont typeface="Wingdings" pitchFamily="2" charset="2"/>
        <a:buChar char="§"/>
        <a:defRPr sz="1600">
          <a:solidFill>
            <a:schemeClr val="tx1"/>
          </a:solidFill>
          <a:latin typeface="+mn-lt"/>
        </a:defRPr>
      </a:lvl4pPr>
      <a:lvl5pPr marL="2057400" indent="-228600" algn="l" rtl="0" eaLnBrk="0" fontAlgn="base" hangingPunct="0">
        <a:spcBef>
          <a:spcPct val="20000"/>
        </a:spcBef>
        <a:spcAft>
          <a:spcPct val="0"/>
        </a:spcAft>
        <a:buFont typeface="Wingdings" pitchFamily="2" charset="2"/>
        <a:buChar char="§"/>
        <a:defRPr sz="1400">
          <a:solidFill>
            <a:schemeClr val="tx1"/>
          </a:solidFill>
          <a:latin typeface="+mn-lt"/>
        </a:defRPr>
      </a:lvl5pPr>
      <a:lvl6pPr marL="2514600" indent="-228600" algn="l" rtl="0" fontAlgn="base">
        <a:spcBef>
          <a:spcPct val="20000"/>
        </a:spcBef>
        <a:spcAft>
          <a:spcPct val="0"/>
        </a:spcAft>
        <a:buFont typeface="Wingdings" pitchFamily="2" charset="2"/>
        <a:buChar char="§"/>
        <a:defRPr sz="1400">
          <a:solidFill>
            <a:schemeClr val="tx1"/>
          </a:solidFill>
          <a:latin typeface="+mn-lt"/>
        </a:defRPr>
      </a:lvl6pPr>
      <a:lvl7pPr marL="2971800" indent="-228600" algn="l" rtl="0" fontAlgn="base">
        <a:spcBef>
          <a:spcPct val="20000"/>
        </a:spcBef>
        <a:spcAft>
          <a:spcPct val="0"/>
        </a:spcAft>
        <a:buFont typeface="Wingdings" pitchFamily="2" charset="2"/>
        <a:buChar char="§"/>
        <a:defRPr sz="1400">
          <a:solidFill>
            <a:schemeClr val="tx1"/>
          </a:solidFill>
          <a:latin typeface="+mn-lt"/>
        </a:defRPr>
      </a:lvl7pPr>
      <a:lvl8pPr marL="3429000" indent="-228600" algn="l" rtl="0" fontAlgn="base">
        <a:spcBef>
          <a:spcPct val="20000"/>
        </a:spcBef>
        <a:spcAft>
          <a:spcPct val="0"/>
        </a:spcAft>
        <a:buFont typeface="Wingdings" pitchFamily="2" charset="2"/>
        <a:buChar char="§"/>
        <a:defRPr sz="1400">
          <a:solidFill>
            <a:schemeClr val="tx1"/>
          </a:solidFill>
          <a:latin typeface="+mn-lt"/>
        </a:defRPr>
      </a:lvl8pPr>
      <a:lvl9pPr marL="3886200" indent="-228600" algn="l" rtl="0" fontAlgn="base">
        <a:spcBef>
          <a:spcPct val="20000"/>
        </a:spcBef>
        <a:spcAft>
          <a:spcPct val="0"/>
        </a:spcAft>
        <a:buFont typeface="Wingdings" pitchFamily="2" charset="2"/>
        <a:buChar char="§"/>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20.wmf"/><Relationship Id="rId4" Type="http://schemas.openxmlformats.org/officeDocument/2006/relationships/image" Target="../media/image119.wmf"/></Relationships>
</file>

<file path=ppt/slides/_rels/slide101.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slideLayout" Target="../slideLayouts/slideLayout2.xml"/><Relationship Id="rId4" Type="http://schemas.openxmlformats.org/officeDocument/2006/relationships/image" Target="../media/image112.wmf"/></Relationships>
</file>

<file path=ppt/slides/_rels/slide102.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jpeg"/></Relationships>
</file>

<file path=ppt/slides/_rels/slide103.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111.wmf"/></Relationships>
</file>

<file path=ppt/slides/_rels/slide104.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111.wmf"/></Relationships>
</file>

<file path=ppt/slides/_rels/slide105.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image" Target="../media/image112.wmf"/><Relationship Id="rId4" Type="http://schemas.openxmlformats.org/officeDocument/2006/relationships/image" Target="../media/image111.wmf"/></Relationships>
</file>

<file path=ppt/slides/_rels/slide106.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59.xml"/><Relationship Id="rId1" Type="http://schemas.openxmlformats.org/officeDocument/2006/relationships/slideLayout" Target="../slideLayouts/slideLayout13.xml"/><Relationship Id="rId5" Type="http://schemas.openxmlformats.org/officeDocument/2006/relationships/image" Target="../media/image112.wmf"/><Relationship Id="rId4" Type="http://schemas.openxmlformats.org/officeDocument/2006/relationships/image" Target="../media/image111.wm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8" Type="http://schemas.openxmlformats.org/officeDocument/2006/relationships/image" Target="../media/image133.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30.png"/><Relationship Id="rId1" Type="http://schemas.openxmlformats.org/officeDocument/2006/relationships/slideLayout" Target="../slideLayouts/slideLayout13.xml"/><Relationship Id="rId6" Type="http://schemas.openxmlformats.org/officeDocument/2006/relationships/image" Target="../media/image132.png"/><Relationship Id="rId11" Type="http://schemas.microsoft.com/office/2007/relationships/hdphoto" Target="../media/hdphoto4.wdp"/><Relationship Id="rId5" Type="http://schemas.microsoft.com/office/2007/relationships/hdphoto" Target="../media/hdphoto2.wdp"/><Relationship Id="rId10" Type="http://schemas.openxmlformats.org/officeDocument/2006/relationships/image" Target="../media/image135.png"/><Relationship Id="rId4" Type="http://schemas.openxmlformats.org/officeDocument/2006/relationships/image" Target="../media/image131.png"/><Relationship Id="rId9" Type="http://schemas.openxmlformats.org/officeDocument/2006/relationships/image" Target="../media/image134.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29.w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120.xml.rels><?xml version="1.0" encoding="UTF-8" standalone="yes"?>
<Relationships xmlns="http://schemas.openxmlformats.org/package/2006/relationships"><Relationship Id="rId3" Type="http://schemas.openxmlformats.org/officeDocument/2006/relationships/image" Target="../media/image148.wmf"/><Relationship Id="rId7" Type="http://schemas.openxmlformats.org/officeDocument/2006/relationships/image" Target="../media/image150.wmf"/><Relationship Id="rId2" Type="http://schemas.openxmlformats.org/officeDocument/2006/relationships/image" Target="../media/image111.wmf"/><Relationship Id="rId1" Type="http://schemas.openxmlformats.org/officeDocument/2006/relationships/slideLayout" Target="../slideLayouts/slideLayout13.xml"/><Relationship Id="rId6" Type="http://schemas.openxmlformats.org/officeDocument/2006/relationships/image" Target="../media/image112.wmf"/><Relationship Id="rId5" Type="http://schemas.openxmlformats.org/officeDocument/2006/relationships/image" Target="../media/image129.wmf"/><Relationship Id="rId4" Type="http://schemas.openxmlformats.org/officeDocument/2006/relationships/image" Target="../media/image149.png"/></Relationships>
</file>

<file path=ppt/slides/_rels/slide121.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50.w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152.wmf"/></Relationships>
</file>

<file path=ppt/slides/_rels/slide12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wmf"/><Relationship Id="rId1" Type="http://schemas.openxmlformats.org/officeDocument/2006/relationships/slideLayout" Target="../slideLayouts/slideLayout13.xml"/><Relationship Id="rId4" Type="http://schemas.openxmlformats.org/officeDocument/2006/relationships/image" Target="../media/image155.png"/></Relationships>
</file>

<file path=ppt/slides/_rels/slide12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3.xml"/><Relationship Id="rId5" Type="http://schemas.openxmlformats.org/officeDocument/2006/relationships/image" Target="../media/image159.png"/><Relationship Id="rId4" Type="http://schemas.openxmlformats.org/officeDocument/2006/relationships/image" Target="../media/image158.png"/></Relationships>
</file>

<file path=ppt/slides/_rels/slide12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3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image" Target="../media/image8.wmf"/></Relationships>
</file>

<file path=ppt/slides/_rels/slide14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96.gi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98.tmp"/><Relationship Id="rId2" Type="http://schemas.openxmlformats.org/officeDocument/2006/relationships/image" Target="../media/image197.tmp"/><Relationship Id="rId1" Type="http://schemas.openxmlformats.org/officeDocument/2006/relationships/slideLayout" Target="../slideLayouts/slideLayout2.xml"/><Relationship Id="rId4" Type="http://schemas.openxmlformats.org/officeDocument/2006/relationships/image" Target="../media/image199.tmp"/></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204.jpeg"/></Relationships>
</file>

<file path=ppt/slides/_rels/slide177.xml.rels><?xml version="1.0" encoding="UTF-8" standalone="yes"?>
<Relationships xmlns="http://schemas.openxmlformats.org/package/2006/relationships"><Relationship Id="rId3" Type="http://schemas.openxmlformats.org/officeDocument/2006/relationships/image" Target="../media/image111.wmf"/><Relationship Id="rId7" Type="http://schemas.openxmlformats.org/officeDocument/2006/relationships/image" Target="../media/image9.wmf"/><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image" Target="../media/image7.png"/><Relationship Id="rId4" Type="http://schemas.openxmlformats.org/officeDocument/2006/relationships/image" Target="../media/image205.wmf"/></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image" Target="../media/image7.png"/><Relationship Id="rId7" Type="http://schemas.openxmlformats.org/officeDocument/2006/relationships/image" Target="../media/image208.wmf"/><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207.wmf"/><Relationship Id="rId5" Type="http://schemas.openxmlformats.org/officeDocument/2006/relationships/image" Target="../media/image8.wmf"/><Relationship Id="rId4" Type="http://schemas.openxmlformats.org/officeDocument/2006/relationships/image" Target="../media/image206.wmf"/><Relationship Id="rId9" Type="http://schemas.openxmlformats.org/officeDocument/2006/relationships/image" Target="../media/image205.wmf"/></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8" Type="http://schemas.openxmlformats.org/officeDocument/2006/relationships/image" Target="../media/image214.wmf"/><Relationship Id="rId3" Type="http://schemas.openxmlformats.org/officeDocument/2006/relationships/image" Target="../media/image209.wmf"/><Relationship Id="rId7" Type="http://schemas.openxmlformats.org/officeDocument/2006/relationships/image" Target="../media/image213.wmf"/><Relationship Id="rId2" Type="http://schemas.openxmlformats.org/officeDocument/2006/relationships/notesSlide" Target="../notesSlides/notesSlide103.xml"/><Relationship Id="rId1" Type="http://schemas.openxmlformats.org/officeDocument/2006/relationships/slideLayout" Target="../slideLayouts/slideLayout13.xml"/><Relationship Id="rId6" Type="http://schemas.openxmlformats.org/officeDocument/2006/relationships/image" Target="../media/image212.wmf"/><Relationship Id="rId5" Type="http://schemas.openxmlformats.org/officeDocument/2006/relationships/image" Target="../media/image211.wmf"/><Relationship Id="rId4" Type="http://schemas.openxmlformats.org/officeDocument/2006/relationships/image" Target="../media/image210.wmf"/><Relationship Id="rId9" Type="http://schemas.openxmlformats.org/officeDocument/2006/relationships/image" Target="../media/image215.wmf"/></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218.wmf"/><Relationship Id="rId4" Type="http://schemas.openxmlformats.org/officeDocument/2006/relationships/image" Target="../media/image217.wmf"/></Relationships>
</file>

<file path=ppt/slides/_rels/slide183.xml.rels><?xml version="1.0" encoding="UTF-8" standalone="yes"?>
<Relationships xmlns="http://schemas.openxmlformats.org/package/2006/relationships"><Relationship Id="rId8" Type="http://schemas.openxmlformats.org/officeDocument/2006/relationships/image" Target="../media/image224.wmf"/><Relationship Id="rId13" Type="http://schemas.openxmlformats.org/officeDocument/2006/relationships/image" Target="../media/image229.wmf"/><Relationship Id="rId3" Type="http://schemas.openxmlformats.org/officeDocument/2006/relationships/image" Target="../media/image219.wmf"/><Relationship Id="rId7" Type="http://schemas.openxmlformats.org/officeDocument/2006/relationships/image" Target="../media/image223.wmf"/><Relationship Id="rId12" Type="http://schemas.openxmlformats.org/officeDocument/2006/relationships/image" Target="../media/image228.wmf"/><Relationship Id="rId2" Type="http://schemas.openxmlformats.org/officeDocument/2006/relationships/notesSlide" Target="../notesSlides/notesSlide106.xml"/><Relationship Id="rId16" Type="http://schemas.openxmlformats.org/officeDocument/2006/relationships/image" Target="../media/image231.wmf"/><Relationship Id="rId1" Type="http://schemas.openxmlformats.org/officeDocument/2006/relationships/slideLayout" Target="../slideLayouts/slideLayout2.xml"/><Relationship Id="rId6" Type="http://schemas.openxmlformats.org/officeDocument/2006/relationships/image" Target="../media/image222.wmf"/><Relationship Id="rId11" Type="http://schemas.openxmlformats.org/officeDocument/2006/relationships/image" Target="../media/image227.wmf"/><Relationship Id="rId5" Type="http://schemas.openxmlformats.org/officeDocument/2006/relationships/image" Target="../media/image221.wmf"/><Relationship Id="rId15" Type="http://schemas.openxmlformats.org/officeDocument/2006/relationships/image" Target="../media/image218.wmf"/><Relationship Id="rId10" Type="http://schemas.openxmlformats.org/officeDocument/2006/relationships/image" Target="../media/image226.wmf"/><Relationship Id="rId4" Type="http://schemas.openxmlformats.org/officeDocument/2006/relationships/image" Target="../media/image220.wmf"/><Relationship Id="rId9" Type="http://schemas.openxmlformats.org/officeDocument/2006/relationships/image" Target="../media/image225.wmf"/><Relationship Id="rId14" Type="http://schemas.openxmlformats.org/officeDocument/2006/relationships/image" Target="../media/image230.wmf"/></Relationships>
</file>

<file path=ppt/slides/_rels/slide18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32.wmf"/><Relationship Id="rId4" Type="http://schemas.openxmlformats.org/officeDocument/2006/relationships/oleObject" Target="../embeddings/oleObject1.bin"/></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233.wmf"/><Relationship Id="rId4" Type="http://schemas.openxmlformats.org/officeDocument/2006/relationships/oleObject" Target="../embeddings/oleObject2.bin"/></Relationships>
</file>

<file path=ppt/slides/_rels/slide18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235.w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236.wmf"/><Relationship Id="rId4" Type="http://schemas.openxmlformats.org/officeDocument/2006/relationships/oleObject" Target="../embeddings/oleObject4.bin"/></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237.wmf"/><Relationship Id="rId4" Type="http://schemas.openxmlformats.org/officeDocument/2006/relationships/oleObject" Target="../embeddings/oleObject5.bin"/></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238.wmf"/><Relationship Id="rId4" Type="http://schemas.openxmlformats.org/officeDocument/2006/relationships/oleObject" Target="../embeddings/oleObject6.bin"/></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image" Target="../media/image239.wmf"/><Relationship Id="rId4" Type="http://schemas.openxmlformats.org/officeDocument/2006/relationships/oleObject" Target="../embeddings/oleObject7.bin"/></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xml"/><Relationship Id="rId1" Type="http://schemas.openxmlformats.org/officeDocument/2006/relationships/vmlDrawing" Target="../drawings/vmlDrawing8.vml"/><Relationship Id="rId5" Type="http://schemas.openxmlformats.org/officeDocument/2006/relationships/image" Target="../media/image240.wmf"/><Relationship Id="rId4" Type="http://schemas.openxmlformats.org/officeDocument/2006/relationships/oleObject" Target="../embeddings/oleObject8.bin"/></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xml"/><Relationship Id="rId1" Type="http://schemas.openxmlformats.org/officeDocument/2006/relationships/vmlDrawing" Target="../drawings/vmlDrawing9.vml"/><Relationship Id="rId5" Type="http://schemas.openxmlformats.org/officeDocument/2006/relationships/image" Target="../media/image241.wmf"/><Relationship Id="rId4" Type="http://schemas.openxmlformats.org/officeDocument/2006/relationships/oleObject" Target="../embeddings/oleObject9.bin"/></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xml"/><Relationship Id="rId1" Type="http://schemas.openxmlformats.org/officeDocument/2006/relationships/vmlDrawing" Target="../drawings/vmlDrawing10.vml"/><Relationship Id="rId5" Type="http://schemas.openxmlformats.org/officeDocument/2006/relationships/image" Target="../media/image242.wmf"/><Relationship Id="rId4" Type="http://schemas.openxmlformats.org/officeDocument/2006/relationships/oleObject" Target="../embeddings/oleObject10.bin"/></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xml"/><Relationship Id="rId1" Type="http://schemas.openxmlformats.org/officeDocument/2006/relationships/vmlDrawing" Target="../drawings/vmlDrawing11.vml"/><Relationship Id="rId5" Type="http://schemas.openxmlformats.org/officeDocument/2006/relationships/image" Target="../media/image243.wmf"/><Relationship Id="rId4" Type="http://schemas.openxmlformats.org/officeDocument/2006/relationships/oleObject" Target="../embeddings/oleObject11.bin"/></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1.xml"/><Relationship Id="rId1" Type="http://schemas.openxmlformats.org/officeDocument/2006/relationships/vmlDrawing" Target="../drawings/vmlDrawing12.vml"/><Relationship Id="rId5" Type="http://schemas.openxmlformats.org/officeDocument/2006/relationships/image" Target="../media/image244.wmf"/><Relationship Id="rId4" Type="http://schemas.openxmlformats.org/officeDocument/2006/relationships/oleObject" Target="../embeddings/oleObject12.bin"/></Relationships>
</file>

<file path=ppt/slides/_rels/slide199.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24.xml"/><Relationship Id="rId1" Type="http://schemas.openxmlformats.org/officeDocument/2006/relationships/slideLayout" Target="../slideLayouts/slideLayout1.xml"/><Relationship Id="rId4" Type="http://schemas.openxmlformats.org/officeDocument/2006/relationships/image" Target="../media/image245.jpeg"/></Relationships>
</file>

<file path=ppt/slides/_rels/slide20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29.wmf"/><Relationship Id="rId7" Type="http://schemas.openxmlformats.org/officeDocument/2006/relationships/image" Target="../media/image248.wmf"/><Relationship Id="rId2" Type="http://schemas.openxmlformats.org/officeDocument/2006/relationships/notesSlide" Target="../notesSlides/notesSlide128.xml"/><Relationship Id="rId1" Type="http://schemas.openxmlformats.org/officeDocument/2006/relationships/slideLayout" Target="../slideLayouts/slideLayout13.xml"/><Relationship Id="rId6" Type="http://schemas.openxmlformats.org/officeDocument/2006/relationships/image" Target="../media/image247.wmf"/><Relationship Id="rId5" Type="http://schemas.openxmlformats.org/officeDocument/2006/relationships/image" Target="../media/image246.wmf"/><Relationship Id="rId4" Type="http://schemas.openxmlformats.org/officeDocument/2006/relationships/image" Target="../media/image111.wmf"/></Relationships>
</file>

<file path=ppt/slides/_rels/slide207.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129.xml"/><Relationship Id="rId1" Type="http://schemas.openxmlformats.org/officeDocument/2006/relationships/slideLayout" Target="../slideLayouts/slideLayout13.xml"/><Relationship Id="rId4" Type="http://schemas.openxmlformats.org/officeDocument/2006/relationships/image" Target="../media/image111.wmf"/></Relationships>
</file>

<file path=ppt/slides/_rels/slide208.xml.rels><?xml version="1.0" encoding="UTF-8" standalone="yes"?>
<Relationships xmlns="http://schemas.openxmlformats.org/package/2006/relationships"><Relationship Id="rId3" Type="http://schemas.openxmlformats.org/officeDocument/2006/relationships/image" Target="../media/image249.jpeg"/><Relationship Id="rId2" Type="http://schemas.openxmlformats.org/officeDocument/2006/relationships/notesSlide" Target="../notesSlides/notesSlide130.xml"/><Relationship Id="rId1" Type="http://schemas.openxmlformats.org/officeDocument/2006/relationships/slideLayout" Target="../slideLayouts/slideLayout13.xml"/><Relationship Id="rId4" Type="http://schemas.openxmlformats.org/officeDocument/2006/relationships/image" Target="../media/image250.jpeg"/></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wmf"/><Relationship Id="rId4" Type="http://schemas.openxmlformats.org/officeDocument/2006/relationships/image" Target="../media/image18.wmf"/></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21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21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21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258.png"/></Relationships>
</file>

<file path=ppt/slides/_rels/slide22.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tm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29.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wmf"/></Relationships>
</file>

<file path=ppt/slides/_rels/slide39.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w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upload.wikimedia.org/wikipedia/de/f/f7/Illu_extrusion.gif"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gif"/></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image" Target="../media/image51.wmf"/><Relationship Id="rId7" Type="http://schemas.openxmlformats.org/officeDocument/2006/relationships/image" Target="../media/image55.w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4.wmf"/><Relationship Id="rId5" Type="http://schemas.openxmlformats.org/officeDocument/2006/relationships/image" Target="../media/image53.wmf"/><Relationship Id="rId10" Type="http://schemas.openxmlformats.org/officeDocument/2006/relationships/image" Target="../media/image58.wmf"/><Relationship Id="rId4" Type="http://schemas.openxmlformats.org/officeDocument/2006/relationships/image" Target="../media/image52.wmf"/><Relationship Id="rId9" Type="http://schemas.openxmlformats.org/officeDocument/2006/relationships/image" Target="../media/image57.wmf"/></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image" Target="../media/image60.tmp"/><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image" Target="../media/image75.png"/><Relationship Id="rId7" Type="http://schemas.openxmlformats.org/officeDocument/2006/relationships/image" Target="../media/image79.wmf"/><Relationship Id="rId12"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8.wmf"/><Relationship Id="rId11" Type="http://schemas.openxmlformats.org/officeDocument/2006/relationships/image" Target="../media/image83.png"/><Relationship Id="rId5" Type="http://schemas.openxmlformats.org/officeDocument/2006/relationships/image" Target="../media/image77.wmf"/><Relationship Id="rId10" Type="http://schemas.openxmlformats.org/officeDocument/2006/relationships/image" Target="../media/image82.wmf"/><Relationship Id="rId4" Type="http://schemas.openxmlformats.org/officeDocument/2006/relationships/image" Target="../media/image76.wmf"/><Relationship Id="rId9" Type="http://schemas.openxmlformats.org/officeDocument/2006/relationships/image" Target="../media/image81.png"/></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2" Type="http://schemas.openxmlformats.org/officeDocument/2006/relationships/image" Target="../media/image87.tmp"/><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image" Target="../media/image94.tmp"/><Relationship Id="rId1" Type="http://schemas.openxmlformats.org/officeDocument/2006/relationships/slideLayout" Target="../slideLayouts/slideLayout2.xml"/><Relationship Id="rId4" Type="http://schemas.openxmlformats.org/officeDocument/2006/relationships/image" Target="../media/image96.tmp"/></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image" Target="../media/image98.wmf"/><Relationship Id="rId7" Type="http://schemas.openxmlformats.org/officeDocument/2006/relationships/image" Target="../media/image102.wm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01.wmf"/><Relationship Id="rId5" Type="http://schemas.openxmlformats.org/officeDocument/2006/relationships/image" Target="../media/image100.wmf"/><Relationship Id="rId4" Type="http://schemas.openxmlformats.org/officeDocument/2006/relationships/image" Target="../media/image99.wmf"/></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slideLayout" Target="../slideLayouts/slideLayout2.xml"/><Relationship Id="rId4" Type="http://schemas.openxmlformats.org/officeDocument/2006/relationships/image" Target="../media/image112.wmf"/></Relationships>
</file>

<file path=ppt/slides/_rels/slide9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0.xml"/><Relationship Id="rId1" Type="http://schemas.openxmlformats.org/officeDocument/2006/relationships/slideLayout" Target="../slideLayouts/slideLayout13.xml"/><Relationship Id="rId5" Type="http://schemas.openxmlformats.org/officeDocument/2006/relationships/image" Target="../media/image116.png"/><Relationship Id="rId4" Type="http://schemas.openxmlformats.org/officeDocument/2006/relationships/image" Target="../media/image115.png"/></Relationships>
</file>

<file path=ppt/slides/_rels/slide9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3863977" y="2924176"/>
            <a:ext cx="2880096" cy="504825"/>
          </a:xfrm>
        </p:spPr>
        <p:txBody>
          <a:bodyPr/>
          <a:lstStyle/>
          <a:p>
            <a:pPr eaLnBrk="1" hangingPunct="1"/>
            <a:r>
              <a:rPr lang="de-DE"/>
              <a:t>Computergrafik</a:t>
            </a:r>
            <a:endParaRPr lang="de-DE" dirty="0"/>
          </a:p>
        </p:txBody>
      </p:sp>
      <p:sp>
        <p:nvSpPr>
          <p:cNvPr id="14339" name="Rectangle 3"/>
          <p:cNvSpPr>
            <a:spLocks noGrp="1" noChangeArrowheads="1"/>
          </p:cNvSpPr>
          <p:nvPr>
            <p:ph type="subTitle" idx="1"/>
          </p:nvPr>
        </p:nvSpPr>
        <p:spPr>
          <a:xfrm>
            <a:off x="3863976" y="4149726"/>
            <a:ext cx="3660785" cy="574675"/>
          </a:xfrm>
        </p:spPr>
        <p:txBody>
          <a:bodyPr/>
          <a:lstStyle/>
          <a:p>
            <a:pPr algn="l" eaLnBrk="1" hangingPunct="1">
              <a:lnSpc>
                <a:spcPct val="80000"/>
              </a:lnSpc>
            </a:pPr>
            <a:r>
              <a:rPr lang="de-DE" sz="1600" dirty="0"/>
              <a:t>Christoph Müller</a:t>
            </a:r>
          </a:p>
          <a:p>
            <a:pPr algn="l" eaLnBrk="1" hangingPunct="1">
              <a:lnSpc>
                <a:spcPct val="80000"/>
              </a:lnSpc>
            </a:pPr>
            <a:r>
              <a:rPr lang="de-DE" sz="1600" dirty="0"/>
              <a:t>christoph.mueller@hs-furtwagen.de</a:t>
            </a:r>
          </a:p>
          <a:p>
            <a:pPr algn="l" eaLnBrk="1" hangingPunct="1">
              <a:lnSpc>
                <a:spcPct val="80000"/>
              </a:lnSpc>
            </a:pPr>
            <a:endParaRPr lang="de-DE" sz="1600" dirty="0"/>
          </a:p>
        </p:txBody>
      </p:sp>
      <p:cxnSp>
        <p:nvCxnSpPr>
          <p:cNvPr id="6" name="Gerade Verbindung 5"/>
          <p:cNvCxnSpPr/>
          <p:nvPr/>
        </p:nvCxnSpPr>
        <p:spPr>
          <a:xfrm>
            <a:off x="0" y="3429001"/>
            <a:ext cx="5881688" cy="1587"/>
          </a:xfrm>
          <a:prstGeom prst="line">
            <a:avLst/>
          </a:prstGeom>
          <a:ln w="22225">
            <a:solidFill>
              <a:srgbClr val="D05E00"/>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8168" y="2564904"/>
            <a:ext cx="2188844" cy="21888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el 1"/>
          <p:cNvSpPr>
            <a:spLocks noGrp="1"/>
          </p:cNvSpPr>
          <p:nvPr>
            <p:ph type="title"/>
          </p:nvPr>
        </p:nvSpPr>
        <p:spPr/>
        <p:txBody>
          <a:bodyPr/>
          <a:lstStyle/>
          <a:p>
            <a:r>
              <a:rPr lang="de-DE"/>
              <a:t>Anwendungen für Vektorgrafik</a:t>
            </a:r>
          </a:p>
        </p:txBody>
      </p:sp>
      <p:sp>
        <p:nvSpPr>
          <p:cNvPr id="3" name="Inhaltsplatzhalter 2"/>
          <p:cNvSpPr>
            <a:spLocks noGrp="1"/>
          </p:cNvSpPr>
          <p:nvPr>
            <p:ph idx="1"/>
          </p:nvPr>
        </p:nvSpPr>
        <p:spPr>
          <a:xfrm>
            <a:off x="814919" y="1196976"/>
            <a:ext cx="6066896" cy="5256213"/>
          </a:xfrm>
        </p:spPr>
        <p:txBody>
          <a:bodyPr/>
          <a:lstStyle/>
          <a:p>
            <a:r>
              <a:rPr lang="de-DE" dirty="0"/>
              <a:t>Vektor-orientierte Dateiformate</a:t>
            </a:r>
          </a:p>
          <a:p>
            <a:pPr lvl="1"/>
            <a:r>
              <a:rPr lang="de-DE" dirty="0"/>
              <a:t>PostScript / PDF</a:t>
            </a:r>
          </a:p>
          <a:p>
            <a:pPr lvl="1"/>
            <a:r>
              <a:rPr lang="de-DE" dirty="0" err="1"/>
              <a:t>Scalable</a:t>
            </a:r>
            <a:r>
              <a:rPr lang="de-DE" dirty="0"/>
              <a:t> </a:t>
            </a:r>
            <a:r>
              <a:rPr lang="de-DE" dirty="0" err="1"/>
              <a:t>Vector</a:t>
            </a:r>
            <a:r>
              <a:rPr lang="de-DE" dirty="0"/>
              <a:t> Graphics (SVG)</a:t>
            </a:r>
          </a:p>
          <a:p>
            <a:pPr lvl="1"/>
            <a:r>
              <a:rPr lang="de-DE" dirty="0"/>
              <a:t>Windows Metafile (WMF)</a:t>
            </a:r>
          </a:p>
          <a:p>
            <a:pPr lvl="1"/>
            <a:r>
              <a:rPr lang="de-DE" dirty="0"/>
              <a:t>Flash/XAML</a:t>
            </a:r>
          </a:p>
          <a:p>
            <a:r>
              <a:rPr lang="de-DE" dirty="0"/>
              <a:t>Vektor-orientierte Software</a:t>
            </a:r>
          </a:p>
          <a:p>
            <a:pPr lvl="1"/>
            <a:r>
              <a:rPr lang="de-DE"/>
              <a:t>Gestaltungs- </a:t>
            </a:r>
            <a:r>
              <a:rPr lang="de-DE" dirty="0"/>
              <a:t>/ Layout-Software</a:t>
            </a:r>
          </a:p>
          <a:p>
            <a:pPr lvl="2"/>
            <a:r>
              <a:rPr lang="de-DE" dirty="0"/>
              <a:t>Illustrator</a:t>
            </a:r>
          </a:p>
          <a:p>
            <a:pPr lvl="2"/>
            <a:r>
              <a:rPr lang="de-DE" dirty="0" err="1"/>
              <a:t>CorelDraw</a:t>
            </a:r>
            <a:endParaRPr lang="de-DE" dirty="0"/>
          </a:p>
          <a:p>
            <a:pPr lvl="1"/>
            <a:r>
              <a:rPr lang="de-DE" dirty="0"/>
              <a:t>Schriftarten</a:t>
            </a:r>
          </a:p>
          <a:p>
            <a:r>
              <a:rPr lang="de-DE" dirty="0"/>
              <a:t>Als </a:t>
            </a:r>
            <a:r>
              <a:rPr lang="de-DE" dirty="0" err="1"/>
              <a:t>Bildresourcen</a:t>
            </a:r>
            <a:r>
              <a:rPr lang="de-DE" dirty="0"/>
              <a:t> von Applikationen (neuerdings)</a:t>
            </a:r>
          </a:p>
          <a:p>
            <a:pPr lvl="1"/>
            <a:r>
              <a:rPr lang="de-DE" dirty="0"/>
              <a:t>Icons, Mauszeiger, Schaltflächen</a:t>
            </a:r>
          </a:p>
          <a:p>
            <a:r>
              <a:rPr lang="de-DE" dirty="0"/>
              <a:t>Ur-Alt Displays</a:t>
            </a:r>
          </a:p>
          <a:p>
            <a:endParaRPr lang="de-DE" dirty="0"/>
          </a:p>
          <a:p>
            <a:pPr lvl="1"/>
            <a:endParaRPr lang="de-DE" dirty="0"/>
          </a:p>
        </p:txBody>
      </p:sp>
      <p:pic>
        <p:nvPicPr>
          <p:cNvPr id="19460" name="Grafik 3" descr="Smiley.wmf"/>
          <p:cNvPicPr>
            <a:picLocks noChangeAspect="1"/>
          </p:cNvPicPr>
          <p:nvPr/>
        </p:nvPicPr>
        <p:blipFill>
          <a:blip r:embed="rId3" cstate="print"/>
          <a:srcRect/>
          <a:stretch>
            <a:fillRect/>
          </a:stretch>
        </p:blipFill>
        <p:spPr bwMode="auto">
          <a:xfrm>
            <a:off x="7970961" y="2132856"/>
            <a:ext cx="2949575" cy="27892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10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10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10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1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el 4"/>
          <p:cNvSpPr>
            <a:spLocks noGrp="1"/>
          </p:cNvSpPr>
          <p:nvPr>
            <p:ph type="title"/>
          </p:nvPr>
        </p:nvSpPr>
        <p:spPr/>
        <p:txBody>
          <a:bodyPr/>
          <a:lstStyle/>
          <a:p>
            <a:r>
              <a:rPr lang="de-DE"/>
              <a:t>Rechnen mit Farben</a:t>
            </a:r>
          </a:p>
        </p:txBody>
      </p:sp>
      <p:sp>
        <p:nvSpPr>
          <p:cNvPr id="6" name="Inhaltsplatzhalter 5"/>
          <p:cNvSpPr>
            <a:spLocks noGrp="1"/>
          </p:cNvSpPr>
          <p:nvPr>
            <p:ph idx="1"/>
          </p:nvPr>
        </p:nvSpPr>
        <p:spPr>
          <a:xfrm>
            <a:off x="2135189" y="1196976"/>
            <a:ext cx="7921625" cy="1231893"/>
          </a:xfrm>
        </p:spPr>
        <p:txBody>
          <a:bodyPr/>
          <a:lstStyle/>
          <a:p>
            <a:pPr>
              <a:lnSpc>
                <a:spcPct val="80000"/>
              </a:lnSpc>
            </a:pPr>
            <a:r>
              <a:rPr lang="de-DE" sz="2000"/>
              <a:t>Beispiel Farbfilterung / Reflexion:</a:t>
            </a:r>
          </a:p>
          <a:p>
            <a:pPr lvl="1">
              <a:lnSpc>
                <a:spcPct val="80000"/>
              </a:lnSpc>
            </a:pPr>
            <a:r>
              <a:rPr lang="de-DE" sz="1600"/>
              <a:t>Komponentenweise Multiplikation entspricht der Farb-Filterung.</a:t>
            </a:r>
          </a:p>
          <a:p>
            <a:pPr lvl="1">
              <a:lnSpc>
                <a:spcPct val="80000"/>
              </a:lnSpc>
            </a:pPr>
            <a:r>
              <a:rPr lang="de-DE" sz="1600"/>
              <a:t>Beispiel: Gelbes Licht wird mit Magenta-farbenem Filter gefiltert oder</a:t>
            </a:r>
          </a:p>
          <a:p>
            <a:pPr lvl="1">
              <a:lnSpc>
                <a:spcPct val="80000"/>
              </a:lnSpc>
              <a:buNone/>
            </a:pPr>
            <a:r>
              <a:rPr lang="de-DE" sz="1600"/>
              <a:t>	gelbes Licht wird an Magenta-farbenem Material reflektiert</a:t>
            </a:r>
          </a:p>
          <a:p>
            <a:pPr>
              <a:lnSpc>
                <a:spcPct val="80000"/>
              </a:lnSpc>
            </a:pPr>
            <a:endParaRPr lang="de-DE" sz="2000"/>
          </a:p>
        </p:txBody>
      </p:sp>
      <p:grpSp>
        <p:nvGrpSpPr>
          <p:cNvPr id="2" name="Gruppieren 20"/>
          <p:cNvGrpSpPr/>
          <p:nvPr/>
        </p:nvGrpSpPr>
        <p:grpSpPr>
          <a:xfrm>
            <a:off x="3309918" y="2357430"/>
            <a:ext cx="5643574" cy="1500198"/>
            <a:chOff x="642938" y="2285992"/>
            <a:chExt cx="7720012" cy="2241550"/>
          </a:xfrm>
        </p:grpSpPr>
        <p:pic>
          <p:nvPicPr>
            <p:cNvPr id="8" name="Grafik 7" descr="LightFilteringLight.wmf"/>
            <p:cNvPicPr>
              <a:picLocks noChangeAspect="1"/>
            </p:cNvPicPr>
            <p:nvPr/>
          </p:nvPicPr>
          <p:blipFill>
            <a:blip r:embed="rId3" cstate="print"/>
            <a:srcRect/>
            <a:stretch>
              <a:fillRect/>
            </a:stretch>
          </p:blipFill>
          <p:spPr bwMode="auto">
            <a:xfrm flipH="1">
              <a:off x="714375" y="2285992"/>
              <a:ext cx="1092200" cy="1500188"/>
            </a:xfrm>
            <a:prstGeom prst="rect">
              <a:avLst/>
            </a:prstGeom>
            <a:noFill/>
            <a:ln w="9525">
              <a:noFill/>
              <a:miter lim="800000"/>
              <a:headEnd/>
              <a:tailEnd/>
            </a:ln>
          </p:spPr>
        </p:pic>
        <p:pic>
          <p:nvPicPr>
            <p:cNvPr id="9" name="Grafik 8" descr="LightFilteringColor.wmf"/>
            <p:cNvPicPr>
              <a:picLocks noChangeAspect="1"/>
            </p:cNvPicPr>
            <p:nvPr/>
          </p:nvPicPr>
          <p:blipFill>
            <a:blip r:embed="rId4" cstate="print"/>
            <a:srcRect/>
            <a:stretch>
              <a:fillRect/>
            </a:stretch>
          </p:blipFill>
          <p:spPr bwMode="auto">
            <a:xfrm>
              <a:off x="7286625" y="2285992"/>
              <a:ext cx="1076325" cy="1571625"/>
            </a:xfrm>
            <a:prstGeom prst="rect">
              <a:avLst/>
            </a:prstGeom>
            <a:noFill/>
            <a:ln w="9525">
              <a:noFill/>
              <a:miter lim="800000"/>
              <a:headEnd/>
              <a:tailEnd/>
            </a:ln>
          </p:spPr>
        </p:pic>
        <p:pic>
          <p:nvPicPr>
            <p:cNvPr id="10" name="Grafik 9" descr="LightFilteringFilter.wmf"/>
            <p:cNvPicPr>
              <a:picLocks noChangeAspect="1"/>
            </p:cNvPicPr>
            <p:nvPr/>
          </p:nvPicPr>
          <p:blipFill>
            <a:blip r:embed="rId5" cstate="print"/>
            <a:srcRect/>
            <a:stretch>
              <a:fillRect/>
            </a:stretch>
          </p:blipFill>
          <p:spPr bwMode="auto">
            <a:xfrm>
              <a:off x="3929063" y="2285992"/>
              <a:ext cx="1143000" cy="1670050"/>
            </a:xfrm>
            <a:prstGeom prst="rect">
              <a:avLst/>
            </a:prstGeom>
            <a:noFill/>
            <a:ln w="9525">
              <a:noFill/>
              <a:miter lim="800000"/>
              <a:headEnd/>
              <a:tailEnd/>
            </a:ln>
          </p:spPr>
        </p:pic>
        <p:cxnSp>
          <p:nvCxnSpPr>
            <p:cNvPr id="12" name="Gerade Verbindung mit Pfeil 11"/>
            <p:cNvCxnSpPr/>
            <p:nvPr/>
          </p:nvCxnSpPr>
          <p:spPr>
            <a:xfrm>
              <a:off x="1928813" y="3143242"/>
              <a:ext cx="1714500" cy="1588"/>
            </a:xfrm>
            <a:prstGeom prst="straightConnector1">
              <a:avLst/>
            </a:prstGeom>
            <a:ln w="101600">
              <a:solidFill>
                <a:srgbClr val="F4EE00"/>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a:off x="5357813" y="3168642"/>
              <a:ext cx="1714500" cy="1588"/>
            </a:xfrm>
            <a:prstGeom prst="straightConnector1">
              <a:avLst/>
            </a:prstGeom>
            <a:ln w="1016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4" name="Inhaltsplatzhalter 5"/>
            <p:cNvSpPr txBox="1">
              <a:spLocks/>
            </p:cNvSpPr>
            <p:nvPr/>
          </p:nvSpPr>
          <p:spPr bwMode="auto">
            <a:xfrm>
              <a:off x="642938" y="3956042"/>
              <a:ext cx="1214437" cy="571500"/>
            </a:xfrm>
            <a:prstGeom prst="rect">
              <a:avLst/>
            </a:prstGeom>
            <a:noFill/>
            <a:ln w="9525">
              <a:noFill/>
              <a:miter lim="800000"/>
              <a:headEnd/>
              <a:tailEnd/>
            </a:ln>
          </p:spPr>
          <p:txBody>
            <a:bodyPr>
              <a:normAutofit fontScale="62500" lnSpcReduction="20000"/>
            </a:bodyPr>
            <a:lstStyle/>
            <a:p>
              <a:pPr marL="342900" indent="-342900" eaLnBrk="0" hangingPunct="0">
                <a:spcBef>
                  <a:spcPct val="20000"/>
                </a:spcBef>
                <a:defRPr/>
              </a:pPr>
              <a:r>
                <a:rPr lang="de-DE" kern="0" dirty="0">
                  <a:latin typeface="+mn-lt"/>
                </a:rPr>
                <a:t>(1, 1, 0)</a:t>
              </a:r>
            </a:p>
          </p:txBody>
        </p:sp>
        <p:sp>
          <p:nvSpPr>
            <p:cNvPr id="15" name="Inhaltsplatzhalter 5"/>
            <p:cNvSpPr txBox="1">
              <a:spLocks/>
            </p:cNvSpPr>
            <p:nvPr/>
          </p:nvSpPr>
          <p:spPr bwMode="auto">
            <a:xfrm>
              <a:off x="3857625" y="3956042"/>
              <a:ext cx="1214438" cy="571500"/>
            </a:xfrm>
            <a:prstGeom prst="rect">
              <a:avLst/>
            </a:prstGeom>
            <a:noFill/>
            <a:ln w="9525">
              <a:noFill/>
              <a:miter lim="800000"/>
              <a:headEnd/>
              <a:tailEnd/>
            </a:ln>
          </p:spPr>
          <p:txBody>
            <a:bodyPr>
              <a:normAutofit fontScale="62500" lnSpcReduction="20000"/>
            </a:bodyPr>
            <a:lstStyle/>
            <a:p>
              <a:pPr marL="342900" indent="-342900" eaLnBrk="0" hangingPunct="0">
                <a:spcBef>
                  <a:spcPct val="20000"/>
                </a:spcBef>
                <a:defRPr/>
              </a:pPr>
              <a:r>
                <a:rPr lang="de-DE" kern="0" dirty="0">
                  <a:latin typeface="+mn-lt"/>
                </a:rPr>
                <a:t>(1, 0, 1)</a:t>
              </a:r>
            </a:p>
          </p:txBody>
        </p:sp>
        <p:sp>
          <p:nvSpPr>
            <p:cNvPr id="16" name="Inhaltsplatzhalter 5"/>
            <p:cNvSpPr txBox="1">
              <a:spLocks/>
            </p:cNvSpPr>
            <p:nvPr/>
          </p:nvSpPr>
          <p:spPr bwMode="auto">
            <a:xfrm>
              <a:off x="2214563" y="3956042"/>
              <a:ext cx="1214437" cy="571500"/>
            </a:xfrm>
            <a:prstGeom prst="rect">
              <a:avLst/>
            </a:prstGeom>
            <a:noFill/>
            <a:ln w="9525">
              <a:noFill/>
              <a:miter lim="800000"/>
              <a:headEnd/>
              <a:tailEnd/>
            </a:ln>
          </p:spPr>
          <p:txBody>
            <a:bodyPr/>
            <a:lstStyle/>
            <a:p>
              <a:pPr marL="342900" indent="-342900" algn="ctr" eaLnBrk="0" hangingPunct="0">
                <a:spcBef>
                  <a:spcPct val="20000"/>
                </a:spcBef>
              </a:pPr>
              <a:r>
                <a:rPr lang="de-DE">
                  <a:latin typeface="Franklin Gothic Demi" pitchFamily="34" charset="0"/>
                </a:rPr>
                <a:t>*</a:t>
              </a:r>
            </a:p>
          </p:txBody>
        </p:sp>
        <p:sp>
          <p:nvSpPr>
            <p:cNvPr id="17" name="Inhaltsplatzhalter 5"/>
            <p:cNvSpPr txBox="1">
              <a:spLocks/>
            </p:cNvSpPr>
            <p:nvPr/>
          </p:nvSpPr>
          <p:spPr bwMode="auto">
            <a:xfrm>
              <a:off x="5643563" y="3956042"/>
              <a:ext cx="1214437" cy="571500"/>
            </a:xfrm>
            <a:prstGeom prst="rect">
              <a:avLst/>
            </a:prstGeom>
            <a:noFill/>
            <a:ln w="9525">
              <a:noFill/>
              <a:miter lim="800000"/>
              <a:headEnd/>
              <a:tailEnd/>
            </a:ln>
          </p:spPr>
          <p:txBody>
            <a:bodyPr/>
            <a:lstStyle/>
            <a:p>
              <a:pPr marL="342900" indent="-342900" algn="ctr" eaLnBrk="0" hangingPunct="0">
                <a:spcBef>
                  <a:spcPct val="20000"/>
                </a:spcBef>
              </a:pPr>
              <a:r>
                <a:rPr lang="de-DE">
                  <a:latin typeface="Franklin Gothic Demi" pitchFamily="34" charset="0"/>
                </a:rPr>
                <a:t>=</a:t>
              </a:r>
            </a:p>
          </p:txBody>
        </p:sp>
        <p:sp>
          <p:nvSpPr>
            <p:cNvPr id="18" name="Inhaltsplatzhalter 5"/>
            <p:cNvSpPr txBox="1">
              <a:spLocks/>
            </p:cNvSpPr>
            <p:nvPr/>
          </p:nvSpPr>
          <p:spPr bwMode="auto">
            <a:xfrm>
              <a:off x="7143750" y="3956042"/>
              <a:ext cx="1214438" cy="571500"/>
            </a:xfrm>
            <a:prstGeom prst="rect">
              <a:avLst/>
            </a:prstGeom>
            <a:noFill/>
            <a:ln w="9525">
              <a:noFill/>
              <a:miter lim="800000"/>
              <a:headEnd/>
              <a:tailEnd/>
            </a:ln>
          </p:spPr>
          <p:txBody>
            <a:bodyPr>
              <a:normAutofit fontScale="62500" lnSpcReduction="20000"/>
            </a:bodyPr>
            <a:lstStyle/>
            <a:p>
              <a:pPr marL="342900" indent="-342900" eaLnBrk="0" hangingPunct="0">
                <a:spcBef>
                  <a:spcPct val="20000"/>
                </a:spcBef>
                <a:defRPr/>
              </a:pPr>
              <a:r>
                <a:rPr lang="de-DE" kern="0" dirty="0">
                  <a:latin typeface="+mn-lt"/>
                </a:rPr>
                <a:t>(1, 0, 0)</a:t>
              </a:r>
            </a:p>
          </p:txBody>
        </p:sp>
      </p:grpSp>
      <p:sp>
        <p:nvSpPr>
          <p:cNvPr id="22" name="Inhaltsplatzhalter 5"/>
          <p:cNvSpPr txBox="1">
            <a:spLocks/>
          </p:cNvSpPr>
          <p:nvPr/>
        </p:nvSpPr>
        <p:spPr bwMode="auto">
          <a:xfrm>
            <a:off x="2166911" y="3929067"/>
            <a:ext cx="7921625" cy="12318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lnSpc>
                <a:spcPct val="80000"/>
              </a:lnSpc>
              <a:spcBef>
                <a:spcPct val="20000"/>
              </a:spcBef>
              <a:buFont typeface="Wingdings" pitchFamily="2" charset="2"/>
              <a:buChar char="§"/>
              <a:defRPr/>
            </a:pPr>
            <a:r>
              <a:rPr lang="de-DE" sz="2000" kern="0">
                <a:latin typeface="+mn-lt"/>
              </a:rPr>
              <a:t>Beispiel: Mehrere Lichtquellen</a:t>
            </a:r>
          </a:p>
          <a:p>
            <a:pPr marL="742950" lvl="1" indent="-285750" eaLnBrk="0" hangingPunct="0">
              <a:lnSpc>
                <a:spcPct val="80000"/>
              </a:lnSpc>
              <a:spcBef>
                <a:spcPct val="20000"/>
              </a:spcBef>
              <a:buFont typeface="Wingdings" pitchFamily="2" charset="2"/>
              <a:buChar char="§"/>
              <a:defRPr/>
            </a:pPr>
            <a:r>
              <a:rPr lang="de-DE" sz="1600" kern="0">
                <a:latin typeface="+mn-lt"/>
              </a:rPr>
              <a:t>Komponentenweise Addition entspricht dem Hinzufügen von Farbe / farbigem Licht.</a:t>
            </a:r>
          </a:p>
          <a:p>
            <a:pPr marL="742950" lvl="1" indent="-285750" eaLnBrk="0" hangingPunct="0">
              <a:lnSpc>
                <a:spcPct val="80000"/>
              </a:lnSpc>
              <a:spcBef>
                <a:spcPct val="20000"/>
              </a:spcBef>
              <a:buFont typeface="Wingdings" pitchFamily="2" charset="2"/>
              <a:buChar char="§"/>
              <a:defRPr/>
            </a:pPr>
            <a:r>
              <a:rPr lang="de-DE" sz="1600" kern="0">
                <a:latin typeface="+mn-lt"/>
              </a:rPr>
              <a:t>Beispiel: Grünes Licht und Blaues Licht ergeben Zyan-farbenes Licht</a:t>
            </a:r>
          </a:p>
          <a:p>
            <a:pPr marL="342900" indent="-342900" eaLnBrk="0" hangingPunct="0">
              <a:lnSpc>
                <a:spcPct val="80000"/>
              </a:lnSpc>
              <a:spcBef>
                <a:spcPct val="20000"/>
              </a:spcBef>
              <a:buFont typeface="Wingdings" pitchFamily="2" charset="2"/>
              <a:buChar char="§"/>
              <a:defRPr/>
            </a:pPr>
            <a:endParaRPr lang="de-DE" sz="2000" kern="0">
              <a:latin typeface="+mn-lt"/>
            </a:endParaRPr>
          </a:p>
        </p:txBody>
      </p:sp>
      <p:grpSp>
        <p:nvGrpSpPr>
          <p:cNvPr id="3" name="Gruppieren 25"/>
          <p:cNvGrpSpPr/>
          <p:nvPr/>
        </p:nvGrpSpPr>
        <p:grpSpPr>
          <a:xfrm>
            <a:off x="3381357" y="5143512"/>
            <a:ext cx="5640093" cy="1500198"/>
            <a:chOff x="1857356" y="5143512"/>
            <a:chExt cx="5640093" cy="1500198"/>
          </a:xfrm>
        </p:grpSpPr>
        <p:pic>
          <p:nvPicPr>
            <p:cNvPr id="24" name="Grafik 23" descr="LightFilteringLight.wmf"/>
            <p:cNvPicPr>
              <a:picLocks noChangeAspect="1"/>
            </p:cNvPicPr>
            <p:nvPr/>
          </p:nvPicPr>
          <p:blipFill>
            <a:blip r:embed="rId3" cstate="print">
              <a:clrChange>
                <a:clrFrom>
                  <a:srgbClr val="FFFFFF"/>
                </a:clrFrom>
                <a:clrTo>
                  <a:srgbClr val="FFFFFF">
                    <a:alpha val="0"/>
                  </a:srgbClr>
                </a:clrTo>
              </a:clrChange>
              <a:duotone>
                <a:prstClr val="black"/>
                <a:srgbClr val="92D050">
                  <a:tint val="45000"/>
                  <a:satMod val="400000"/>
                </a:srgbClr>
              </a:duotone>
            </a:blip>
            <a:srcRect/>
            <a:stretch>
              <a:fillRect/>
            </a:stretch>
          </p:blipFill>
          <p:spPr bwMode="auto">
            <a:xfrm flipH="1">
              <a:off x="1909579" y="5143512"/>
              <a:ext cx="798433" cy="1004028"/>
            </a:xfrm>
            <a:prstGeom prst="rect">
              <a:avLst/>
            </a:prstGeom>
            <a:noFill/>
            <a:ln w="9525">
              <a:noFill/>
              <a:miter lim="800000"/>
              <a:headEnd/>
              <a:tailEnd/>
            </a:ln>
          </p:spPr>
        </p:pic>
        <p:cxnSp>
          <p:nvCxnSpPr>
            <p:cNvPr id="28" name="Gerade Verbindung mit Pfeil 27"/>
            <p:cNvCxnSpPr/>
            <p:nvPr/>
          </p:nvCxnSpPr>
          <p:spPr>
            <a:xfrm>
              <a:off x="5304079" y="5734242"/>
              <a:ext cx="1253354" cy="1063"/>
            </a:xfrm>
            <a:prstGeom prst="straightConnector1">
              <a:avLst/>
            </a:prstGeom>
            <a:ln w="101600">
              <a:gradFill>
                <a:gsLst>
                  <a:gs pos="0">
                    <a:schemeClr val="tx1">
                      <a:lumMod val="50000"/>
                      <a:lumOff val="50000"/>
                    </a:schemeClr>
                  </a:gs>
                  <a:gs pos="100000">
                    <a:schemeClr val="accent5">
                      <a:lumMod val="50000"/>
                    </a:schemeClr>
                  </a:gs>
                </a:gsLst>
                <a:lin ang="5400000" scaled="0"/>
              </a:gradFill>
              <a:tailEnd type="arrow"/>
            </a:ln>
          </p:spPr>
          <p:style>
            <a:lnRef idx="1">
              <a:schemeClr val="accent1"/>
            </a:lnRef>
            <a:fillRef idx="0">
              <a:schemeClr val="accent1"/>
            </a:fillRef>
            <a:effectRef idx="0">
              <a:schemeClr val="accent1"/>
            </a:effectRef>
            <a:fontRef idx="minor">
              <a:schemeClr val="tx1"/>
            </a:fontRef>
          </p:style>
        </p:cxnSp>
        <p:sp>
          <p:nvSpPr>
            <p:cNvPr id="29" name="Inhaltsplatzhalter 5"/>
            <p:cNvSpPr txBox="1">
              <a:spLocks/>
            </p:cNvSpPr>
            <p:nvPr/>
          </p:nvSpPr>
          <p:spPr bwMode="auto">
            <a:xfrm>
              <a:off x="1857356" y="6261223"/>
              <a:ext cx="887792" cy="382487"/>
            </a:xfrm>
            <a:prstGeom prst="rect">
              <a:avLst/>
            </a:prstGeom>
            <a:noFill/>
            <a:ln w="9525">
              <a:noFill/>
              <a:miter lim="800000"/>
              <a:headEnd/>
              <a:tailEnd/>
            </a:ln>
          </p:spPr>
          <p:txBody>
            <a:bodyPr>
              <a:normAutofit fontScale="62500" lnSpcReduction="20000"/>
            </a:bodyPr>
            <a:lstStyle/>
            <a:p>
              <a:pPr marL="342900" indent="-342900" eaLnBrk="0" hangingPunct="0">
                <a:spcBef>
                  <a:spcPct val="20000"/>
                </a:spcBef>
                <a:defRPr/>
              </a:pPr>
              <a:r>
                <a:rPr lang="de-DE" kern="0">
                  <a:latin typeface="+mn-lt"/>
                </a:rPr>
                <a:t>(0, </a:t>
              </a:r>
              <a:r>
                <a:rPr lang="de-DE" kern="0" dirty="0">
                  <a:latin typeface="+mn-lt"/>
                </a:rPr>
                <a:t>1, 0)</a:t>
              </a:r>
            </a:p>
          </p:txBody>
        </p:sp>
        <p:sp>
          <p:nvSpPr>
            <p:cNvPr id="30" name="Inhaltsplatzhalter 5"/>
            <p:cNvSpPr txBox="1">
              <a:spLocks/>
            </p:cNvSpPr>
            <p:nvPr/>
          </p:nvSpPr>
          <p:spPr bwMode="auto">
            <a:xfrm>
              <a:off x="4207394" y="6261223"/>
              <a:ext cx="887793" cy="382487"/>
            </a:xfrm>
            <a:prstGeom prst="rect">
              <a:avLst/>
            </a:prstGeom>
            <a:noFill/>
            <a:ln w="9525">
              <a:noFill/>
              <a:miter lim="800000"/>
              <a:headEnd/>
              <a:tailEnd/>
            </a:ln>
          </p:spPr>
          <p:txBody>
            <a:bodyPr>
              <a:normAutofit fontScale="62500" lnSpcReduction="20000"/>
            </a:bodyPr>
            <a:lstStyle/>
            <a:p>
              <a:pPr marL="342900" indent="-342900" eaLnBrk="0" hangingPunct="0">
                <a:spcBef>
                  <a:spcPct val="20000"/>
                </a:spcBef>
                <a:defRPr/>
              </a:pPr>
              <a:r>
                <a:rPr lang="de-DE" kern="0">
                  <a:latin typeface="+mn-lt"/>
                </a:rPr>
                <a:t>(0, </a:t>
              </a:r>
              <a:r>
                <a:rPr lang="de-DE" kern="0" dirty="0">
                  <a:latin typeface="+mn-lt"/>
                </a:rPr>
                <a:t>0, 1)</a:t>
              </a:r>
            </a:p>
          </p:txBody>
        </p:sp>
        <p:sp>
          <p:nvSpPr>
            <p:cNvPr id="31" name="Inhaltsplatzhalter 5"/>
            <p:cNvSpPr txBox="1">
              <a:spLocks/>
            </p:cNvSpPr>
            <p:nvPr/>
          </p:nvSpPr>
          <p:spPr bwMode="auto">
            <a:xfrm>
              <a:off x="3006264" y="6261223"/>
              <a:ext cx="887792" cy="382487"/>
            </a:xfrm>
            <a:prstGeom prst="rect">
              <a:avLst/>
            </a:prstGeom>
            <a:noFill/>
            <a:ln w="9525">
              <a:noFill/>
              <a:miter lim="800000"/>
              <a:headEnd/>
              <a:tailEnd/>
            </a:ln>
          </p:spPr>
          <p:txBody>
            <a:bodyPr/>
            <a:lstStyle/>
            <a:p>
              <a:pPr marL="342900" indent="-342900" algn="ctr" eaLnBrk="0" hangingPunct="0">
                <a:spcBef>
                  <a:spcPct val="20000"/>
                </a:spcBef>
              </a:pPr>
              <a:r>
                <a:rPr lang="de-DE">
                  <a:latin typeface="Franklin Gothic Demi" pitchFamily="34" charset="0"/>
                </a:rPr>
                <a:t>+</a:t>
              </a:r>
            </a:p>
          </p:txBody>
        </p:sp>
        <p:sp>
          <p:nvSpPr>
            <p:cNvPr id="32" name="Inhaltsplatzhalter 5"/>
            <p:cNvSpPr txBox="1">
              <a:spLocks/>
            </p:cNvSpPr>
            <p:nvPr/>
          </p:nvSpPr>
          <p:spPr bwMode="auto">
            <a:xfrm>
              <a:off x="5512972" y="6261223"/>
              <a:ext cx="887792" cy="382487"/>
            </a:xfrm>
            <a:prstGeom prst="rect">
              <a:avLst/>
            </a:prstGeom>
            <a:noFill/>
            <a:ln w="9525">
              <a:noFill/>
              <a:miter lim="800000"/>
              <a:headEnd/>
              <a:tailEnd/>
            </a:ln>
          </p:spPr>
          <p:txBody>
            <a:bodyPr/>
            <a:lstStyle/>
            <a:p>
              <a:pPr marL="342900" indent="-342900" algn="ctr" eaLnBrk="0" hangingPunct="0">
                <a:spcBef>
                  <a:spcPct val="20000"/>
                </a:spcBef>
              </a:pPr>
              <a:r>
                <a:rPr lang="de-DE">
                  <a:latin typeface="Franklin Gothic Demi" pitchFamily="34" charset="0"/>
                </a:rPr>
                <a:t>=</a:t>
              </a:r>
            </a:p>
          </p:txBody>
        </p:sp>
        <p:sp>
          <p:nvSpPr>
            <p:cNvPr id="33" name="Inhaltsplatzhalter 5"/>
            <p:cNvSpPr txBox="1">
              <a:spLocks/>
            </p:cNvSpPr>
            <p:nvPr/>
          </p:nvSpPr>
          <p:spPr bwMode="auto">
            <a:xfrm>
              <a:off x="6609656" y="6261223"/>
              <a:ext cx="887793" cy="382487"/>
            </a:xfrm>
            <a:prstGeom prst="rect">
              <a:avLst/>
            </a:prstGeom>
            <a:noFill/>
            <a:ln w="9525">
              <a:noFill/>
              <a:miter lim="800000"/>
              <a:headEnd/>
              <a:tailEnd/>
            </a:ln>
          </p:spPr>
          <p:txBody>
            <a:bodyPr>
              <a:normAutofit fontScale="62500" lnSpcReduction="20000"/>
            </a:bodyPr>
            <a:lstStyle/>
            <a:p>
              <a:pPr marL="342900" indent="-342900" eaLnBrk="0" hangingPunct="0">
                <a:spcBef>
                  <a:spcPct val="20000"/>
                </a:spcBef>
                <a:defRPr/>
              </a:pPr>
              <a:r>
                <a:rPr lang="de-DE" kern="0">
                  <a:latin typeface="+mn-lt"/>
                </a:rPr>
                <a:t>(0, 1, 1)</a:t>
              </a:r>
              <a:endParaRPr lang="de-DE" kern="0" dirty="0">
                <a:latin typeface="+mn-lt"/>
              </a:endParaRPr>
            </a:p>
          </p:txBody>
        </p:sp>
        <p:pic>
          <p:nvPicPr>
            <p:cNvPr id="34" name="Grafik 33" descr="LightFilteringLight.wmf"/>
            <p:cNvPicPr>
              <a:picLocks noChangeAspect="1"/>
            </p:cNvPicPr>
            <p:nvPr/>
          </p:nvPicPr>
          <p:blipFill>
            <a:blip r:embed="rId3" cstate="print">
              <a:clrChange>
                <a:clrFrom>
                  <a:srgbClr val="FFFFFF"/>
                </a:clrFrom>
                <a:clrTo>
                  <a:srgbClr val="FFFFFF">
                    <a:alpha val="0"/>
                  </a:srgbClr>
                </a:clrTo>
              </a:clrChange>
              <a:duotone>
                <a:prstClr val="black"/>
                <a:srgbClr val="0070C0">
                  <a:tint val="45000"/>
                  <a:satMod val="400000"/>
                </a:srgbClr>
              </a:duotone>
            </a:blip>
            <a:srcRect/>
            <a:stretch>
              <a:fillRect/>
            </a:stretch>
          </p:blipFill>
          <p:spPr bwMode="auto">
            <a:xfrm flipH="1">
              <a:off x="4202194" y="5143512"/>
              <a:ext cx="726995" cy="1004028"/>
            </a:xfrm>
            <a:prstGeom prst="rect">
              <a:avLst/>
            </a:prstGeom>
            <a:noFill/>
            <a:ln w="9525">
              <a:noFill/>
              <a:miter lim="800000"/>
              <a:headEnd/>
              <a:tailEnd/>
            </a:ln>
          </p:spPr>
        </p:pic>
        <p:pic>
          <p:nvPicPr>
            <p:cNvPr id="35" name="Grafik 34" descr="LightFilteringLight.wmf"/>
            <p:cNvPicPr>
              <a:picLocks noChangeAspect="1"/>
            </p:cNvPicPr>
            <p:nvPr/>
          </p:nvPicPr>
          <p:blipFill>
            <a:blip r:embed="rId3" cstate="print">
              <a:clrChange>
                <a:clrFrom>
                  <a:srgbClr val="FFFFFF"/>
                </a:clrFrom>
                <a:clrTo>
                  <a:srgbClr val="FFFFFF">
                    <a:alpha val="0"/>
                  </a:srgbClr>
                </a:clrTo>
              </a:clrChange>
              <a:duotone>
                <a:prstClr val="black"/>
                <a:schemeClr val="accent1">
                  <a:lumMod val="75000"/>
                  <a:tint val="45000"/>
                  <a:satMod val="400000"/>
                </a:schemeClr>
              </a:duotone>
            </a:blip>
            <a:srcRect/>
            <a:stretch>
              <a:fillRect/>
            </a:stretch>
          </p:blipFill>
          <p:spPr bwMode="auto">
            <a:xfrm flipH="1">
              <a:off x="6643702" y="5143512"/>
              <a:ext cx="726995" cy="1004028"/>
            </a:xfrm>
            <a:prstGeom prst="rect">
              <a:avLst/>
            </a:prstGeom>
            <a:noFill/>
            <a:ln w="9525">
              <a:noFill/>
              <a:miter lim="800000"/>
              <a:headEnd/>
              <a:tailEnd/>
            </a:ln>
          </p:spPr>
        </p:pic>
      </p:grpSp>
    </p:spTree>
    <p:extLst>
      <p:ext uri="{BB962C8B-B14F-4D97-AF65-F5344CB8AC3E}">
        <p14:creationId xmlns:p14="http://schemas.microsoft.com/office/powerpoint/2010/main" val="38333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10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20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1000"/>
                                        <p:tgtEl>
                                          <p:spTgt spid="2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xEl>
                                              <p:pRg st="1" end="1"/>
                                            </p:txEl>
                                          </p:spTgt>
                                        </p:tgtEl>
                                        <p:attrNameLst>
                                          <p:attrName>style.visibility</p:attrName>
                                        </p:attrNameLst>
                                      </p:cBhvr>
                                      <p:to>
                                        <p:strVal val="visible"/>
                                      </p:to>
                                    </p:set>
                                    <p:animEffect transition="in" filter="fade">
                                      <p:cBhvr>
                                        <p:cTn id="37" dur="1000"/>
                                        <p:tgtEl>
                                          <p:spTgt spid="2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xEl>
                                              <p:pRg st="2" end="2"/>
                                            </p:txEl>
                                          </p:spTgt>
                                        </p:tgtEl>
                                        <p:attrNameLst>
                                          <p:attrName>style.visibility</p:attrName>
                                        </p:attrNameLst>
                                      </p:cBhvr>
                                      <p:to>
                                        <p:strVal val="visible"/>
                                      </p:to>
                                    </p:set>
                                    <p:animEffect transition="in" filter="fade">
                                      <p:cBhvr>
                                        <p:cTn id="42" dur="1000"/>
                                        <p:tgtEl>
                                          <p:spTgt spid="22">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171" name="Picture 3" descr="C:\Users\mch\Documents\HFU\Echtzeit3D\Script\Items\FlächeMagenta.wmf"/>
          <p:cNvPicPr>
            <a:picLocks noChangeAspect="1" noChangeArrowheads="1"/>
          </p:cNvPicPr>
          <p:nvPr/>
        </p:nvPicPr>
        <p:blipFill>
          <a:blip r:embed="rId2" cstate="print"/>
          <a:srcRect/>
          <a:stretch>
            <a:fillRect/>
          </a:stretch>
        </p:blipFill>
        <p:spPr bwMode="auto">
          <a:xfrm>
            <a:off x="7453322" y="3571876"/>
            <a:ext cx="2500330" cy="1214446"/>
          </a:xfrm>
          <a:prstGeom prst="rect">
            <a:avLst/>
          </a:prstGeom>
          <a:noFill/>
        </p:spPr>
      </p:pic>
      <p:sp>
        <p:nvSpPr>
          <p:cNvPr id="2" name="Titel 1"/>
          <p:cNvSpPr>
            <a:spLocks noGrp="1"/>
          </p:cNvSpPr>
          <p:nvPr>
            <p:ph type="title"/>
          </p:nvPr>
        </p:nvSpPr>
        <p:spPr/>
        <p:txBody>
          <a:bodyPr/>
          <a:lstStyle/>
          <a:p>
            <a:r>
              <a:rPr lang="de-DE" dirty="0"/>
              <a:t>Farbe in 3D-Computergrafik</a:t>
            </a:r>
          </a:p>
        </p:txBody>
      </p:sp>
      <p:sp>
        <p:nvSpPr>
          <p:cNvPr id="3" name="Inhaltsplatzhalter 2"/>
          <p:cNvSpPr>
            <a:spLocks noGrp="1"/>
          </p:cNvSpPr>
          <p:nvPr>
            <p:ph idx="1"/>
          </p:nvPr>
        </p:nvSpPr>
        <p:spPr>
          <a:xfrm>
            <a:off x="2135190" y="1196976"/>
            <a:ext cx="5746761" cy="5472385"/>
          </a:xfrm>
        </p:spPr>
        <p:txBody>
          <a:bodyPr>
            <a:normAutofit fontScale="92500" lnSpcReduction="10000"/>
          </a:bodyPr>
          <a:lstStyle/>
          <a:p>
            <a:r>
              <a:rPr lang="de-DE" dirty="0"/>
              <a:t>Farbe in 3D-Software wird meistens der Entstehung von Farbe in der Realität nachempfunden:</a:t>
            </a:r>
          </a:p>
          <a:p>
            <a:pPr lvl="1"/>
            <a:r>
              <a:rPr lang="de-DE" dirty="0"/>
              <a:t>Licht mit unterschiedlicher Intensität und Färbung trifft aus unterschiedlichen Richtungen auf die Oberfläche ein.</a:t>
            </a:r>
          </a:p>
          <a:p>
            <a:pPr lvl="1"/>
            <a:r>
              <a:rPr lang="de-DE" dirty="0"/>
              <a:t>Licht wird von der Oberfläche je nach Beschaffenheit unterschiedlich ins Auge des Betrachters geworfen.</a:t>
            </a:r>
          </a:p>
          <a:p>
            <a:r>
              <a:rPr lang="de-DE" dirty="0"/>
              <a:t>Farbberechnung wird </a:t>
            </a:r>
            <a:r>
              <a:rPr lang="de-DE" dirty="0" err="1"/>
              <a:t>Shading</a:t>
            </a:r>
            <a:r>
              <a:rPr lang="de-DE" dirty="0"/>
              <a:t> genannt</a:t>
            </a:r>
          </a:p>
          <a:p>
            <a:r>
              <a:rPr lang="de-DE" dirty="0"/>
              <a:t>3D-Modellierungssoftware erlaubt die Definition von Lichtquellen und Materialeigenschaften</a:t>
            </a:r>
          </a:p>
          <a:p>
            <a:r>
              <a:rPr lang="de-DE" dirty="0"/>
              <a:t>Ziele des </a:t>
            </a:r>
            <a:r>
              <a:rPr lang="de-DE" dirty="0" err="1"/>
              <a:t>Shading</a:t>
            </a:r>
            <a:endParaRPr lang="de-DE" dirty="0"/>
          </a:p>
          <a:p>
            <a:pPr lvl="1"/>
            <a:r>
              <a:rPr lang="de-DE" dirty="0"/>
              <a:t>Darstellung </a:t>
            </a:r>
            <a:r>
              <a:rPr lang="de-DE"/>
              <a:t>natürlicher Beleuchtungseffekte</a:t>
            </a:r>
            <a:endParaRPr lang="de-DE" dirty="0"/>
          </a:p>
          <a:p>
            <a:pPr lvl="1"/>
            <a:r>
              <a:rPr lang="de-DE" dirty="0"/>
              <a:t>Einfache Parametrisierung</a:t>
            </a:r>
          </a:p>
          <a:p>
            <a:pPr lvl="1"/>
            <a:r>
              <a:rPr lang="de-DE" dirty="0"/>
              <a:t>Gute Performance</a:t>
            </a:r>
          </a:p>
          <a:p>
            <a:endParaRPr lang="de-DE" dirty="0"/>
          </a:p>
          <a:p>
            <a:pPr lvl="1"/>
            <a:endParaRPr lang="de-DE" dirty="0"/>
          </a:p>
        </p:txBody>
      </p:sp>
      <p:pic>
        <p:nvPicPr>
          <p:cNvPr id="5" name="Picture 5" descr="NodesLight"/>
          <p:cNvPicPr>
            <a:picLocks noChangeAspect="1" noChangeArrowheads="1"/>
          </p:cNvPicPr>
          <p:nvPr/>
        </p:nvPicPr>
        <p:blipFill>
          <a:blip r:embed="rId3" cstate="print"/>
          <a:srcRect/>
          <a:stretch>
            <a:fillRect/>
          </a:stretch>
        </p:blipFill>
        <p:spPr bwMode="auto">
          <a:xfrm rot="-7369742">
            <a:off x="9912351" y="2565401"/>
            <a:ext cx="625475" cy="625475"/>
          </a:xfrm>
          <a:prstGeom prst="rect">
            <a:avLst/>
          </a:prstGeom>
          <a:noFill/>
          <a:ln w="9525">
            <a:noFill/>
            <a:miter lim="800000"/>
            <a:headEnd/>
            <a:tailEnd/>
          </a:ln>
        </p:spPr>
      </p:pic>
      <p:pic>
        <p:nvPicPr>
          <p:cNvPr id="6" name="Picture 10" descr="Eye"/>
          <p:cNvPicPr>
            <a:picLocks noChangeAspect="1" noChangeArrowheads="1"/>
          </p:cNvPicPr>
          <p:nvPr/>
        </p:nvPicPr>
        <p:blipFill>
          <a:blip r:embed="rId4" cstate="print"/>
          <a:srcRect/>
          <a:stretch>
            <a:fillRect/>
          </a:stretch>
        </p:blipFill>
        <p:spPr bwMode="auto">
          <a:xfrm rot="4165802">
            <a:off x="7888691" y="1849430"/>
            <a:ext cx="574675" cy="565150"/>
          </a:xfrm>
          <a:prstGeom prst="rect">
            <a:avLst/>
          </a:prstGeom>
          <a:noFill/>
          <a:ln w="9525">
            <a:noFill/>
            <a:miter lim="800000"/>
            <a:headEnd/>
            <a:tailEnd/>
          </a:ln>
        </p:spPr>
      </p:pic>
      <p:pic>
        <p:nvPicPr>
          <p:cNvPr id="7" name="Picture 5" descr="NodesLight"/>
          <p:cNvPicPr>
            <a:picLocks noChangeAspect="1" noChangeArrowheads="1"/>
          </p:cNvPicPr>
          <p:nvPr/>
        </p:nvPicPr>
        <p:blipFill>
          <a:blip r:embed="rId3" cstate="print"/>
          <a:srcRect/>
          <a:stretch>
            <a:fillRect/>
          </a:stretch>
        </p:blipFill>
        <p:spPr bwMode="auto">
          <a:xfrm rot="11862913">
            <a:off x="9033853" y="1937697"/>
            <a:ext cx="625475" cy="625475"/>
          </a:xfrm>
          <a:prstGeom prst="rect">
            <a:avLst/>
          </a:prstGeom>
          <a:noFill/>
          <a:ln w="9525">
            <a:noFill/>
            <a:miter lim="800000"/>
            <a:headEnd/>
            <a:tailEnd/>
          </a:ln>
        </p:spPr>
      </p:pic>
      <p:sp>
        <p:nvSpPr>
          <p:cNvPr id="11" name="Line 8"/>
          <p:cNvSpPr>
            <a:spLocks noChangeShapeType="1"/>
          </p:cNvSpPr>
          <p:nvPr/>
        </p:nvSpPr>
        <p:spPr bwMode="auto">
          <a:xfrm flipH="1">
            <a:off x="8882081" y="3143248"/>
            <a:ext cx="1000133" cy="714380"/>
          </a:xfrm>
          <a:prstGeom prst="line">
            <a:avLst/>
          </a:prstGeom>
          <a:noFill/>
          <a:ln w="101600">
            <a:pattFill prst="dkVert">
              <a:fgClr>
                <a:srgbClr val="FFFF66"/>
              </a:fgClr>
              <a:bgClr>
                <a:srgbClr val="FFCC00"/>
              </a:bgClr>
            </a:pattFill>
            <a:round/>
            <a:headEnd/>
            <a:tailEnd type="triangle" w="med" len="med"/>
          </a:ln>
        </p:spPr>
        <p:txBody>
          <a:bodyPr/>
          <a:lstStyle/>
          <a:p>
            <a:endParaRPr lang="de-DE"/>
          </a:p>
        </p:txBody>
      </p:sp>
      <p:sp>
        <p:nvSpPr>
          <p:cNvPr id="12" name="Line 9"/>
          <p:cNvSpPr>
            <a:spLocks noChangeShapeType="1"/>
          </p:cNvSpPr>
          <p:nvPr/>
        </p:nvSpPr>
        <p:spPr bwMode="auto">
          <a:xfrm flipH="1">
            <a:off x="8810641" y="2643182"/>
            <a:ext cx="357192" cy="1214446"/>
          </a:xfrm>
          <a:prstGeom prst="line">
            <a:avLst/>
          </a:prstGeom>
          <a:noFill/>
          <a:ln w="101600">
            <a:pattFill prst="dkVert">
              <a:fgClr>
                <a:srgbClr val="FFFF66"/>
              </a:fgClr>
              <a:bgClr>
                <a:srgbClr val="FFCC00"/>
              </a:bgClr>
            </a:pattFill>
            <a:round/>
            <a:headEnd/>
            <a:tailEnd type="triangle" w="med" len="med"/>
          </a:ln>
        </p:spPr>
        <p:txBody>
          <a:bodyPr/>
          <a:lstStyle/>
          <a:p>
            <a:endParaRPr lang="de-DE"/>
          </a:p>
        </p:txBody>
      </p:sp>
      <p:sp>
        <p:nvSpPr>
          <p:cNvPr id="16" name="Line 9"/>
          <p:cNvSpPr>
            <a:spLocks noChangeShapeType="1"/>
          </p:cNvSpPr>
          <p:nvPr/>
        </p:nvSpPr>
        <p:spPr bwMode="auto">
          <a:xfrm flipH="1" flipV="1">
            <a:off x="8310579" y="2500306"/>
            <a:ext cx="428627" cy="1357322"/>
          </a:xfrm>
          <a:prstGeom prst="line">
            <a:avLst/>
          </a:prstGeom>
          <a:noFill/>
          <a:ln w="101600" cmpd="sng">
            <a:solidFill>
              <a:srgbClr val="FF0000"/>
            </a:solidFill>
            <a:round/>
            <a:headEnd/>
            <a:tailEnd type="triangle" w="med" len="med"/>
          </a:ln>
        </p:spPr>
        <p:txBody>
          <a:bodyPr/>
          <a:lstStyle/>
          <a:p>
            <a:endParaRPr lang="de-DE"/>
          </a:p>
        </p:txBody>
      </p:sp>
    </p:spTree>
    <p:extLst>
      <p:ext uri="{BB962C8B-B14F-4D97-AF65-F5344CB8AC3E}">
        <p14:creationId xmlns:p14="http://schemas.microsoft.com/office/powerpoint/2010/main" val="27819512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el 1"/>
          <p:cNvSpPr>
            <a:spLocks noGrp="1"/>
          </p:cNvSpPr>
          <p:nvPr>
            <p:ph type="title"/>
          </p:nvPr>
        </p:nvSpPr>
        <p:spPr/>
        <p:txBody>
          <a:bodyPr/>
          <a:lstStyle/>
          <a:p>
            <a:r>
              <a:rPr lang="de-DE"/>
              <a:t>Typisches Shading Beispiel</a:t>
            </a:r>
          </a:p>
        </p:txBody>
      </p:sp>
      <p:sp>
        <p:nvSpPr>
          <p:cNvPr id="3" name="Inhaltsplatzhalter 2"/>
          <p:cNvSpPr>
            <a:spLocks noGrp="1"/>
          </p:cNvSpPr>
          <p:nvPr>
            <p:ph idx="1"/>
          </p:nvPr>
        </p:nvSpPr>
        <p:spPr>
          <a:xfrm>
            <a:off x="2135189" y="1196975"/>
            <a:ext cx="5032375" cy="3875088"/>
          </a:xfrm>
        </p:spPr>
        <p:txBody>
          <a:bodyPr>
            <a:normAutofit fontScale="92500" lnSpcReduction="10000"/>
          </a:bodyPr>
          <a:lstStyle/>
          <a:p>
            <a:pPr>
              <a:defRPr/>
            </a:pPr>
            <a:r>
              <a:rPr lang="de-DE" dirty="0"/>
              <a:t>Typischerweise Kombination aus</a:t>
            </a:r>
          </a:p>
          <a:p>
            <a:pPr lvl="1">
              <a:defRPr/>
            </a:pPr>
            <a:r>
              <a:rPr lang="de-DE" dirty="0"/>
              <a:t>Grundfarbe</a:t>
            </a:r>
          </a:p>
          <a:p>
            <a:pPr lvl="2">
              <a:defRPr/>
            </a:pPr>
            <a:r>
              <a:rPr lang="de-DE" dirty="0"/>
              <a:t>Materialfarbe</a:t>
            </a:r>
          </a:p>
          <a:p>
            <a:pPr lvl="2">
              <a:defRPr/>
            </a:pPr>
            <a:r>
              <a:rPr lang="de-DE" dirty="0" err="1"/>
              <a:t>Texturierung</a:t>
            </a:r>
            <a:endParaRPr lang="de-DE" dirty="0"/>
          </a:p>
          <a:p>
            <a:pPr lvl="1">
              <a:defRPr/>
            </a:pPr>
            <a:r>
              <a:rPr lang="de-DE" dirty="0"/>
              <a:t>Beleuchtungsberechnung, z.B.:</a:t>
            </a:r>
          </a:p>
          <a:p>
            <a:pPr lvl="2">
              <a:defRPr/>
            </a:pPr>
            <a:r>
              <a:rPr lang="de-DE" dirty="0" err="1"/>
              <a:t>Ambient</a:t>
            </a:r>
            <a:r>
              <a:rPr lang="de-DE" dirty="0"/>
              <a:t> Light/ </a:t>
            </a:r>
            <a:r>
              <a:rPr lang="de-DE" dirty="0" err="1"/>
              <a:t>Ambient</a:t>
            </a:r>
            <a:r>
              <a:rPr lang="de-DE" dirty="0"/>
              <a:t> </a:t>
            </a:r>
            <a:r>
              <a:rPr lang="de-DE" dirty="0" err="1"/>
              <a:t>Occlusion</a:t>
            </a:r>
            <a:endParaRPr lang="de-DE" dirty="0"/>
          </a:p>
          <a:p>
            <a:pPr lvl="2">
              <a:defRPr/>
            </a:pPr>
            <a:r>
              <a:rPr lang="de-DE" dirty="0"/>
              <a:t>Diffuse Light</a:t>
            </a:r>
          </a:p>
          <a:p>
            <a:pPr lvl="2">
              <a:defRPr/>
            </a:pPr>
            <a:r>
              <a:rPr lang="de-DE" dirty="0" err="1"/>
              <a:t>Specular</a:t>
            </a:r>
            <a:r>
              <a:rPr lang="de-DE" dirty="0"/>
              <a:t> Light</a:t>
            </a:r>
          </a:p>
          <a:p>
            <a:pPr lvl="2">
              <a:defRPr/>
            </a:pPr>
            <a:r>
              <a:rPr lang="de-DE" dirty="0" err="1"/>
              <a:t>Emissive</a:t>
            </a:r>
            <a:r>
              <a:rPr lang="de-DE" dirty="0"/>
              <a:t> Light</a:t>
            </a:r>
          </a:p>
          <a:p>
            <a:pPr lvl="1">
              <a:defRPr/>
            </a:pPr>
            <a:r>
              <a:rPr lang="de-DE" dirty="0"/>
              <a:t>Reflexionsberechnung</a:t>
            </a:r>
          </a:p>
          <a:p>
            <a:pPr lvl="1">
              <a:defRPr/>
            </a:pPr>
            <a:r>
              <a:rPr lang="de-DE" dirty="0" err="1"/>
              <a:t>Transparenzberechnung</a:t>
            </a:r>
            <a:endParaRPr lang="de-DE" dirty="0"/>
          </a:p>
          <a:p>
            <a:pPr lvl="1">
              <a:defRPr/>
            </a:pPr>
            <a:r>
              <a:rPr lang="de-DE" dirty="0"/>
              <a:t>Schattenwurf-Berechnung</a:t>
            </a:r>
          </a:p>
        </p:txBody>
      </p:sp>
      <p:pic>
        <p:nvPicPr>
          <p:cNvPr id="150531" name="Picture 3"/>
          <p:cNvPicPr>
            <a:picLocks noChangeAspect="1" noChangeArrowheads="1"/>
          </p:cNvPicPr>
          <p:nvPr/>
        </p:nvPicPr>
        <p:blipFill>
          <a:blip r:embed="rId3" cstate="print"/>
          <a:srcRect/>
          <a:stretch>
            <a:fillRect/>
          </a:stretch>
        </p:blipFill>
        <p:spPr bwMode="auto">
          <a:xfrm>
            <a:off x="7739064" y="3357564"/>
            <a:ext cx="1285875" cy="928687"/>
          </a:xfrm>
          <a:prstGeom prst="rect">
            <a:avLst/>
          </a:prstGeom>
          <a:noFill/>
          <a:ln w="9525">
            <a:solidFill>
              <a:schemeClr val="bg2"/>
            </a:solidFill>
            <a:miter lim="800000"/>
            <a:headEnd/>
            <a:tailEnd/>
          </a:ln>
        </p:spPr>
      </p:pic>
      <p:pic>
        <p:nvPicPr>
          <p:cNvPr id="150533" name="Picture 5"/>
          <p:cNvPicPr>
            <a:picLocks noChangeAspect="1" noChangeArrowheads="1"/>
          </p:cNvPicPr>
          <p:nvPr/>
        </p:nvPicPr>
        <p:blipFill>
          <a:blip r:embed="rId4" cstate="print"/>
          <a:srcRect/>
          <a:stretch>
            <a:fillRect/>
          </a:stretch>
        </p:blipFill>
        <p:spPr bwMode="auto">
          <a:xfrm>
            <a:off x="7739064" y="2286000"/>
            <a:ext cx="1285875" cy="928688"/>
          </a:xfrm>
          <a:prstGeom prst="rect">
            <a:avLst/>
          </a:prstGeom>
          <a:noFill/>
          <a:ln w="9525">
            <a:solidFill>
              <a:schemeClr val="bg2"/>
            </a:solidFill>
            <a:miter lim="800000"/>
            <a:headEnd/>
            <a:tailEnd/>
          </a:ln>
        </p:spPr>
      </p:pic>
      <p:pic>
        <p:nvPicPr>
          <p:cNvPr id="150535" name="Picture 7"/>
          <p:cNvPicPr>
            <a:picLocks noChangeAspect="1" noChangeArrowheads="1"/>
          </p:cNvPicPr>
          <p:nvPr/>
        </p:nvPicPr>
        <p:blipFill>
          <a:blip r:embed="rId5" cstate="print"/>
          <a:srcRect/>
          <a:stretch>
            <a:fillRect/>
          </a:stretch>
        </p:blipFill>
        <p:spPr bwMode="auto">
          <a:xfrm>
            <a:off x="9167814" y="2286001"/>
            <a:ext cx="1285875" cy="925513"/>
          </a:xfrm>
          <a:prstGeom prst="rect">
            <a:avLst/>
          </a:prstGeom>
          <a:noFill/>
          <a:ln w="9525">
            <a:solidFill>
              <a:schemeClr val="bg2"/>
            </a:solidFill>
            <a:miter lim="800000"/>
            <a:headEnd/>
            <a:tailEnd/>
          </a:ln>
        </p:spPr>
      </p:pic>
      <p:pic>
        <p:nvPicPr>
          <p:cNvPr id="150536" name="Picture 8"/>
          <p:cNvPicPr>
            <a:picLocks noChangeAspect="1" noChangeArrowheads="1"/>
          </p:cNvPicPr>
          <p:nvPr/>
        </p:nvPicPr>
        <p:blipFill>
          <a:blip r:embed="rId6" cstate="print"/>
          <a:srcRect/>
          <a:stretch>
            <a:fillRect/>
          </a:stretch>
        </p:blipFill>
        <p:spPr bwMode="auto">
          <a:xfrm>
            <a:off x="9167814" y="3357564"/>
            <a:ext cx="1285875" cy="928687"/>
          </a:xfrm>
          <a:prstGeom prst="rect">
            <a:avLst/>
          </a:prstGeom>
          <a:noFill/>
          <a:ln w="9525">
            <a:solidFill>
              <a:schemeClr val="bg2"/>
            </a:solidFill>
            <a:miter lim="800000"/>
            <a:headEnd/>
            <a:tailEnd/>
          </a:ln>
        </p:spPr>
      </p:pic>
      <p:pic>
        <p:nvPicPr>
          <p:cNvPr id="150537" name="Picture 9"/>
          <p:cNvPicPr>
            <a:picLocks noChangeAspect="1" noChangeArrowheads="1"/>
          </p:cNvPicPr>
          <p:nvPr/>
        </p:nvPicPr>
        <p:blipFill>
          <a:blip r:embed="rId7" cstate="print"/>
          <a:srcRect/>
          <a:stretch>
            <a:fillRect/>
          </a:stretch>
        </p:blipFill>
        <p:spPr bwMode="auto">
          <a:xfrm>
            <a:off x="9167814" y="4429125"/>
            <a:ext cx="1285875" cy="928688"/>
          </a:xfrm>
          <a:prstGeom prst="rect">
            <a:avLst/>
          </a:prstGeom>
          <a:noFill/>
          <a:ln w="9525">
            <a:solidFill>
              <a:schemeClr val="bg2"/>
            </a:solidFill>
            <a:miter lim="800000"/>
            <a:headEnd/>
            <a:tailEnd/>
          </a:ln>
        </p:spPr>
      </p:pic>
      <p:pic>
        <p:nvPicPr>
          <p:cNvPr id="150538" name="Picture 10"/>
          <p:cNvPicPr>
            <a:picLocks noChangeAspect="1" noChangeArrowheads="1"/>
          </p:cNvPicPr>
          <p:nvPr/>
        </p:nvPicPr>
        <p:blipFill>
          <a:blip r:embed="rId8" cstate="print"/>
          <a:srcRect/>
          <a:stretch>
            <a:fillRect/>
          </a:stretch>
        </p:blipFill>
        <p:spPr bwMode="auto">
          <a:xfrm>
            <a:off x="7739064" y="4429125"/>
            <a:ext cx="1285875" cy="928688"/>
          </a:xfrm>
          <a:prstGeom prst="rect">
            <a:avLst/>
          </a:prstGeom>
          <a:noFill/>
          <a:ln w="9525">
            <a:solidFill>
              <a:schemeClr val="bg2"/>
            </a:solidFill>
            <a:miter lim="800000"/>
            <a:headEnd/>
            <a:tailEnd/>
          </a:ln>
        </p:spPr>
      </p:pic>
      <p:pic>
        <p:nvPicPr>
          <p:cNvPr id="150540" name="Picture 12"/>
          <p:cNvPicPr>
            <a:picLocks noChangeAspect="1" noChangeArrowheads="1"/>
          </p:cNvPicPr>
          <p:nvPr/>
        </p:nvPicPr>
        <p:blipFill>
          <a:blip r:embed="rId9" cstate="print"/>
          <a:srcRect/>
          <a:stretch>
            <a:fillRect/>
          </a:stretch>
        </p:blipFill>
        <p:spPr bwMode="auto">
          <a:xfrm>
            <a:off x="3524250" y="5143500"/>
            <a:ext cx="2071688" cy="1550988"/>
          </a:xfrm>
          <a:prstGeom prst="rect">
            <a:avLst/>
          </a:prstGeom>
          <a:noFill/>
          <a:ln w="9525">
            <a:noFill/>
            <a:miter lim="800000"/>
            <a:headEnd/>
            <a:tailEnd/>
          </a:ln>
        </p:spPr>
      </p:pic>
      <p:grpSp>
        <p:nvGrpSpPr>
          <p:cNvPr id="2" name="Gruppieren 27"/>
          <p:cNvGrpSpPr>
            <a:grpSpLocks/>
          </p:cNvGrpSpPr>
          <p:nvPr/>
        </p:nvGrpSpPr>
        <p:grpSpPr bwMode="auto">
          <a:xfrm>
            <a:off x="5667375" y="1071563"/>
            <a:ext cx="2000250" cy="4857750"/>
            <a:chOff x="4143372" y="1071546"/>
            <a:chExt cx="2000264" cy="4857783"/>
          </a:xfrm>
        </p:grpSpPr>
        <p:sp>
          <p:nvSpPr>
            <p:cNvPr id="15" name="Geschweifte Klammer links 14"/>
            <p:cNvSpPr/>
            <p:nvPr/>
          </p:nvSpPr>
          <p:spPr>
            <a:xfrm>
              <a:off x="5857884" y="1071546"/>
              <a:ext cx="285752" cy="4429155"/>
            </a:xfrm>
            <a:prstGeom prst="leftBrace">
              <a:avLst>
                <a:gd name="adj1" fmla="val 8333"/>
                <a:gd name="adj2" fmla="val 78613"/>
              </a:avLst>
            </a:prstGeom>
            <a:ln w="19050">
              <a:solidFill>
                <a:srgbClr val="CC33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de-DE"/>
            </a:p>
          </p:txBody>
        </p:sp>
        <p:cxnSp>
          <p:nvCxnSpPr>
            <p:cNvPr id="17" name="Gewinkelte Verbindung 16"/>
            <p:cNvCxnSpPr>
              <a:stCxn id="15" idx="1"/>
            </p:cNvCxnSpPr>
            <p:nvPr/>
          </p:nvCxnSpPr>
          <p:spPr>
            <a:xfrm rot="10800000" flipV="1">
              <a:off x="4143372" y="4552957"/>
              <a:ext cx="1714512" cy="1376372"/>
            </a:xfrm>
            <a:prstGeom prst="curvedConnector3">
              <a:avLst>
                <a:gd name="adj1" fmla="val 50000"/>
              </a:avLst>
            </a:prstGeom>
            <a:ln w="19050">
              <a:solidFill>
                <a:srgbClr val="CC3300"/>
              </a:solidFill>
              <a:tailEnd type="stealth" w="lg" len="lg"/>
            </a:ln>
          </p:spPr>
          <p:style>
            <a:lnRef idx="1">
              <a:schemeClr val="accent1"/>
            </a:lnRef>
            <a:fillRef idx="0">
              <a:schemeClr val="accent1"/>
            </a:fillRef>
            <a:effectRef idx="0">
              <a:schemeClr val="accent1"/>
            </a:effectRef>
            <a:fontRef idx="minor">
              <a:schemeClr val="tx1"/>
            </a:fontRef>
          </p:style>
        </p:cxnSp>
      </p:grpSp>
      <p:pic>
        <p:nvPicPr>
          <p:cNvPr id="150541" name="Picture 13"/>
          <p:cNvPicPr>
            <a:picLocks noChangeAspect="1" noChangeArrowheads="1"/>
          </p:cNvPicPr>
          <p:nvPr/>
        </p:nvPicPr>
        <p:blipFill>
          <a:blip r:embed="rId10" cstate="print"/>
          <a:srcRect/>
          <a:stretch>
            <a:fillRect/>
          </a:stretch>
        </p:blipFill>
        <p:spPr bwMode="auto">
          <a:xfrm>
            <a:off x="7739064" y="1282701"/>
            <a:ext cx="1285875" cy="931863"/>
          </a:xfrm>
          <a:prstGeom prst="rect">
            <a:avLst/>
          </a:prstGeom>
          <a:noFill/>
          <a:ln w="9525">
            <a:solidFill>
              <a:schemeClr val="bg2"/>
            </a:solidFill>
            <a:miter lim="800000"/>
            <a:headEnd/>
            <a:tailEnd/>
          </a:ln>
        </p:spPr>
      </p:pic>
    </p:spTree>
    <p:extLst>
      <p:ext uri="{BB962C8B-B14F-4D97-AF65-F5344CB8AC3E}">
        <p14:creationId xmlns:p14="http://schemas.microsoft.com/office/powerpoint/2010/main" val="12006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50541"/>
                                        </p:tgtEl>
                                        <p:attrNameLst>
                                          <p:attrName>style.visibility</p:attrName>
                                        </p:attrNameLst>
                                      </p:cBhvr>
                                      <p:to>
                                        <p:strVal val="visible"/>
                                      </p:to>
                                    </p:set>
                                    <p:animEffect transition="in" filter="fade">
                                      <p:cBhvr>
                                        <p:cTn id="15" dur="1000"/>
                                        <p:tgtEl>
                                          <p:spTgt spid="1505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10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50533"/>
                                        </p:tgtEl>
                                        <p:attrNameLst>
                                          <p:attrName>style.visibility</p:attrName>
                                        </p:attrNameLst>
                                      </p:cBhvr>
                                      <p:to>
                                        <p:strVal val="visible"/>
                                      </p:to>
                                    </p:set>
                                    <p:animEffect transition="in" filter="fade">
                                      <p:cBhvr>
                                        <p:cTn id="38" dur="1000"/>
                                        <p:tgtEl>
                                          <p:spTgt spid="1505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50535"/>
                                        </p:tgtEl>
                                        <p:attrNameLst>
                                          <p:attrName>style.visibility</p:attrName>
                                        </p:attrNameLst>
                                      </p:cBhvr>
                                      <p:to>
                                        <p:strVal val="visible"/>
                                      </p:to>
                                    </p:set>
                                    <p:animEffect transition="in" filter="fade">
                                      <p:cBhvr>
                                        <p:cTn id="46" dur="1000"/>
                                        <p:tgtEl>
                                          <p:spTgt spid="15053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1000"/>
                                        <p:tgtEl>
                                          <p:spTgt spid="3">
                                            <p:txEl>
                                              <p:pRg st="7" end="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50531"/>
                                        </p:tgtEl>
                                        <p:attrNameLst>
                                          <p:attrName>style.visibility</p:attrName>
                                        </p:attrNameLst>
                                      </p:cBhvr>
                                      <p:to>
                                        <p:strVal val="visible"/>
                                      </p:to>
                                    </p:set>
                                    <p:animEffect transition="in" filter="fade">
                                      <p:cBhvr>
                                        <p:cTn id="54" dur="1000"/>
                                        <p:tgtEl>
                                          <p:spTgt spid="15053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Effect transition="in" filter="fade">
                                      <p:cBhvr>
                                        <p:cTn id="59" dur="1000"/>
                                        <p:tgtEl>
                                          <p:spTgt spid="3">
                                            <p:txEl>
                                              <p:pRg st="8" end="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150536"/>
                                        </p:tgtEl>
                                        <p:attrNameLst>
                                          <p:attrName>style.visibility</p:attrName>
                                        </p:attrNameLst>
                                      </p:cBhvr>
                                      <p:to>
                                        <p:strVal val="visible"/>
                                      </p:to>
                                    </p:set>
                                    <p:animEffect transition="in" filter="fade">
                                      <p:cBhvr>
                                        <p:cTn id="62" dur="1000"/>
                                        <p:tgtEl>
                                          <p:spTgt spid="15053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fade">
                                      <p:cBhvr>
                                        <p:cTn id="67" dur="1000"/>
                                        <p:tgtEl>
                                          <p:spTgt spid="3">
                                            <p:txEl>
                                              <p:pRg st="9" end="9"/>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150538"/>
                                        </p:tgtEl>
                                        <p:attrNameLst>
                                          <p:attrName>style.visibility</p:attrName>
                                        </p:attrNameLst>
                                      </p:cBhvr>
                                      <p:to>
                                        <p:strVal val="visible"/>
                                      </p:to>
                                    </p:set>
                                    <p:animEffect transition="in" filter="fade">
                                      <p:cBhvr>
                                        <p:cTn id="70" dur="1000"/>
                                        <p:tgtEl>
                                          <p:spTgt spid="15053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animEffect transition="in" filter="fade">
                                      <p:cBhvr>
                                        <p:cTn id="75" dur="1000"/>
                                        <p:tgtEl>
                                          <p:spTgt spid="3">
                                            <p:txEl>
                                              <p:pRg st="10" end="1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
                                            <p:txEl>
                                              <p:pRg st="11" end="11"/>
                                            </p:txEl>
                                          </p:spTgt>
                                        </p:tgtEl>
                                        <p:attrNameLst>
                                          <p:attrName>style.visibility</p:attrName>
                                        </p:attrNameLst>
                                      </p:cBhvr>
                                      <p:to>
                                        <p:strVal val="visible"/>
                                      </p:to>
                                    </p:set>
                                    <p:animEffect transition="in" filter="fade">
                                      <p:cBhvr>
                                        <p:cTn id="80" dur="1000"/>
                                        <p:tgtEl>
                                          <p:spTgt spid="3">
                                            <p:txEl>
                                              <p:pRg st="11" end="11"/>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150537"/>
                                        </p:tgtEl>
                                        <p:attrNameLst>
                                          <p:attrName>style.visibility</p:attrName>
                                        </p:attrNameLst>
                                      </p:cBhvr>
                                      <p:to>
                                        <p:strVal val="visible"/>
                                      </p:to>
                                    </p:set>
                                    <p:animEffect transition="in" filter="fade">
                                      <p:cBhvr>
                                        <p:cTn id="83" dur="1000"/>
                                        <p:tgtEl>
                                          <p:spTgt spid="15053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2"/>
                                        </p:tgtEl>
                                        <p:attrNameLst>
                                          <p:attrName>style.visibility</p:attrName>
                                        </p:attrNameLst>
                                      </p:cBhvr>
                                      <p:to>
                                        <p:strVal val="visible"/>
                                      </p:to>
                                    </p:set>
                                    <p:animEffect transition="in" filter="wipe(right)">
                                      <p:cBhvr>
                                        <p:cTn id="88" dur="1000"/>
                                        <p:tgtEl>
                                          <p:spTgt spid="2"/>
                                        </p:tgtEl>
                                      </p:cBhvr>
                                    </p:animEffect>
                                  </p:childTnLst>
                                </p:cTn>
                              </p:par>
                            </p:childTnLst>
                          </p:cTn>
                        </p:par>
                        <p:par>
                          <p:cTn id="89" fill="hold">
                            <p:stCondLst>
                              <p:cond delay="1000"/>
                            </p:stCondLst>
                            <p:childTnLst>
                              <p:par>
                                <p:cTn id="90" presetID="22" presetClass="entr" presetSubtype="2" fill="hold" nodeType="afterEffect">
                                  <p:stCondLst>
                                    <p:cond delay="0"/>
                                  </p:stCondLst>
                                  <p:childTnLst>
                                    <p:set>
                                      <p:cBhvr>
                                        <p:cTn id="91" dur="1" fill="hold">
                                          <p:stCondLst>
                                            <p:cond delay="0"/>
                                          </p:stCondLst>
                                        </p:cTn>
                                        <p:tgtEl>
                                          <p:spTgt spid="150540"/>
                                        </p:tgtEl>
                                        <p:attrNameLst>
                                          <p:attrName>style.visibility</p:attrName>
                                        </p:attrNameLst>
                                      </p:cBhvr>
                                      <p:to>
                                        <p:strVal val="visible"/>
                                      </p:to>
                                    </p:set>
                                    <p:animEffect transition="in" filter="wipe(right)">
                                      <p:cBhvr>
                                        <p:cTn id="92" dur="1000"/>
                                        <p:tgtEl>
                                          <p:spTgt spid="150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de-DE"/>
              <a:t>Diffuse Komponente</a:t>
            </a:r>
          </a:p>
        </p:txBody>
      </p:sp>
      <p:sp>
        <p:nvSpPr>
          <p:cNvPr id="352259" name="Rectangle 3"/>
          <p:cNvSpPr>
            <a:spLocks noGrp="1" noChangeArrowheads="1"/>
          </p:cNvSpPr>
          <p:nvPr>
            <p:ph type="body" sz="half" idx="1"/>
          </p:nvPr>
        </p:nvSpPr>
        <p:spPr>
          <a:xfrm>
            <a:off x="2135188" y="1125538"/>
            <a:ext cx="5689600" cy="4248150"/>
          </a:xfrm>
        </p:spPr>
        <p:txBody>
          <a:bodyPr/>
          <a:lstStyle/>
          <a:p>
            <a:pPr eaLnBrk="1" hangingPunct="1"/>
            <a:r>
              <a:rPr lang="de-DE" sz="1800"/>
              <a:t>diffuse = unscharf</a:t>
            </a:r>
          </a:p>
          <a:p>
            <a:pPr eaLnBrk="1" hangingPunct="1"/>
            <a:r>
              <a:rPr lang="de-DE" sz="1800"/>
              <a:t>Gerichtet von einer Lichtquelle eintreffendes Licht</a:t>
            </a:r>
          </a:p>
          <a:p>
            <a:pPr eaLnBrk="1" hangingPunct="1"/>
            <a:r>
              <a:rPr lang="de-DE" sz="1800"/>
              <a:t>Licht wird von Oberfläche gleichmäßig reflektiert</a:t>
            </a:r>
          </a:p>
          <a:p>
            <a:pPr eaLnBrk="1" hangingPunct="1"/>
            <a:r>
              <a:rPr lang="de-DE" sz="1800"/>
              <a:t>Ausgesendetes Licht in alle Richtungen gleiche Intensität</a:t>
            </a:r>
          </a:p>
          <a:p>
            <a:pPr eaLnBrk="1" hangingPunct="1"/>
            <a:r>
              <a:rPr lang="de-DE" sz="1800"/>
              <a:t>Farbintensität </a:t>
            </a:r>
            <a:r>
              <a:rPr lang="de-DE" sz="1800" i="1"/>
              <a:t>abhängig </a:t>
            </a:r>
            <a:r>
              <a:rPr lang="de-DE" sz="1800"/>
              <a:t>von Beleuchtungsrichtung</a:t>
            </a:r>
          </a:p>
          <a:p>
            <a:pPr lvl="1" eaLnBrk="1" hangingPunct="1"/>
            <a:r>
              <a:rPr lang="de-DE" sz="1600"/>
              <a:t>Dem Licht zugewandte Oberfläche intensiver</a:t>
            </a:r>
          </a:p>
          <a:p>
            <a:pPr lvl="1" eaLnBrk="1" hangingPunct="1"/>
            <a:r>
              <a:rPr lang="de-DE" sz="1600"/>
              <a:t>Dem Licht abgewandte Oberfläche schwächer</a:t>
            </a:r>
          </a:p>
          <a:p>
            <a:pPr eaLnBrk="1" hangingPunct="1"/>
            <a:r>
              <a:rPr lang="de-DE" sz="1800"/>
              <a:t>Farbintensität unabhängig von Beobachter</a:t>
            </a:r>
          </a:p>
          <a:p>
            <a:pPr eaLnBrk="1" hangingPunct="1"/>
            <a:r>
              <a:rPr lang="de-DE" sz="1800"/>
              <a:t>Objektteile unterschiedlich gefärbt</a:t>
            </a:r>
          </a:p>
          <a:p>
            <a:pPr eaLnBrk="1" hangingPunct="1"/>
            <a:r>
              <a:rPr lang="de-DE" sz="1800"/>
              <a:t>Verwendet für Objekte mit stumpfer Oberfläche</a:t>
            </a:r>
          </a:p>
          <a:p>
            <a:pPr eaLnBrk="1" hangingPunct="1"/>
            <a:endParaRPr lang="de-DE" sz="1800"/>
          </a:p>
          <a:p>
            <a:pPr eaLnBrk="1" hangingPunct="1"/>
            <a:endParaRPr lang="de-DE" sz="1800"/>
          </a:p>
        </p:txBody>
      </p:sp>
      <p:pic>
        <p:nvPicPr>
          <p:cNvPr id="81924" name="Picture 4" descr="Surface"/>
          <p:cNvPicPr>
            <a:picLocks noChangeAspect="1" noChangeArrowheads="1"/>
          </p:cNvPicPr>
          <p:nvPr/>
        </p:nvPicPr>
        <p:blipFill>
          <a:blip r:embed="rId3" cstate="print"/>
          <a:srcRect/>
          <a:stretch>
            <a:fillRect/>
          </a:stretch>
        </p:blipFill>
        <p:spPr bwMode="auto">
          <a:xfrm>
            <a:off x="7391400" y="3573464"/>
            <a:ext cx="2520950" cy="1216025"/>
          </a:xfrm>
          <a:prstGeom prst="rect">
            <a:avLst/>
          </a:prstGeom>
          <a:noFill/>
          <a:ln w="9525">
            <a:noFill/>
            <a:miter lim="800000"/>
            <a:headEnd/>
            <a:tailEnd/>
          </a:ln>
        </p:spPr>
      </p:pic>
      <p:grpSp>
        <p:nvGrpSpPr>
          <p:cNvPr id="2" name="Group 5"/>
          <p:cNvGrpSpPr>
            <a:grpSpLocks/>
          </p:cNvGrpSpPr>
          <p:nvPr/>
        </p:nvGrpSpPr>
        <p:grpSpPr bwMode="auto">
          <a:xfrm>
            <a:off x="7967663" y="2852738"/>
            <a:ext cx="1655762" cy="1009650"/>
            <a:chOff x="2109" y="2976"/>
            <a:chExt cx="1043" cy="636"/>
          </a:xfrm>
        </p:grpSpPr>
        <p:sp>
          <p:nvSpPr>
            <p:cNvPr id="81945" name="Line 6"/>
            <p:cNvSpPr>
              <a:spLocks noChangeShapeType="1"/>
            </p:cNvSpPr>
            <p:nvPr/>
          </p:nvSpPr>
          <p:spPr bwMode="auto">
            <a:xfrm flipV="1">
              <a:off x="2653" y="2976"/>
              <a:ext cx="0" cy="635"/>
            </a:xfrm>
            <a:prstGeom prst="line">
              <a:avLst/>
            </a:prstGeom>
            <a:noFill/>
            <a:ln w="101600">
              <a:pattFill prst="dkVert">
                <a:fgClr>
                  <a:srgbClr val="FFFF66"/>
                </a:fgClr>
                <a:bgClr>
                  <a:srgbClr val="FFCC00"/>
                </a:bgClr>
              </a:pattFill>
              <a:round/>
              <a:headEnd/>
              <a:tailEnd type="triangle" w="med" len="med"/>
            </a:ln>
          </p:spPr>
          <p:txBody>
            <a:bodyPr/>
            <a:lstStyle/>
            <a:p>
              <a:endParaRPr lang="de-DE"/>
            </a:p>
          </p:txBody>
        </p:sp>
        <p:sp>
          <p:nvSpPr>
            <p:cNvPr id="81946" name="Line 7"/>
            <p:cNvSpPr>
              <a:spLocks noChangeShapeType="1"/>
            </p:cNvSpPr>
            <p:nvPr/>
          </p:nvSpPr>
          <p:spPr bwMode="auto">
            <a:xfrm flipV="1">
              <a:off x="2653" y="3067"/>
              <a:ext cx="272" cy="545"/>
            </a:xfrm>
            <a:prstGeom prst="line">
              <a:avLst/>
            </a:prstGeom>
            <a:noFill/>
            <a:ln w="101600">
              <a:pattFill prst="dkVert">
                <a:fgClr>
                  <a:srgbClr val="FFFF66"/>
                </a:fgClr>
                <a:bgClr>
                  <a:srgbClr val="FFCC00"/>
                </a:bgClr>
              </a:pattFill>
              <a:round/>
              <a:headEnd/>
              <a:tailEnd type="triangle" w="med" len="med"/>
            </a:ln>
          </p:spPr>
          <p:txBody>
            <a:bodyPr/>
            <a:lstStyle/>
            <a:p>
              <a:endParaRPr lang="de-DE"/>
            </a:p>
          </p:txBody>
        </p:sp>
        <p:sp>
          <p:nvSpPr>
            <p:cNvPr id="81947" name="Line 8"/>
            <p:cNvSpPr>
              <a:spLocks noChangeShapeType="1"/>
            </p:cNvSpPr>
            <p:nvPr/>
          </p:nvSpPr>
          <p:spPr bwMode="auto">
            <a:xfrm flipV="1">
              <a:off x="2653" y="3249"/>
              <a:ext cx="499" cy="363"/>
            </a:xfrm>
            <a:prstGeom prst="line">
              <a:avLst/>
            </a:prstGeom>
            <a:noFill/>
            <a:ln w="101600">
              <a:pattFill prst="dkVert">
                <a:fgClr>
                  <a:srgbClr val="FFFF66"/>
                </a:fgClr>
                <a:bgClr>
                  <a:srgbClr val="FFCC00"/>
                </a:bgClr>
              </a:pattFill>
              <a:round/>
              <a:headEnd/>
              <a:tailEnd type="triangle" w="med" len="med"/>
            </a:ln>
          </p:spPr>
          <p:txBody>
            <a:bodyPr/>
            <a:lstStyle/>
            <a:p>
              <a:endParaRPr lang="de-DE"/>
            </a:p>
          </p:txBody>
        </p:sp>
        <p:sp>
          <p:nvSpPr>
            <p:cNvPr id="81948" name="Line 9"/>
            <p:cNvSpPr>
              <a:spLocks noChangeShapeType="1"/>
            </p:cNvSpPr>
            <p:nvPr/>
          </p:nvSpPr>
          <p:spPr bwMode="auto">
            <a:xfrm flipH="1" flipV="1">
              <a:off x="2109" y="3249"/>
              <a:ext cx="544" cy="363"/>
            </a:xfrm>
            <a:prstGeom prst="line">
              <a:avLst/>
            </a:prstGeom>
            <a:noFill/>
            <a:ln w="101600">
              <a:pattFill prst="dkVert">
                <a:fgClr>
                  <a:srgbClr val="FFFF66"/>
                </a:fgClr>
                <a:bgClr>
                  <a:srgbClr val="FFCC00"/>
                </a:bgClr>
              </a:pattFill>
              <a:round/>
              <a:headEnd/>
              <a:tailEnd type="triangle" w="med" len="med"/>
            </a:ln>
          </p:spPr>
          <p:txBody>
            <a:bodyPr/>
            <a:lstStyle/>
            <a:p>
              <a:endParaRPr lang="de-DE"/>
            </a:p>
          </p:txBody>
        </p:sp>
        <p:sp>
          <p:nvSpPr>
            <p:cNvPr id="81949" name="Line 10"/>
            <p:cNvSpPr>
              <a:spLocks noChangeShapeType="1"/>
            </p:cNvSpPr>
            <p:nvPr/>
          </p:nvSpPr>
          <p:spPr bwMode="auto">
            <a:xfrm flipH="1" flipV="1">
              <a:off x="2336" y="3067"/>
              <a:ext cx="317" cy="545"/>
            </a:xfrm>
            <a:prstGeom prst="line">
              <a:avLst/>
            </a:prstGeom>
            <a:noFill/>
            <a:ln w="101600">
              <a:pattFill prst="dkVert">
                <a:fgClr>
                  <a:srgbClr val="FFFF66"/>
                </a:fgClr>
                <a:bgClr>
                  <a:srgbClr val="FFCC00"/>
                </a:bgClr>
              </a:pattFill>
              <a:round/>
              <a:headEnd/>
              <a:tailEnd type="triangle" w="med" len="med"/>
            </a:ln>
          </p:spPr>
          <p:txBody>
            <a:bodyPr/>
            <a:lstStyle/>
            <a:p>
              <a:endParaRPr lang="de-DE"/>
            </a:p>
          </p:txBody>
        </p:sp>
      </p:grpSp>
      <p:pic>
        <p:nvPicPr>
          <p:cNvPr id="352274" name="Picture 18" descr="NodesLight"/>
          <p:cNvPicPr>
            <a:picLocks noChangeAspect="1" noChangeArrowheads="1"/>
          </p:cNvPicPr>
          <p:nvPr/>
        </p:nvPicPr>
        <p:blipFill>
          <a:blip r:embed="rId4" cstate="print"/>
          <a:srcRect/>
          <a:stretch>
            <a:fillRect/>
          </a:stretch>
        </p:blipFill>
        <p:spPr bwMode="auto">
          <a:xfrm rot="-8364982">
            <a:off x="9767889" y="1773239"/>
            <a:ext cx="625475" cy="625475"/>
          </a:xfrm>
          <a:prstGeom prst="rect">
            <a:avLst/>
          </a:prstGeom>
          <a:noFill/>
          <a:ln w="9525">
            <a:noFill/>
            <a:miter lim="800000"/>
            <a:headEnd/>
            <a:tailEnd/>
          </a:ln>
        </p:spPr>
      </p:pic>
      <p:sp>
        <p:nvSpPr>
          <p:cNvPr id="352277" name="Line 21"/>
          <p:cNvSpPr>
            <a:spLocks noChangeShapeType="1"/>
          </p:cNvSpPr>
          <p:nvPr/>
        </p:nvSpPr>
        <p:spPr bwMode="auto">
          <a:xfrm rot="10800000" flipV="1">
            <a:off x="9409114" y="2349500"/>
            <a:ext cx="433387" cy="503238"/>
          </a:xfrm>
          <a:prstGeom prst="line">
            <a:avLst/>
          </a:prstGeom>
          <a:noFill/>
          <a:ln w="101600">
            <a:pattFill prst="dkVert">
              <a:fgClr>
                <a:srgbClr val="FFFFCC"/>
              </a:fgClr>
              <a:bgClr>
                <a:srgbClr val="FFCC00"/>
              </a:bgClr>
            </a:pattFill>
            <a:round/>
            <a:headEnd/>
            <a:tailEnd type="triangle" w="med" len="med"/>
          </a:ln>
        </p:spPr>
        <p:txBody>
          <a:bodyPr/>
          <a:lstStyle/>
          <a:p>
            <a:endParaRPr lang="de-DE"/>
          </a:p>
        </p:txBody>
      </p:sp>
      <p:grpSp>
        <p:nvGrpSpPr>
          <p:cNvPr id="3" name="Group 25"/>
          <p:cNvGrpSpPr>
            <a:grpSpLocks/>
          </p:cNvGrpSpPr>
          <p:nvPr/>
        </p:nvGrpSpPr>
        <p:grpSpPr bwMode="auto">
          <a:xfrm>
            <a:off x="7608888" y="2132014"/>
            <a:ext cx="2374900" cy="1728787"/>
            <a:chOff x="2109" y="2976"/>
            <a:chExt cx="1043" cy="636"/>
          </a:xfrm>
        </p:grpSpPr>
        <p:sp>
          <p:nvSpPr>
            <p:cNvPr id="81940" name="Line 26"/>
            <p:cNvSpPr>
              <a:spLocks noChangeShapeType="1"/>
            </p:cNvSpPr>
            <p:nvPr/>
          </p:nvSpPr>
          <p:spPr bwMode="auto">
            <a:xfrm flipV="1">
              <a:off x="2653" y="2976"/>
              <a:ext cx="0" cy="635"/>
            </a:xfrm>
            <a:prstGeom prst="line">
              <a:avLst/>
            </a:prstGeom>
            <a:noFill/>
            <a:ln w="101600">
              <a:pattFill prst="dkVert">
                <a:fgClr>
                  <a:srgbClr val="FFFF66"/>
                </a:fgClr>
                <a:bgClr>
                  <a:srgbClr val="FFCC00"/>
                </a:bgClr>
              </a:pattFill>
              <a:round/>
              <a:headEnd/>
              <a:tailEnd type="triangle" w="med" len="med"/>
            </a:ln>
          </p:spPr>
          <p:txBody>
            <a:bodyPr/>
            <a:lstStyle/>
            <a:p>
              <a:endParaRPr lang="de-DE"/>
            </a:p>
          </p:txBody>
        </p:sp>
        <p:sp>
          <p:nvSpPr>
            <p:cNvPr id="81941" name="Line 27"/>
            <p:cNvSpPr>
              <a:spLocks noChangeShapeType="1"/>
            </p:cNvSpPr>
            <p:nvPr/>
          </p:nvSpPr>
          <p:spPr bwMode="auto">
            <a:xfrm flipV="1">
              <a:off x="2653" y="3067"/>
              <a:ext cx="272" cy="545"/>
            </a:xfrm>
            <a:prstGeom prst="line">
              <a:avLst/>
            </a:prstGeom>
            <a:noFill/>
            <a:ln w="101600">
              <a:pattFill prst="dkVert">
                <a:fgClr>
                  <a:srgbClr val="FFFF66"/>
                </a:fgClr>
                <a:bgClr>
                  <a:srgbClr val="FFCC00"/>
                </a:bgClr>
              </a:pattFill>
              <a:round/>
              <a:headEnd/>
              <a:tailEnd type="triangle" w="med" len="med"/>
            </a:ln>
          </p:spPr>
          <p:txBody>
            <a:bodyPr/>
            <a:lstStyle/>
            <a:p>
              <a:endParaRPr lang="de-DE"/>
            </a:p>
          </p:txBody>
        </p:sp>
        <p:sp>
          <p:nvSpPr>
            <p:cNvPr id="81942" name="Line 28"/>
            <p:cNvSpPr>
              <a:spLocks noChangeShapeType="1"/>
            </p:cNvSpPr>
            <p:nvPr/>
          </p:nvSpPr>
          <p:spPr bwMode="auto">
            <a:xfrm flipV="1">
              <a:off x="2653" y="3249"/>
              <a:ext cx="499" cy="363"/>
            </a:xfrm>
            <a:prstGeom prst="line">
              <a:avLst/>
            </a:prstGeom>
            <a:noFill/>
            <a:ln w="101600">
              <a:pattFill prst="dkVert">
                <a:fgClr>
                  <a:srgbClr val="FFFF66"/>
                </a:fgClr>
                <a:bgClr>
                  <a:srgbClr val="FFCC00"/>
                </a:bgClr>
              </a:pattFill>
              <a:round/>
              <a:headEnd/>
              <a:tailEnd type="triangle" w="med" len="med"/>
            </a:ln>
          </p:spPr>
          <p:txBody>
            <a:bodyPr/>
            <a:lstStyle/>
            <a:p>
              <a:endParaRPr lang="de-DE"/>
            </a:p>
          </p:txBody>
        </p:sp>
        <p:sp>
          <p:nvSpPr>
            <p:cNvPr id="81943" name="Line 29"/>
            <p:cNvSpPr>
              <a:spLocks noChangeShapeType="1"/>
            </p:cNvSpPr>
            <p:nvPr/>
          </p:nvSpPr>
          <p:spPr bwMode="auto">
            <a:xfrm flipH="1" flipV="1">
              <a:off x="2109" y="3249"/>
              <a:ext cx="544" cy="363"/>
            </a:xfrm>
            <a:prstGeom prst="line">
              <a:avLst/>
            </a:prstGeom>
            <a:noFill/>
            <a:ln w="101600">
              <a:pattFill prst="dkVert">
                <a:fgClr>
                  <a:srgbClr val="FFFF66"/>
                </a:fgClr>
                <a:bgClr>
                  <a:srgbClr val="FFCC00"/>
                </a:bgClr>
              </a:pattFill>
              <a:round/>
              <a:headEnd/>
              <a:tailEnd type="triangle" w="med" len="med"/>
            </a:ln>
          </p:spPr>
          <p:txBody>
            <a:bodyPr/>
            <a:lstStyle/>
            <a:p>
              <a:endParaRPr lang="de-DE"/>
            </a:p>
          </p:txBody>
        </p:sp>
        <p:sp>
          <p:nvSpPr>
            <p:cNvPr id="81944" name="Line 30"/>
            <p:cNvSpPr>
              <a:spLocks noChangeShapeType="1"/>
            </p:cNvSpPr>
            <p:nvPr/>
          </p:nvSpPr>
          <p:spPr bwMode="auto">
            <a:xfrm flipH="1" flipV="1">
              <a:off x="2336" y="3067"/>
              <a:ext cx="317" cy="545"/>
            </a:xfrm>
            <a:prstGeom prst="line">
              <a:avLst/>
            </a:prstGeom>
            <a:noFill/>
            <a:ln w="101600">
              <a:pattFill prst="dkVert">
                <a:fgClr>
                  <a:srgbClr val="FFFF66"/>
                </a:fgClr>
                <a:bgClr>
                  <a:srgbClr val="FFCC00"/>
                </a:bgClr>
              </a:pattFill>
              <a:round/>
              <a:headEnd/>
              <a:tailEnd type="triangle" w="med" len="med"/>
            </a:ln>
          </p:spPr>
          <p:txBody>
            <a:bodyPr/>
            <a:lstStyle/>
            <a:p>
              <a:endParaRPr lang="de-DE"/>
            </a:p>
          </p:txBody>
        </p:sp>
      </p:grpSp>
      <p:pic>
        <p:nvPicPr>
          <p:cNvPr id="352287" name="Picture 31" descr="NodesLight"/>
          <p:cNvPicPr>
            <a:picLocks noChangeAspect="1" noChangeArrowheads="1"/>
          </p:cNvPicPr>
          <p:nvPr/>
        </p:nvPicPr>
        <p:blipFill>
          <a:blip r:embed="rId4" cstate="print"/>
          <a:srcRect/>
          <a:stretch>
            <a:fillRect/>
          </a:stretch>
        </p:blipFill>
        <p:spPr bwMode="auto">
          <a:xfrm rot="10800000">
            <a:off x="8524876" y="998539"/>
            <a:ext cx="625475" cy="625475"/>
          </a:xfrm>
          <a:prstGeom prst="rect">
            <a:avLst/>
          </a:prstGeom>
          <a:noFill/>
          <a:ln w="9525">
            <a:noFill/>
            <a:miter lim="800000"/>
            <a:headEnd/>
            <a:tailEnd/>
          </a:ln>
        </p:spPr>
      </p:pic>
      <p:sp>
        <p:nvSpPr>
          <p:cNvPr id="352288" name="Line 32"/>
          <p:cNvSpPr>
            <a:spLocks noChangeShapeType="1"/>
          </p:cNvSpPr>
          <p:nvPr/>
        </p:nvSpPr>
        <p:spPr bwMode="auto">
          <a:xfrm rot="10800000" flipV="1">
            <a:off x="8832850" y="1700214"/>
            <a:ext cx="0" cy="649287"/>
          </a:xfrm>
          <a:prstGeom prst="line">
            <a:avLst/>
          </a:prstGeom>
          <a:noFill/>
          <a:ln w="101600">
            <a:pattFill prst="dkVert">
              <a:fgClr>
                <a:srgbClr val="FFFFCC"/>
              </a:fgClr>
              <a:bgClr>
                <a:srgbClr val="FFCC00"/>
              </a:bgClr>
            </a:pattFill>
            <a:round/>
            <a:headEnd/>
            <a:tailEnd type="triangle" w="med" len="med"/>
          </a:ln>
        </p:spPr>
        <p:txBody>
          <a:bodyPr/>
          <a:lstStyle/>
          <a:p>
            <a:endParaRPr lang="de-DE"/>
          </a:p>
        </p:txBody>
      </p:sp>
      <p:pic>
        <p:nvPicPr>
          <p:cNvPr id="352289" name="Picture 33" descr="NodesLight"/>
          <p:cNvPicPr>
            <a:picLocks noChangeAspect="1" noChangeArrowheads="1"/>
          </p:cNvPicPr>
          <p:nvPr/>
        </p:nvPicPr>
        <p:blipFill>
          <a:blip r:embed="rId4" cstate="print"/>
          <a:srcRect/>
          <a:stretch>
            <a:fillRect/>
          </a:stretch>
        </p:blipFill>
        <p:spPr bwMode="auto">
          <a:xfrm rot="-5400000">
            <a:off x="10042526" y="3068639"/>
            <a:ext cx="625475" cy="625475"/>
          </a:xfrm>
          <a:prstGeom prst="rect">
            <a:avLst/>
          </a:prstGeom>
          <a:noFill/>
          <a:ln w="9525">
            <a:noFill/>
            <a:miter lim="800000"/>
            <a:headEnd/>
            <a:tailEnd/>
          </a:ln>
        </p:spPr>
      </p:pic>
      <p:sp>
        <p:nvSpPr>
          <p:cNvPr id="352290" name="Line 34"/>
          <p:cNvSpPr>
            <a:spLocks noChangeShapeType="1"/>
          </p:cNvSpPr>
          <p:nvPr/>
        </p:nvSpPr>
        <p:spPr bwMode="auto">
          <a:xfrm rot="10800000" flipV="1">
            <a:off x="9409113" y="3429000"/>
            <a:ext cx="576262" cy="0"/>
          </a:xfrm>
          <a:prstGeom prst="line">
            <a:avLst/>
          </a:prstGeom>
          <a:noFill/>
          <a:ln w="101600">
            <a:pattFill prst="dkVert">
              <a:fgClr>
                <a:srgbClr val="FFFFCC"/>
              </a:fgClr>
              <a:bgClr>
                <a:srgbClr val="FFCC00"/>
              </a:bgClr>
            </a:pattFill>
            <a:round/>
            <a:headEnd/>
            <a:tailEnd type="triangle" w="med" len="med"/>
          </a:ln>
        </p:spPr>
        <p:txBody>
          <a:bodyPr/>
          <a:lstStyle/>
          <a:p>
            <a:endParaRPr lang="de-DE"/>
          </a:p>
        </p:txBody>
      </p:sp>
      <p:grpSp>
        <p:nvGrpSpPr>
          <p:cNvPr id="4" name="Group 35"/>
          <p:cNvGrpSpPr>
            <a:grpSpLocks/>
          </p:cNvGrpSpPr>
          <p:nvPr/>
        </p:nvGrpSpPr>
        <p:grpSpPr bwMode="auto">
          <a:xfrm>
            <a:off x="8183564" y="3213101"/>
            <a:ext cx="1222375" cy="722313"/>
            <a:chOff x="2109" y="2976"/>
            <a:chExt cx="1043" cy="636"/>
          </a:xfrm>
        </p:grpSpPr>
        <p:sp>
          <p:nvSpPr>
            <p:cNvPr id="81935" name="Line 36"/>
            <p:cNvSpPr>
              <a:spLocks noChangeShapeType="1"/>
            </p:cNvSpPr>
            <p:nvPr/>
          </p:nvSpPr>
          <p:spPr bwMode="auto">
            <a:xfrm flipV="1">
              <a:off x="2653" y="2976"/>
              <a:ext cx="0" cy="635"/>
            </a:xfrm>
            <a:prstGeom prst="line">
              <a:avLst/>
            </a:prstGeom>
            <a:noFill/>
            <a:ln w="101600">
              <a:pattFill prst="dkVert">
                <a:fgClr>
                  <a:srgbClr val="FFFF66"/>
                </a:fgClr>
                <a:bgClr>
                  <a:srgbClr val="FFCC00"/>
                </a:bgClr>
              </a:pattFill>
              <a:round/>
              <a:headEnd/>
              <a:tailEnd type="triangle" w="med" len="med"/>
            </a:ln>
          </p:spPr>
          <p:txBody>
            <a:bodyPr/>
            <a:lstStyle/>
            <a:p>
              <a:endParaRPr lang="de-DE"/>
            </a:p>
          </p:txBody>
        </p:sp>
        <p:sp>
          <p:nvSpPr>
            <p:cNvPr id="81936" name="Line 37"/>
            <p:cNvSpPr>
              <a:spLocks noChangeShapeType="1"/>
            </p:cNvSpPr>
            <p:nvPr/>
          </p:nvSpPr>
          <p:spPr bwMode="auto">
            <a:xfrm flipV="1">
              <a:off x="2653" y="3067"/>
              <a:ext cx="272" cy="545"/>
            </a:xfrm>
            <a:prstGeom prst="line">
              <a:avLst/>
            </a:prstGeom>
            <a:noFill/>
            <a:ln w="101600">
              <a:pattFill prst="dkVert">
                <a:fgClr>
                  <a:srgbClr val="FFFF66"/>
                </a:fgClr>
                <a:bgClr>
                  <a:srgbClr val="FFCC00"/>
                </a:bgClr>
              </a:pattFill>
              <a:round/>
              <a:headEnd/>
              <a:tailEnd type="triangle" w="med" len="med"/>
            </a:ln>
          </p:spPr>
          <p:txBody>
            <a:bodyPr/>
            <a:lstStyle/>
            <a:p>
              <a:endParaRPr lang="de-DE"/>
            </a:p>
          </p:txBody>
        </p:sp>
        <p:sp>
          <p:nvSpPr>
            <p:cNvPr id="81937" name="Line 38"/>
            <p:cNvSpPr>
              <a:spLocks noChangeShapeType="1"/>
            </p:cNvSpPr>
            <p:nvPr/>
          </p:nvSpPr>
          <p:spPr bwMode="auto">
            <a:xfrm flipV="1">
              <a:off x="2653" y="3249"/>
              <a:ext cx="499" cy="363"/>
            </a:xfrm>
            <a:prstGeom prst="line">
              <a:avLst/>
            </a:prstGeom>
            <a:noFill/>
            <a:ln w="101600">
              <a:pattFill prst="dkVert">
                <a:fgClr>
                  <a:srgbClr val="FFFF66"/>
                </a:fgClr>
                <a:bgClr>
                  <a:srgbClr val="FFCC00"/>
                </a:bgClr>
              </a:pattFill>
              <a:round/>
              <a:headEnd/>
              <a:tailEnd type="triangle" w="med" len="med"/>
            </a:ln>
          </p:spPr>
          <p:txBody>
            <a:bodyPr/>
            <a:lstStyle/>
            <a:p>
              <a:endParaRPr lang="de-DE"/>
            </a:p>
          </p:txBody>
        </p:sp>
        <p:sp>
          <p:nvSpPr>
            <p:cNvPr id="81938" name="Line 39"/>
            <p:cNvSpPr>
              <a:spLocks noChangeShapeType="1"/>
            </p:cNvSpPr>
            <p:nvPr/>
          </p:nvSpPr>
          <p:spPr bwMode="auto">
            <a:xfrm flipH="1" flipV="1">
              <a:off x="2109" y="3249"/>
              <a:ext cx="544" cy="363"/>
            </a:xfrm>
            <a:prstGeom prst="line">
              <a:avLst/>
            </a:prstGeom>
            <a:noFill/>
            <a:ln w="101600">
              <a:pattFill prst="dkVert">
                <a:fgClr>
                  <a:srgbClr val="FFFF66"/>
                </a:fgClr>
                <a:bgClr>
                  <a:srgbClr val="FFCC00"/>
                </a:bgClr>
              </a:pattFill>
              <a:round/>
              <a:headEnd/>
              <a:tailEnd type="triangle" w="med" len="med"/>
            </a:ln>
          </p:spPr>
          <p:txBody>
            <a:bodyPr/>
            <a:lstStyle/>
            <a:p>
              <a:endParaRPr lang="de-DE"/>
            </a:p>
          </p:txBody>
        </p:sp>
        <p:sp>
          <p:nvSpPr>
            <p:cNvPr id="81939" name="Line 40"/>
            <p:cNvSpPr>
              <a:spLocks noChangeShapeType="1"/>
            </p:cNvSpPr>
            <p:nvPr/>
          </p:nvSpPr>
          <p:spPr bwMode="auto">
            <a:xfrm flipH="1" flipV="1">
              <a:off x="2336" y="3067"/>
              <a:ext cx="317" cy="545"/>
            </a:xfrm>
            <a:prstGeom prst="line">
              <a:avLst/>
            </a:prstGeom>
            <a:noFill/>
            <a:ln w="101600">
              <a:pattFill prst="dkVert">
                <a:fgClr>
                  <a:srgbClr val="FFFF66"/>
                </a:fgClr>
                <a:bgClr>
                  <a:srgbClr val="FFCC00"/>
                </a:bgClr>
              </a:pattFill>
              <a:round/>
              <a:headEnd/>
              <a:tailEnd type="triangle" w="med" len="med"/>
            </a:ln>
          </p:spPr>
          <p:txBody>
            <a:bodyPr/>
            <a:lstStyle/>
            <a:p>
              <a:endParaRPr lang="de-DE"/>
            </a:p>
          </p:txBody>
        </p:sp>
      </p:grpSp>
      <p:sp>
        <p:nvSpPr>
          <p:cNvPr id="352297" name="Text Box 41"/>
          <p:cNvSpPr txBox="1">
            <a:spLocks noChangeArrowheads="1"/>
          </p:cNvSpPr>
          <p:nvPr/>
        </p:nvSpPr>
        <p:spPr bwMode="auto">
          <a:xfrm>
            <a:off x="1847850" y="5516563"/>
            <a:ext cx="8496300" cy="366712"/>
          </a:xfrm>
          <a:prstGeom prst="rect">
            <a:avLst/>
          </a:prstGeom>
          <a:noFill/>
          <a:ln w="9525">
            <a:noFill/>
            <a:miter lim="800000"/>
            <a:headEnd/>
            <a:tailEnd/>
          </a:ln>
        </p:spPr>
        <p:txBody>
          <a:bodyPr>
            <a:spAutoFit/>
          </a:bodyPr>
          <a:lstStyle/>
          <a:p>
            <a:pPr algn="ctr">
              <a:spcBef>
                <a:spcPct val="20000"/>
              </a:spcBef>
              <a:buFont typeface="Wingdings" pitchFamily="2" charset="2"/>
              <a:buNone/>
            </a:pPr>
            <a:r>
              <a:rPr lang="de-DE" sz="1800" b="1">
                <a:latin typeface="Franklin Gothic Demi" pitchFamily="34" charset="0"/>
              </a:rPr>
              <a:t>Heuristik: Je stärker die Fläche dem Licht ausgesetzt ist, desto heller</a:t>
            </a:r>
          </a:p>
        </p:txBody>
      </p:sp>
    </p:spTree>
    <p:extLst>
      <p:ext uri="{BB962C8B-B14F-4D97-AF65-F5344CB8AC3E}">
        <p14:creationId xmlns:p14="http://schemas.microsoft.com/office/powerpoint/2010/main" val="118840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2259">
                                            <p:txEl>
                                              <p:pRg st="0" end="0"/>
                                            </p:txEl>
                                          </p:spTgt>
                                        </p:tgtEl>
                                        <p:attrNameLst>
                                          <p:attrName>style.visibility</p:attrName>
                                        </p:attrNameLst>
                                      </p:cBhvr>
                                      <p:to>
                                        <p:strVal val="visible"/>
                                      </p:to>
                                    </p:set>
                                    <p:animEffect transition="in" filter="fade">
                                      <p:cBhvr>
                                        <p:cTn id="7" dur="1000"/>
                                        <p:tgtEl>
                                          <p:spTgt spid="3522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2259">
                                            <p:txEl>
                                              <p:pRg st="1" end="1"/>
                                            </p:txEl>
                                          </p:spTgt>
                                        </p:tgtEl>
                                        <p:attrNameLst>
                                          <p:attrName>style.visibility</p:attrName>
                                        </p:attrNameLst>
                                      </p:cBhvr>
                                      <p:to>
                                        <p:strVal val="visible"/>
                                      </p:to>
                                    </p:set>
                                    <p:animEffect transition="in" filter="fade">
                                      <p:cBhvr>
                                        <p:cTn id="12" dur="1000"/>
                                        <p:tgtEl>
                                          <p:spTgt spid="352259">
                                            <p:txEl>
                                              <p:pRg st="1" end="1"/>
                                            </p:txEl>
                                          </p:spTgt>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52274"/>
                                        </p:tgtEl>
                                        <p:attrNameLst>
                                          <p:attrName>style.visibility</p:attrName>
                                        </p:attrNameLst>
                                      </p:cBhvr>
                                      <p:to>
                                        <p:strVal val="visible"/>
                                      </p:to>
                                    </p:set>
                                    <p:animEffect transition="in" filter="fade">
                                      <p:cBhvr>
                                        <p:cTn id="16" dur="1000"/>
                                        <p:tgtEl>
                                          <p:spTgt spid="352274"/>
                                        </p:tgtEl>
                                      </p:cBhvr>
                                    </p:animEffect>
                                  </p:childTnLst>
                                </p:cTn>
                              </p:par>
                            </p:childTnLst>
                          </p:cTn>
                        </p:par>
                        <p:par>
                          <p:cTn id="17" fill="hold">
                            <p:stCondLst>
                              <p:cond delay="2000"/>
                            </p:stCondLst>
                            <p:childTnLst>
                              <p:par>
                                <p:cTn id="18" presetID="22" presetClass="entr" presetSubtype="2" fill="hold" grpId="0" nodeType="afterEffect">
                                  <p:stCondLst>
                                    <p:cond delay="0"/>
                                  </p:stCondLst>
                                  <p:childTnLst>
                                    <p:set>
                                      <p:cBhvr>
                                        <p:cTn id="19" dur="1" fill="hold">
                                          <p:stCondLst>
                                            <p:cond delay="0"/>
                                          </p:stCondLst>
                                        </p:cTn>
                                        <p:tgtEl>
                                          <p:spTgt spid="352277"/>
                                        </p:tgtEl>
                                        <p:attrNameLst>
                                          <p:attrName>style.visibility</p:attrName>
                                        </p:attrNameLst>
                                      </p:cBhvr>
                                      <p:to>
                                        <p:strVal val="visible"/>
                                      </p:to>
                                    </p:set>
                                    <p:animEffect transition="in" filter="wipe(right)">
                                      <p:cBhvr>
                                        <p:cTn id="20" dur="1000"/>
                                        <p:tgtEl>
                                          <p:spTgt spid="35227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2259">
                                            <p:txEl>
                                              <p:pRg st="2" end="2"/>
                                            </p:txEl>
                                          </p:spTgt>
                                        </p:tgtEl>
                                        <p:attrNameLst>
                                          <p:attrName>style.visibility</p:attrName>
                                        </p:attrNameLst>
                                      </p:cBhvr>
                                      <p:to>
                                        <p:strVal val="visible"/>
                                      </p:to>
                                    </p:set>
                                    <p:animEffect transition="in" filter="fade">
                                      <p:cBhvr>
                                        <p:cTn id="25" dur="1000"/>
                                        <p:tgtEl>
                                          <p:spTgt spid="35225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52259">
                                            <p:txEl>
                                              <p:pRg st="3" end="3"/>
                                            </p:txEl>
                                          </p:spTgt>
                                        </p:tgtEl>
                                        <p:attrNameLst>
                                          <p:attrName>style.visibility</p:attrName>
                                        </p:attrNameLst>
                                      </p:cBhvr>
                                      <p:to>
                                        <p:strVal val="visible"/>
                                      </p:to>
                                    </p:set>
                                    <p:animEffect transition="in" filter="fade">
                                      <p:cBhvr>
                                        <p:cTn id="30" dur="1000"/>
                                        <p:tgtEl>
                                          <p:spTgt spid="35225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down)">
                                      <p:cBhvr>
                                        <p:cTn id="35" dur="10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52259">
                                            <p:txEl>
                                              <p:pRg st="4" end="4"/>
                                            </p:txEl>
                                          </p:spTgt>
                                        </p:tgtEl>
                                        <p:attrNameLst>
                                          <p:attrName>style.visibility</p:attrName>
                                        </p:attrNameLst>
                                      </p:cBhvr>
                                      <p:to>
                                        <p:strVal val="visible"/>
                                      </p:to>
                                    </p:set>
                                    <p:animEffect transition="in" filter="fade">
                                      <p:cBhvr>
                                        <p:cTn id="40" dur="1000"/>
                                        <p:tgtEl>
                                          <p:spTgt spid="352259">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52259">
                                            <p:txEl>
                                              <p:pRg st="5" end="5"/>
                                            </p:txEl>
                                          </p:spTgt>
                                        </p:tgtEl>
                                        <p:attrNameLst>
                                          <p:attrName>style.visibility</p:attrName>
                                        </p:attrNameLst>
                                      </p:cBhvr>
                                      <p:to>
                                        <p:strVal val="visible"/>
                                      </p:to>
                                    </p:set>
                                    <p:animEffect transition="in" filter="fade">
                                      <p:cBhvr>
                                        <p:cTn id="45" dur="1000"/>
                                        <p:tgtEl>
                                          <p:spTgt spid="352259">
                                            <p:txEl>
                                              <p:pRg st="5" end="5"/>
                                            </p:txEl>
                                          </p:spTgt>
                                        </p:tgtEl>
                                      </p:cBhvr>
                                    </p:animEffect>
                                  </p:childTnLst>
                                </p:cTn>
                              </p:par>
                            </p:childTnLst>
                          </p:cTn>
                        </p:par>
                        <p:par>
                          <p:cTn id="46" fill="hold">
                            <p:stCondLst>
                              <p:cond delay="1000"/>
                            </p:stCondLst>
                            <p:childTnLst>
                              <p:par>
                                <p:cTn id="47" presetID="10" presetClass="exit" presetSubtype="0" fill="hold" nodeType="afterEffect">
                                  <p:stCondLst>
                                    <p:cond delay="0"/>
                                  </p:stCondLst>
                                  <p:childTnLst>
                                    <p:animEffect transition="out" filter="fade">
                                      <p:cBhvr>
                                        <p:cTn id="48" dur="500"/>
                                        <p:tgtEl>
                                          <p:spTgt spid="352274"/>
                                        </p:tgtEl>
                                      </p:cBhvr>
                                    </p:animEffect>
                                    <p:set>
                                      <p:cBhvr>
                                        <p:cTn id="49" dur="1" fill="hold">
                                          <p:stCondLst>
                                            <p:cond delay="499"/>
                                          </p:stCondLst>
                                        </p:cTn>
                                        <p:tgtEl>
                                          <p:spTgt spid="352274"/>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52277"/>
                                        </p:tgtEl>
                                      </p:cBhvr>
                                    </p:animEffect>
                                    <p:set>
                                      <p:cBhvr>
                                        <p:cTn id="52" dur="1" fill="hold">
                                          <p:stCondLst>
                                            <p:cond delay="499"/>
                                          </p:stCondLst>
                                        </p:cTn>
                                        <p:tgtEl>
                                          <p:spTgt spid="352277"/>
                                        </p:tgtEl>
                                        <p:attrNameLst>
                                          <p:attrName>style.visibility</p:attrName>
                                        </p:attrNameLst>
                                      </p:cBhvr>
                                      <p:to>
                                        <p:strVal val="hidden"/>
                                      </p:to>
                                    </p:set>
                                  </p:childTnLst>
                                </p:cTn>
                              </p:par>
                            </p:childTnLst>
                          </p:cTn>
                        </p:par>
                        <p:par>
                          <p:cTn id="53" fill="hold">
                            <p:stCondLst>
                              <p:cond delay="1500"/>
                            </p:stCondLst>
                            <p:childTnLst>
                              <p:par>
                                <p:cTn id="54" presetID="10" presetClass="entr" presetSubtype="0" fill="hold" nodeType="afterEffect">
                                  <p:stCondLst>
                                    <p:cond delay="0"/>
                                  </p:stCondLst>
                                  <p:childTnLst>
                                    <p:set>
                                      <p:cBhvr>
                                        <p:cTn id="55" dur="1" fill="hold">
                                          <p:stCondLst>
                                            <p:cond delay="0"/>
                                          </p:stCondLst>
                                        </p:cTn>
                                        <p:tgtEl>
                                          <p:spTgt spid="352287"/>
                                        </p:tgtEl>
                                        <p:attrNameLst>
                                          <p:attrName>style.visibility</p:attrName>
                                        </p:attrNameLst>
                                      </p:cBhvr>
                                      <p:to>
                                        <p:strVal val="visible"/>
                                      </p:to>
                                    </p:set>
                                    <p:animEffect transition="in" filter="fade">
                                      <p:cBhvr>
                                        <p:cTn id="56" dur="1000"/>
                                        <p:tgtEl>
                                          <p:spTgt spid="352287"/>
                                        </p:tgtEl>
                                      </p:cBhvr>
                                    </p:animEffect>
                                  </p:childTnLst>
                                </p:cTn>
                              </p:par>
                            </p:childTnLst>
                          </p:cTn>
                        </p:par>
                        <p:par>
                          <p:cTn id="57" fill="hold">
                            <p:stCondLst>
                              <p:cond delay="2500"/>
                            </p:stCondLst>
                            <p:childTnLst>
                              <p:par>
                                <p:cTn id="58" presetID="22" presetClass="entr" presetSubtype="1" fill="hold" grpId="0" nodeType="afterEffect">
                                  <p:stCondLst>
                                    <p:cond delay="0"/>
                                  </p:stCondLst>
                                  <p:childTnLst>
                                    <p:set>
                                      <p:cBhvr>
                                        <p:cTn id="59" dur="1" fill="hold">
                                          <p:stCondLst>
                                            <p:cond delay="0"/>
                                          </p:stCondLst>
                                        </p:cTn>
                                        <p:tgtEl>
                                          <p:spTgt spid="352288"/>
                                        </p:tgtEl>
                                        <p:attrNameLst>
                                          <p:attrName>style.visibility</p:attrName>
                                        </p:attrNameLst>
                                      </p:cBhvr>
                                      <p:to>
                                        <p:strVal val="visible"/>
                                      </p:to>
                                    </p:set>
                                    <p:animEffect transition="in" filter="wipe(up)">
                                      <p:cBhvr>
                                        <p:cTn id="60" dur="1000"/>
                                        <p:tgtEl>
                                          <p:spTgt spid="352288"/>
                                        </p:tgtEl>
                                      </p:cBhvr>
                                    </p:animEffect>
                                  </p:childTnLst>
                                </p:cTn>
                              </p:par>
                            </p:childTnLst>
                          </p:cTn>
                        </p:par>
                        <p:par>
                          <p:cTn id="61" fill="hold">
                            <p:stCondLst>
                              <p:cond delay="3500"/>
                            </p:stCondLst>
                            <p:childTnLst>
                              <p:par>
                                <p:cTn id="62" presetID="10" presetClass="exit" presetSubtype="0" fill="hold" nodeType="afterEffect">
                                  <p:stCondLst>
                                    <p:cond delay="0"/>
                                  </p:stCondLst>
                                  <p:childTnLst>
                                    <p:animEffect transition="out" filter="fade">
                                      <p:cBhvr>
                                        <p:cTn id="63" dur="2000"/>
                                        <p:tgtEl>
                                          <p:spTgt spid="2"/>
                                        </p:tgtEl>
                                      </p:cBhvr>
                                    </p:animEffect>
                                    <p:set>
                                      <p:cBhvr>
                                        <p:cTn id="64" dur="1" fill="hold">
                                          <p:stCondLst>
                                            <p:cond delay="1999"/>
                                          </p:stCondLst>
                                        </p:cTn>
                                        <p:tgtEl>
                                          <p:spTgt spid="2"/>
                                        </p:tgtEl>
                                        <p:attrNameLst>
                                          <p:attrName>style.visibility</p:attrName>
                                        </p:attrNameLst>
                                      </p:cBhvr>
                                      <p:to>
                                        <p:strVal val="hidden"/>
                                      </p:to>
                                    </p:set>
                                  </p:childTnLst>
                                </p:cTn>
                              </p:par>
                              <p:par>
                                <p:cTn id="65" presetID="10" presetClass="entr" presetSubtype="0" fill="hold"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000"/>
                                        <p:tgtEl>
                                          <p:spTgt spid="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52259">
                                            <p:txEl>
                                              <p:pRg st="6" end="6"/>
                                            </p:txEl>
                                          </p:spTgt>
                                        </p:tgtEl>
                                        <p:attrNameLst>
                                          <p:attrName>style.visibility</p:attrName>
                                        </p:attrNameLst>
                                      </p:cBhvr>
                                      <p:to>
                                        <p:strVal val="visible"/>
                                      </p:to>
                                    </p:set>
                                    <p:animEffect transition="in" filter="fade">
                                      <p:cBhvr>
                                        <p:cTn id="72" dur="1000"/>
                                        <p:tgtEl>
                                          <p:spTgt spid="352259">
                                            <p:txEl>
                                              <p:pRg st="6" end="6"/>
                                            </p:txEl>
                                          </p:spTgt>
                                        </p:tgtEl>
                                      </p:cBhvr>
                                    </p:animEffect>
                                  </p:childTnLst>
                                </p:cTn>
                              </p:par>
                            </p:childTnLst>
                          </p:cTn>
                        </p:par>
                        <p:par>
                          <p:cTn id="73" fill="hold">
                            <p:stCondLst>
                              <p:cond delay="1000"/>
                            </p:stCondLst>
                            <p:childTnLst>
                              <p:par>
                                <p:cTn id="74" presetID="10" presetClass="exit" presetSubtype="0" fill="hold" nodeType="afterEffect">
                                  <p:stCondLst>
                                    <p:cond delay="0"/>
                                  </p:stCondLst>
                                  <p:childTnLst>
                                    <p:animEffect transition="out" filter="fade">
                                      <p:cBhvr>
                                        <p:cTn id="75" dur="500"/>
                                        <p:tgtEl>
                                          <p:spTgt spid="352287"/>
                                        </p:tgtEl>
                                      </p:cBhvr>
                                    </p:animEffect>
                                    <p:set>
                                      <p:cBhvr>
                                        <p:cTn id="76" dur="1" fill="hold">
                                          <p:stCondLst>
                                            <p:cond delay="499"/>
                                          </p:stCondLst>
                                        </p:cTn>
                                        <p:tgtEl>
                                          <p:spTgt spid="35228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352288"/>
                                        </p:tgtEl>
                                      </p:cBhvr>
                                    </p:animEffect>
                                    <p:set>
                                      <p:cBhvr>
                                        <p:cTn id="79" dur="1" fill="hold">
                                          <p:stCondLst>
                                            <p:cond delay="499"/>
                                          </p:stCondLst>
                                        </p:cTn>
                                        <p:tgtEl>
                                          <p:spTgt spid="352288"/>
                                        </p:tgtEl>
                                        <p:attrNameLst>
                                          <p:attrName>style.visibility</p:attrName>
                                        </p:attrNameLst>
                                      </p:cBhvr>
                                      <p:to>
                                        <p:strVal val="hidden"/>
                                      </p:to>
                                    </p:set>
                                  </p:childTnLst>
                                </p:cTn>
                              </p:par>
                            </p:childTnLst>
                          </p:cTn>
                        </p:par>
                        <p:par>
                          <p:cTn id="80" fill="hold">
                            <p:stCondLst>
                              <p:cond delay="1500"/>
                            </p:stCondLst>
                            <p:childTnLst>
                              <p:par>
                                <p:cTn id="81" presetID="10" presetClass="entr" presetSubtype="0" fill="hold" nodeType="afterEffect">
                                  <p:stCondLst>
                                    <p:cond delay="0"/>
                                  </p:stCondLst>
                                  <p:childTnLst>
                                    <p:set>
                                      <p:cBhvr>
                                        <p:cTn id="82" dur="1" fill="hold">
                                          <p:stCondLst>
                                            <p:cond delay="0"/>
                                          </p:stCondLst>
                                        </p:cTn>
                                        <p:tgtEl>
                                          <p:spTgt spid="352289"/>
                                        </p:tgtEl>
                                        <p:attrNameLst>
                                          <p:attrName>style.visibility</p:attrName>
                                        </p:attrNameLst>
                                      </p:cBhvr>
                                      <p:to>
                                        <p:strVal val="visible"/>
                                      </p:to>
                                    </p:set>
                                    <p:animEffect transition="in" filter="fade">
                                      <p:cBhvr>
                                        <p:cTn id="83" dur="1000"/>
                                        <p:tgtEl>
                                          <p:spTgt spid="352289"/>
                                        </p:tgtEl>
                                      </p:cBhvr>
                                    </p:animEffect>
                                  </p:childTnLst>
                                </p:cTn>
                              </p:par>
                            </p:childTnLst>
                          </p:cTn>
                        </p:par>
                        <p:par>
                          <p:cTn id="84" fill="hold">
                            <p:stCondLst>
                              <p:cond delay="2500"/>
                            </p:stCondLst>
                            <p:childTnLst>
                              <p:par>
                                <p:cTn id="85" presetID="22" presetClass="entr" presetSubtype="2" fill="hold" grpId="0" nodeType="afterEffect">
                                  <p:stCondLst>
                                    <p:cond delay="0"/>
                                  </p:stCondLst>
                                  <p:childTnLst>
                                    <p:set>
                                      <p:cBhvr>
                                        <p:cTn id="86" dur="1" fill="hold">
                                          <p:stCondLst>
                                            <p:cond delay="0"/>
                                          </p:stCondLst>
                                        </p:cTn>
                                        <p:tgtEl>
                                          <p:spTgt spid="352290"/>
                                        </p:tgtEl>
                                        <p:attrNameLst>
                                          <p:attrName>style.visibility</p:attrName>
                                        </p:attrNameLst>
                                      </p:cBhvr>
                                      <p:to>
                                        <p:strVal val="visible"/>
                                      </p:to>
                                    </p:set>
                                    <p:animEffect transition="in" filter="wipe(right)">
                                      <p:cBhvr>
                                        <p:cTn id="87" dur="1000"/>
                                        <p:tgtEl>
                                          <p:spTgt spid="352290"/>
                                        </p:tgtEl>
                                      </p:cBhvr>
                                    </p:animEffect>
                                  </p:childTnLst>
                                </p:cTn>
                              </p:par>
                            </p:childTnLst>
                          </p:cTn>
                        </p:par>
                        <p:par>
                          <p:cTn id="88" fill="hold">
                            <p:stCondLst>
                              <p:cond delay="3500"/>
                            </p:stCondLst>
                            <p:childTnLst>
                              <p:par>
                                <p:cTn id="89" presetID="10" presetClass="exit" presetSubtype="0" fill="hold" nodeType="afterEffect">
                                  <p:stCondLst>
                                    <p:cond delay="0"/>
                                  </p:stCondLst>
                                  <p:childTnLst>
                                    <p:animEffect transition="out" filter="fade">
                                      <p:cBhvr>
                                        <p:cTn id="90" dur="2000"/>
                                        <p:tgtEl>
                                          <p:spTgt spid="3"/>
                                        </p:tgtEl>
                                      </p:cBhvr>
                                    </p:animEffect>
                                    <p:set>
                                      <p:cBhvr>
                                        <p:cTn id="91" dur="1" fill="hold">
                                          <p:stCondLst>
                                            <p:cond delay="1999"/>
                                          </p:stCondLst>
                                        </p:cTn>
                                        <p:tgtEl>
                                          <p:spTgt spid="3"/>
                                        </p:tgtEl>
                                        <p:attrNameLst>
                                          <p:attrName>style.visibility</p:attrName>
                                        </p:attrNameLst>
                                      </p:cBhvr>
                                      <p:to>
                                        <p:strVal val="hidden"/>
                                      </p:to>
                                    </p:set>
                                  </p:childTnLst>
                                </p:cTn>
                              </p:par>
                              <p:par>
                                <p:cTn id="92" presetID="10" presetClass="entr" presetSubtype="0" fill="hold" nodeType="with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fade">
                                      <p:cBhvr>
                                        <p:cTn id="94" dur="2000"/>
                                        <p:tgtEl>
                                          <p:spTgt spid="4"/>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52259">
                                            <p:txEl>
                                              <p:pRg st="7" end="7"/>
                                            </p:txEl>
                                          </p:spTgt>
                                        </p:tgtEl>
                                        <p:attrNameLst>
                                          <p:attrName>style.visibility</p:attrName>
                                        </p:attrNameLst>
                                      </p:cBhvr>
                                      <p:to>
                                        <p:strVal val="visible"/>
                                      </p:to>
                                    </p:set>
                                    <p:animEffect transition="in" filter="fade">
                                      <p:cBhvr>
                                        <p:cTn id="99" dur="1000"/>
                                        <p:tgtEl>
                                          <p:spTgt spid="352259">
                                            <p:txEl>
                                              <p:pRg st="7" end="7"/>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52259">
                                            <p:txEl>
                                              <p:pRg st="8" end="8"/>
                                            </p:txEl>
                                          </p:spTgt>
                                        </p:tgtEl>
                                        <p:attrNameLst>
                                          <p:attrName>style.visibility</p:attrName>
                                        </p:attrNameLst>
                                      </p:cBhvr>
                                      <p:to>
                                        <p:strVal val="visible"/>
                                      </p:to>
                                    </p:set>
                                    <p:animEffect transition="in" filter="fade">
                                      <p:cBhvr>
                                        <p:cTn id="104" dur="1000"/>
                                        <p:tgtEl>
                                          <p:spTgt spid="352259">
                                            <p:txEl>
                                              <p:pRg st="8" end="8"/>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352259">
                                            <p:txEl>
                                              <p:pRg st="9" end="9"/>
                                            </p:txEl>
                                          </p:spTgt>
                                        </p:tgtEl>
                                        <p:attrNameLst>
                                          <p:attrName>style.visibility</p:attrName>
                                        </p:attrNameLst>
                                      </p:cBhvr>
                                      <p:to>
                                        <p:strVal val="visible"/>
                                      </p:to>
                                    </p:set>
                                    <p:animEffect transition="in" filter="fade">
                                      <p:cBhvr>
                                        <p:cTn id="109" dur="1000"/>
                                        <p:tgtEl>
                                          <p:spTgt spid="352259">
                                            <p:txEl>
                                              <p:pRg st="9" end="9"/>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52297"/>
                                        </p:tgtEl>
                                        <p:attrNameLst>
                                          <p:attrName>style.visibility</p:attrName>
                                        </p:attrNameLst>
                                      </p:cBhvr>
                                      <p:to>
                                        <p:strVal val="visible"/>
                                      </p:to>
                                    </p:set>
                                    <p:animEffect transition="in" filter="fade">
                                      <p:cBhvr>
                                        <p:cTn id="114" dur="1000"/>
                                        <p:tgtEl>
                                          <p:spTgt spid="352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77" grpId="0" animBg="1"/>
      <p:bldP spid="352277" grpId="1" animBg="1"/>
      <p:bldP spid="352288" grpId="0" animBg="1"/>
      <p:bldP spid="352288" grpId="1" animBg="1"/>
      <p:bldP spid="352290" grpId="0" animBg="1"/>
      <p:bldP spid="352297" grpId="0"/>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de-DE"/>
              <a:t>Berechnung Diffuse Komponente</a:t>
            </a:r>
          </a:p>
        </p:txBody>
      </p:sp>
      <p:sp>
        <p:nvSpPr>
          <p:cNvPr id="354307" name="Rectangle 3"/>
          <p:cNvSpPr>
            <a:spLocks noGrp="1" noChangeArrowheads="1"/>
          </p:cNvSpPr>
          <p:nvPr>
            <p:ph type="body" sz="half" idx="1"/>
          </p:nvPr>
        </p:nvSpPr>
        <p:spPr>
          <a:xfrm>
            <a:off x="2135189" y="1125538"/>
            <a:ext cx="5761037" cy="4248150"/>
          </a:xfrm>
        </p:spPr>
        <p:txBody>
          <a:bodyPr/>
          <a:lstStyle/>
          <a:p>
            <a:pPr eaLnBrk="1" hangingPunct="1">
              <a:lnSpc>
                <a:spcPct val="90000"/>
              </a:lnSpc>
            </a:pPr>
            <a:r>
              <a:rPr lang="de-DE" sz="2000"/>
              <a:t>Für</a:t>
            </a:r>
            <a:r>
              <a:rPr lang="de-DE" sz="2000">
                <a:solidFill>
                  <a:srgbClr val="7F7F7F"/>
                </a:solidFill>
              </a:rPr>
              <a:t> </a:t>
            </a:r>
            <a:r>
              <a:rPr lang="de-DE" sz="2000"/>
              <a:t>die</a:t>
            </a:r>
            <a:r>
              <a:rPr lang="de-DE" sz="2000">
                <a:solidFill>
                  <a:srgbClr val="7F7F7F"/>
                </a:solidFill>
              </a:rPr>
              <a:t> </a:t>
            </a:r>
            <a:r>
              <a:rPr lang="de-DE" sz="2000"/>
              <a:t>Berechnung</a:t>
            </a:r>
            <a:r>
              <a:rPr lang="de-DE" sz="2000">
                <a:solidFill>
                  <a:srgbClr val="7F7F7F"/>
                </a:solidFill>
              </a:rPr>
              <a:t> </a:t>
            </a:r>
            <a:r>
              <a:rPr lang="de-DE" sz="2000"/>
              <a:t>benötigt</a:t>
            </a:r>
          </a:p>
          <a:p>
            <a:pPr lvl="1" eaLnBrk="1" hangingPunct="1">
              <a:lnSpc>
                <a:spcPct val="90000"/>
              </a:lnSpc>
            </a:pPr>
            <a:r>
              <a:rPr lang="de-DE" sz="1800" b="1">
                <a:latin typeface="Consolas" pitchFamily="49" charset="0"/>
              </a:rPr>
              <a:t>MatDiffuse</a:t>
            </a:r>
            <a:r>
              <a:rPr lang="de-DE" sz="1800"/>
              <a:t>:</a:t>
            </a:r>
            <a:r>
              <a:rPr lang="de-DE" sz="1800">
                <a:solidFill>
                  <a:srgbClr val="7F7F7F"/>
                </a:solidFill>
              </a:rPr>
              <a:t> </a:t>
            </a:r>
            <a:r>
              <a:rPr lang="de-DE" sz="1800"/>
              <a:t>Diffuse</a:t>
            </a:r>
            <a:r>
              <a:rPr lang="de-DE" sz="1800">
                <a:solidFill>
                  <a:srgbClr val="7F7F7F"/>
                </a:solidFill>
              </a:rPr>
              <a:t> </a:t>
            </a:r>
            <a:r>
              <a:rPr lang="de-DE" sz="1800"/>
              <a:t>Materialfarbe</a:t>
            </a:r>
          </a:p>
          <a:p>
            <a:pPr lvl="1" eaLnBrk="1" hangingPunct="1">
              <a:lnSpc>
                <a:spcPct val="90000"/>
              </a:lnSpc>
            </a:pPr>
            <a:r>
              <a:rPr lang="de-DE" sz="1800" b="1">
                <a:latin typeface="Consolas" pitchFamily="49" charset="0"/>
              </a:rPr>
              <a:t>DirectedLight</a:t>
            </a:r>
            <a:r>
              <a:rPr lang="de-DE" sz="1800"/>
              <a:t>:</a:t>
            </a:r>
            <a:r>
              <a:rPr lang="de-DE" sz="1800">
                <a:solidFill>
                  <a:srgbClr val="7F7F7F"/>
                </a:solidFill>
              </a:rPr>
              <a:t> </a:t>
            </a:r>
            <a:r>
              <a:rPr lang="de-DE" sz="1800"/>
              <a:t>Farbe</a:t>
            </a:r>
            <a:r>
              <a:rPr lang="de-DE" sz="1800">
                <a:solidFill>
                  <a:srgbClr val="7F7F7F"/>
                </a:solidFill>
              </a:rPr>
              <a:t> </a:t>
            </a:r>
            <a:r>
              <a:rPr lang="de-DE" sz="1800"/>
              <a:t>des</a:t>
            </a:r>
            <a:r>
              <a:rPr lang="de-DE" sz="1800">
                <a:solidFill>
                  <a:srgbClr val="7F7F7F"/>
                </a:solidFill>
              </a:rPr>
              <a:t> </a:t>
            </a:r>
            <a:r>
              <a:rPr lang="de-DE" sz="1800"/>
              <a:t>eintreffenden</a:t>
            </a:r>
            <a:r>
              <a:rPr lang="de-DE" sz="1800">
                <a:solidFill>
                  <a:srgbClr val="7F7F7F"/>
                </a:solidFill>
              </a:rPr>
              <a:t> </a:t>
            </a:r>
            <a:r>
              <a:rPr lang="de-DE" sz="1800"/>
              <a:t>Lichtes</a:t>
            </a:r>
          </a:p>
          <a:p>
            <a:pPr lvl="1" eaLnBrk="1" hangingPunct="1">
              <a:lnSpc>
                <a:spcPct val="90000"/>
              </a:lnSpc>
            </a:pPr>
            <a:r>
              <a:rPr lang="de-DE" sz="1800" b="1">
                <a:latin typeface="Consolas" pitchFamily="49" charset="0"/>
              </a:rPr>
              <a:t>N</a:t>
            </a:r>
            <a:r>
              <a:rPr lang="de-DE" sz="1800"/>
              <a:t>:</a:t>
            </a:r>
            <a:r>
              <a:rPr lang="de-DE" sz="1800">
                <a:solidFill>
                  <a:srgbClr val="7F7F7F"/>
                </a:solidFill>
              </a:rPr>
              <a:t> </a:t>
            </a:r>
            <a:r>
              <a:rPr lang="de-DE" sz="1800"/>
              <a:t>Normalisierte</a:t>
            </a:r>
            <a:r>
              <a:rPr lang="de-DE" sz="1800">
                <a:solidFill>
                  <a:srgbClr val="7F7F7F"/>
                </a:solidFill>
              </a:rPr>
              <a:t> </a:t>
            </a:r>
            <a:r>
              <a:rPr lang="de-DE" sz="1800"/>
              <a:t>Oberflächennormale</a:t>
            </a:r>
          </a:p>
          <a:p>
            <a:pPr lvl="1" eaLnBrk="1" hangingPunct="1">
              <a:lnSpc>
                <a:spcPct val="90000"/>
              </a:lnSpc>
            </a:pPr>
            <a:r>
              <a:rPr lang="de-DE" sz="1800" b="1">
                <a:latin typeface="Consolas" pitchFamily="49" charset="0"/>
              </a:rPr>
              <a:t>L</a:t>
            </a:r>
            <a:r>
              <a:rPr lang="de-DE" sz="1800"/>
              <a:t>:</a:t>
            </a:r>
            <a:r>
              <a:rPr lang="de-DE" sz="1800">
                <a:solidFill>
                  <a:srgbClr val="7F7F7F"/>
                </a:solidFill>
              </a:rPr>
              <a:t> </a:t>
            </a:r>
            <a:r>
              <a:rPr lang="de-DE" sz="1800"/>
              <a:t>Normalisierter</a:t>
            </a:r>
            <a:r>
              <a:rPr lang="de-DE" sz="1800">
                <a:solidFill>
                  <a:srgbClr val="7F7F7F"/>
                </a:solidFill>
              </a:rPr>
              <a:t> </a:t>
            </a:r>
            <a:r>
              <a:rPr lang="de-DE" sz="1800"/>
              <a:t>Vektor</a:t>
            </a:r>
            <a:r>
              <a:rPr lang="de-DE" sz="1800">
                <a:solidFill>
                  <a:srgbClr val="7F7F7F"/>
                </a:solidFill>
              </a:rPr>
              <a:t> </a:t>
            </a:r>
            <a:r>
              <a:rPr lang="de-DE" sz="1800"/>
              <a:t>in</a:t>
            </a:r>
            <a:r>
              <a:rPr lang="de-DE" sz="1800">
                <a:solidFill>
                  <a:srgbClr val="7F7F7F"/>
                </a:solidFill>
              </a:rPr>
              <a:t> </a:t>
            </a:r>
            <a:r>
              <a:rPr lang="de-DE" sz="1800"/>
              <a:t>Richtung</a:t>
            </a:r>
            <a:r>
              <a:rPr lang="de-DE" sz="1800">
                <a:solidFill>
                  <a:srgbClr val="7F7F7F"/>
                </a:solidFill>
              </a:rPr>
              <a:t> </a:t>
            </a:r>
            <a:r>
              <a:rPr lang="de-DE" sz="1800"/>
              <a:t>Lichtquelle</a:t>
            </a:r>
          </a:p>
          <a:p>
            <a:pPr lvl="2" eaLnBrk="1" hangingPunct="1">
              <a:lnSpc>
                <a:spcPct val="90000"/>
              </a:lnSpc>
            </a:pPr>
            <a:r>
              <a:rPr lang="de-DE" sz="1600"/>
              <a:t>Gebildet</a:t>
            </a:r>
            <a:r>
              <a:rPr lang="de-DE" sz="1600">
                <a:solidFill>
                  <a:srgbClr val="7F7F7F"/>
                </a:solidFill>
              </a:rPr>
              <a:t> </a:t>
            </a:r>
            <a:r>
              <a:rPr lang="de-DE" sz="1600"/>
              <a:t>als</a:t>
            </a:r>
            <a:r>
              <a:rPr lang="de-DE" sz="1600">
                <a:solidFill>
                  <a:srgbClr val="7F7F7F"/>
                </a:solidFill>
              </a:rPr>
              <a:t> </a:t>
            </a:r>
            <a:r>
              <a:rPr lang="de-DE" sz="1600"/>
              <a:t>Differenz</a:t>
            </a:r>
            <a:r>
              <a:rPr lang="de-DE" sz="1600">
                <a:solidFill>
                  <a:srgbClr val="7F7F7F"/>
                </a:solidFill>
              </a:rPr>
              <a:t> </a:t>
            </a:r>
            <a:r>
              <a:rPr lang="de-DE" sz="1600"/>
              <a:t>zwischen</a:t>
            </a:r>
            <a:r>
              <a:rPr lang="de-DE" sz="1600">
                <a:solidFill>
                  <a:srgbClr val="7F7F7F"/>
                </a:solidFill>
              </a:rPr>
              <a:t> </a:t>
            </a:r>
            <a:r>
              <a:rPr lang="de-DE" sz="1600"/>
              <a:t>Position</a:t>
            </a:r>
            <a:r>
              <a:rPr lang="de-DE" sz="1600">
                <a:solidFill>
                  <a:srgbClr val="7F7F7F"/>
                </a:solidFill>
              </a:rPr>
              <a:t> </a:t>
            </a:r>
            <a:r>
              <a:rPr lang="de-DE" sz="1600"/>
              <a:t>der</a:t>
            </a:r>
            <a:r>
              <a:rPr lang="de-DE" sz="1600">
                <a:solidFill>
                  <a:srgbClr val="7F7F7F"/>
                </a:solidFill>
              </a:rPr>
              <a:t> </a:t>
            </a:r>
            <a:r>
              <a:rPr lang="de-DE" sz="1600"/>
              <a:t>Lichtquelle</a:t>
            </a:r>
            <a:r>
              <a:rPr lang="de-DE" sz="1600">
                <a:solidFill>
                  <a:srgbClr val="7F7F7F"/>
                </a:solidFill>
              </a:rPr>
              <a:t> </a:t>
            </a:r>
            <a:r>
              <a:rPr lang="de-DE" sz="1600"/>
              <a:t>und</a:t>
            </a:r>
            <a:r>
              <a:rPr lang="de-DE" sz="1600">
                <a:solidFill>
                  <a:srgbClr val="7F7F7F"/>
                </a:solidFill>
              </a:rPr>
              <a:t> </a:t>
            </a:r>
            <a:r>
              <a:rPr lang="de-DE" sz="1600"/>
              <a:t>Punkt</a:t>
            </a:r>
            <a:r>
              <a:rPr lang="de-DE" sz="1600">
                <a:solidFill>
                  <a:srgbClr val="7F7F7F"/>
                </a:solidFill>
              </a:rPr>
              <a:t> </a:t>
            </a:r>
            <a:r>
              <a:rPr lang="de-DE" sz="1600"/>
              <a:t>für</a:t>
            </a:r>
            <a:r>
              <a:rPr lang="de-DE" sz="1600">
                <a:solidFill>
                  <a:srgbClr val="7F7F7F"/>
                </a:solidFill>
              </a:rPr>
              <a:t> </a:t>
            </a:r>
            <a:r>
              <a:rPr lang="de-DE" sz="1600"/>
              <a:t>den</a:t>
            </a:r>
            <a:r>
              <a:rPr lang="de-DE" sz="1600">
                <a:solidFill>
                  <a:srgbClr val="7F7F7F"/>
                </a:solidFill>
              </a:rPr>
              <a:t> </a:t>
            </a:r>
            <a:r>
              <a:rPr lang="de-DE" sz="1600"/>
              <a:t>die</a:t>
            </a:r>
            <a:r>
              <a:rPr lang="de-DE" sz="1600">
                <a:solidFill>
                  <a:srgbClr val="7F7F7F"/>
                </a:solidFill>
              </a:rPr>
              <a:t> </a:t>
            </a:r>
            <a:r>
              <a:rPr lang="de-DE" sz="1600"/>
              <a:t>Farbe</a:t>
            </a:r>
            <a:r>
              <a:rPr lang="de-DE" sz="1600">
                <a:solidFill>
                  <a:srgbClr val="7F7F7F"/>
                </a:solidFill>
              </a:rPr>
              <a:t> </a:t>
            </a:r>
            <a:r>
              <a:rPr lang="de-DE" sz="1600"/>
              <a:t>berechnet</a:t>
            </a:r>
            <a:r>
              <a:rPr lang="de-DE" sz="1600">
                <a:solidFill>
                  <a:srgbClr val="7F7F7F"/>
                </a:solidFill>
              </a:rPr>
              <a:t> </a:t>
            </a:r>
            <a:r>
              <a:rPr lang="de-DE" sz="1600"/>
              <a:t>wird</a:t>
            </a:r>
          </a:p>
          <a:p>
            <a:pPr eaLnBrk="1" hangingPunct="1">
              <a:lnSpc>
                <a:spcPct val="90000"/>
              </a:lnSpc>
            </a:pPr>
            <a:r>
              <a:rPr lang="de-DE" sz="2000"/>
              <a:t>Skalarprodukt</a:t>
            </a:r>
            <a:r>
              <a:rPr lang="de-DE" sz="2000">
                <a:solidFill>
                  <a:srgbClr val="7F7F7F"/>
                </a:solidFill>
              </a:rPr>
              <a:t> </a:t>
            </a:r>
            <a:r>
              <a:rPr lang="de-DE" sz="2000" b="1">
                <a:latin typeface="Consolas" pitchFamily="49" charset="0"/>
              </a:rPr>
              <a:t>N</a:t>
            </a:r>
            <a:r>
              <a:rPr lang="de-DE" sz="2000"/>
              <a:t>●</a:t>
            </a:r>
            <a:r>
              <a:rPr lang="de-DE" sz="2000" b="1">
                <a:latin typeface="Consolas" pitchFamily="49" charset="0"/>
              </a:rPr>
              <a:t>L</a:t>
            </a:r>
            <a:r>
              <a:rPr lang="de-DE" sz="2000">
                <a:solidFill>
                  <a:srgbClr val="7F7F7F"/>
                </a:solidFill>
              </a:rPr>
              <a:t> </a:t>
            </a:r>
            <a:r>
              <a:rPr lang="de-DE" sz="2000"/>
              <a:t>liefert</a:t>
            </a:r>
            <a:r>
              <a:rPr lang="de-DE" sz="2000">
                <a:solidFill>
                  <a:srgbClr val="7F7F7F"/>
                </a:solidFill>
              </a:rPr>
              <a:t> </a:t>
            </a:r>
            <a:r>
              <a:rPr lang="de-DE" sz="2000" b="1">
                <a:latin typeface="Consolas" pitchFamily="49" charset="0"/>
              </a:rPr>
              <a:t>cos</a:t>
            </a:r>
            <a:r>
              <a:rPr lang="de-DE" sz="2000" b="1">
                <a:solidFill>
                  <a:srgbClr val="7F7F7F"/>
                </a:solidFill>
                <a:latin typeface="Consolas" pitchFamily="49" charset="0"/>
              </a:rPr>
              <a:t> </a:t>
            </a:r>
            <a:r>
              <a:rPr lang="el-GR" sz="2000" b="1">
                <a:latin typeface="Consolas" pitchFamily="49" charset="0"/>
              </a:rPr>
              <a:t>α</a:t>
            </a:r>
            <a:endParaRPr lang="de-DE" sz="2000" b="1">
              <a:latin typeface="Consolas" pitchFamily="49" charset="0"/>
            </a:endParaRPr>
          </a:p>
          <a:p>
            <a:pPr lvl="1" eaLnBrk="1" hangingPunct="1">
              <a:lnSpc>
                <a:spcPct val="90000"/>
              </a:lnSpc>
            </a:pPr>
            <a:r>
              <a:rPr lang="el-GR" sz="1800" b="1">
                <a:latin typeface="Consolas" pitchFamily="49" charset="0"/>
              </a:rPr>
              <a:t>α</a:t>
            </a:r>
            <a:r>
              <a:rPr lang="de-DE" sz="1800"/>
              <a:t>:</a:t>
            </a:r>
            <a:r>
              <a:rPr lang="de-DE" sz="1800">
                <a:solidFill>
                  <a:srgbClr val="7F7F7F"/>
                </a:solidFill>
              </a:rPr>
              <a:t> </a:t>
            </a:r>
            <a:r>
              <a:rPr lang="de-DE" sz="1800"/>
              <a:t>Winkel</a:t>
            </a:r>
            <a:r>
              <a:rPr lang="de-DE" sz="1800">
                <a:solidFill>
                  <a:srgbClr val="7F7F7F"/>
                </a:solidFill>
              </a:rPr>
              <a:t> </a:t>
            </a:r>
            <a:r>
              <a:rPr lang="de-DE" sz="1800"/>
              <a:t>zwischen</a:t>
            </a:r>
            <a:r>
              <a:rPr lang="de-DE" sz="1800">
                <a:solidFill>
                  <a:srgbClr val="7F7F7F"/>
                </a:solidFill>
              </a:rPr>
              <a:t> </a:t>
            </a:r>
            <a:r>
              <a:rPr lang="de-DE" sz="1800" b="1">
                <a:latin typeface="Consolas" pitchFamily="49" charset="0"/>
              </a:rPr>
              <a:t>N</a:t>
            </a:r>
            <a:r>
              <a:rPr lang="de-DE" sz="1800">
                <a:solidFill>
                  <a:srgbClr val="7F7F7F"/>
                </a:solidFill>
              </a:rPr>
              <a:t> </a:t>
            </a:r>
            <a:r>
              <a:rPr lang="de-DE" sz="1800"/>
              <a:t>und</a:t>
            </a:r>
            <a:r>
              <a:rPr lang="de-DE" sz="1800">
                <a:solidFill>
                  <a:srgbClr val="7F7F7F"/>
                </a:solidFill>
              </a:rPr>
              <a:t> </a:t>
            </a:r>
            <a:r>
              <a:rPr lang="de-DE" sz="1800" b="1">
                <a:latin typeface="Consolas" pitchFamily="49" charset="0"/>
              </a:rPr>
              <a:t>L</a:t>
            </a:r>
          </a:p>
          <a:p>
            <a:pPr lvl="1" eaLnBrk="1" hangingPunct="1">
              <a:lnSpc>
                <a:spcPct val="90000"/>
              </a:lnSpc>
            </a:pPr>
            <a:r>
              <a:rPr lang="de-DE" sz="1800"/>
              <a:t>1</a:t>
            </a:r>
            <a:r>
              <a:rPr lang="de-DE" sz="1800">
                <a:solidFill>
                  <a:srgbClr val="7F7F7F"/>
                </a:solidFill>
              </a:rPr>
              <a:t> </a:t>
            </a:r>
            <a:r>
              <a:rPr lang="de-DE" sz="1800"/>
              <a:t>bei</a:t>
            </a:r>
            <a:r>
              <a:rPr lang="de-DE" sz="1800">
                <a:solidFill>
                  <a:srgbClr val="7F7F7F"/>
                </a:solidFill>
              </a:rPr>
              <a:t> </a:t>
            </a:r>
            <a:r>
              <a:rPr lang="de-DE" sz="1800"/>
              <a:t>gleicher</a:t>
            </a:r>
            <a:r>
              <a:rPr lang="de-DE" sz="1800">
                <a:solidFill>
                  <a:srgbClr val="7F7F7F"/>
                </a:solidFill>
              </a:rPr>
              <a:t> </a:t>
            </a:r>
            <a:r>
              <a:rPr lang="de-DE" sz="1800"/>
              <a:t>Richtung</a:t>
            </a:r>
          </a:p>
          <a:p>
            <a:pPr lvl="1" eaLnBrk="1" hangingPunct="1">
              <a:lnSpc>
                <a:spcPct val="90000"/>
              </a:lnSpc>
            </a:pPr>
            <a:r>
              <a:rPr lang="de-DE" sz="1800"/>
              <a:t>0</a:t>
            </a:r>
            <a:r>
              <a:rPr lang="de-DE" sz="1800">
                <a:solidFill>
                  <a:srgbClr val="7F7F7F"/>
                </a:solidFill>
              </a:rPr>
              <a:t> </a:t>
            </a:r>
            <a:r>
              <a:rPr lang="de-DE" sz="1800"/>
              <a:t>wenn</a:t>
            </a:r>
            <a:r>
              <a:rPr lang="de-DE" sz="1800">
                <a:solidFill>
                  <a:srgbClr val="7F7F7F"/>
                </a:solidFill>
              </a:rPr>
              <a:t> </a:t>
            </a:r>
            <a:r>
              <a:rPr lang="de-DE" sz="1800" b="1">
                <a:latin typeface="Consolas" pitchFamily="49" charset="0"/>
              </a:rPr>
              <a:t>N</a:t>
            </a:r>
            <a:r>
              <a:rPr lang="de-DE" sz="1800">
                <a:solidFill>
                  <a:srgbClr val="7F7F7F"/>
                </a:solidFill>
              </a:rPr>
              <a:t> </a:t>
            </a:r>
            <a:r>
              <a:rPr lang="de-DE" sz="1800"/>
              <a:t>┴</a:t>
            </a:r>
            <a:r>
              <a:rPr lang="de-DE" sz="1800">
                <a:solidFill>
                  <a:srgbClr val="7F7F7F"/>
                </a:solidFill>
              </a:rPr>
              <a:t> </a:t>
            </a:r>
            <a:r>
              <a:rPr lang="de-DE" sz="1800" b="1">
                <a:latin typeface="Consolas" pitchFamily="49" charset="0"/>
              </a:rPr>
              <a:t>L</a:t>
            </a:r>
          </a:p>
          <a:p>
            <a:pPr lvl="1" eaLnBrk="1" hangingPunct="1">
              <a:lnSpc>
                <a:spcPct val="90000"/>
              </a:lnSpc>
            </a:pPr>
            <a:r>
              <a:rPr lang="de-DE" sz="1800"/>
              <a:t>-1</a:t>
            </a:r>
            <a:r>
              <a:rPr lang="de-DE" sz="1800">
                <a:solidFill>
                  <a:srgbClr val="7F7F7F"/>
                </a:solidFill>
              </a:rPr>
              <a:t> </a:t>
            </a:r>
            <a:r>
              <a:rPr lang="de-DE" sz="1800"/>
              <a:t>bei</a:t>
            </a:r>
            <a:r>
              <a:rPr lang="de-DE" sz="1800">
                <a:solidFill>
                  <a:srgbClr val="7F7F7F"/>
                </a:solidFill>
              </a:rPr>
              <a:t> </a:t>
            </a:r>
            <a:r>
              <a:rPr lang="de-DE" sz="1800"/>
              <a:t>entgegengesetzter</a:t>
            </a:r>
            <a:r>
              <a:rPr lang="de-DE" sz="1800">
                <a:solidFill>
                  <a:srgbClr val="7F7F7F"/>
                </a:solidFill>
              </a:rPr>
              <a:t> </a:t>
            </a:r>
            <a:r>
              <a:rPr lang="de-DE" sz="1800"/>
              <a:t>Richtung</a:t>
            </a:r>
          </a:p>
        </p:txBody>
      </p:sp>
      <p:pic>
        <p:nvPicPr>
          <p:cNvPr id="82948" name="Picture 4" descr="Surface"/>
          <p:cNvPicPr>
            <a:picLocks noChangeAspect="1" noChangeArrowheads="1"/>
          </p:cNvPicPr>
          <p:nvPr/>
        </p:nvPicPr>
        <p:blipFill>
          <a:blip r:embed="rId3" cstate="print"/>
          <a:srcRect/>
          <a:stretch>
            <a:fillRect/>
          </a:stretch>
        </p:blipFill>
        <p:spPr bwMode="auto">
          <a:xfrm>
            <a:off x="7391400" y="3573464"/>
            <a:ext cx="2520950" cy="1216025"/>
          </a:xfrm>
          <a:prstGeom prst="rect">
            <a:avLst/>
          </a:prstGeom>
          <a:noFill/>
          <a:ln w="9525">
            <a:noFill/>
            <a:miter lim="800000"/>
            <a:headEnd/>
            <a:tailEnd/>
          </a:ln>
        </p:spPr>
      </p:pic>
      <p:sp>
        <p:nvSpPr>
          <p:cNvPr id="354315" name="Text Box 11"/>
          <p:cNvSpPr txBox="1">
            <a:spLocks noChangeArrowheads="1"/>
          </p:cNvSpPr>
          <p:nvPr/>
        </p:nvSpPr>
        <p:spPr bwMode="auto">
          <a:xfrm>
            <a:off x="1847850" y="5516563"/>
            <a:ext cx="8496300" cy="366712"/>
          </a:xfrm>
          <a:prstGeom prst="rect">
            <a:avLst/>
          </a:prstGeom>
          <a:noFill/>
          <a:ln w="9525">
            <a:noFill/>
            <a:miter lim="800000"/>
            <a:headEnd/>
            <a:tailEnd/>
          </a:ln>
        </p:spPr>
        <p:txBody>
          <a:bodyPr>
            <a:spAutoFit/>
          </a:bodyPr>
          <a:lstStyle/>
          <a:p>
            <a:pPr algn="ctr">
              <a:lnSpc>
                <a:spcPct val="90000"/>
              </a:lnSpc>
              <a:spcBef>
                <a:spcPct val="20000"/>
              </a:spcBef>
              <a:buFont typeface="Wingdings" pitchFamily="2" charset="2"/>
              <a:buNone/>
            </a:pPr>
            <a:r>
              <a:rPr lang="de-DE" sz="2000" b="1">
                <a:latin typeface="Consolas" pitchFamily="49" charset="0"/>
              </a:rPr>
              <a:t>diffuse = MatDiffuse * DirectedLight * max(N</a:t>
            </a:r>
            <a:r>
              <a:rPr lang="de-DE" sz="2000"/>
              <a:t>●</a:t>
            </a:r>
            <a:r>
              <a:rPr lang="de-DE" sz="2000" b="1">
                <a:latin typeface="Consolas" pitchFamily="49" charset="0"/>
              </a:rPr>
              <a:t>L,0)</a:t>
            </a:r>
          </a:p>
        </p:txBody>
      </p:sp>
      <p:pic>
        <p:nvPicPr>
          <p:cNvPr id="82950" name="Picture 12" descr="NodesLight"/>
          <p:cNvPicPr>
            <a:picLocks noChangeAspect="1" noChangeArrowheads="1"/>
          </p:cNvPicPr>
          <p:nvPr/>
        </p:nvPicPr>
        <p:blipFill>
          <a:blip r:embed="rId4" cstate="print"/>
          <a:srcRect/>
          <a:stretch>
            <a:fillRect/>
          </a:stretch>
        </p:blipFill>
        <p:spPr bwMode="auto">
          <a:xfrm rot="-8364982">
            <a:off x="9767889" y="1773239"/>
            <a:ext cx="625475" cy="625475"/>
          </a:xfrm>
          <a:prstGeom prst="rect">
            <a:avLst/>
          </a:prstGeom>
          <a:noFill/>
          <a:ln w="9525">
            <a:noFill/>
            <a:miter lim="800000"/>
            <a:headEnd/>
            <a:tailEnd/>
          </a:ln>
        </p:spPr>
      </p:pic>
      <p:sp>
        <p:nvSpPr>
          <p:cNvPr id="354334" name="Line 30"/>
          <p:cNvSpPr>
            <a:spLocks noChangeShapeType="1"/>
          </p:cNvSpPr>
          <p:nvPr/>
        </p:nvSpPr>
        <p:spPr bwMode="auto">
          <a:xfrm flipV="1">
            <a:off x="8832850" y="2492375"/>
            <a:ext cx="0" cy="1296988"/>
          </a:xfrm>
          <a:prstGeom prst="line">
            <a:avLst/>
          </a:prstGeom>
          <a:noFill/>
          <a:ln w="57150">
            <a:solidFill>
              <a:schemeClr val="tx1"/>
            </a:solidFill>
            <a:round/>
            <a:headEnd/>
            <a:tailEnd type="triangle" w="med" len="med"/>
          </a:ln>
        </p:spPr>
        <p:txBody>
          <a:bodyPr/>
          <a:lstStyle/>
          <a:p>
            <a:endParaRPr lang="de-DE"/>
          </a:p>
        </p:txBody>
      </p:sp>
      <p:sp>
        <p:nvSpPr>
          <p:cNvPr id="354335" name="Line 31"/>
          <p:cNvSpPr>
            <a:spLocks noChangeShapeType="1"/>
          </p:cNvSpPr>
          <p:nvPr/>
        </p:nvSpPr>
        <p:spPr bwMode="auto">
          <a:xfrm flipV="1">
            <a:off x="8832850" y="2781301"/>
            <a:ext cx="719138" cy="1008063"/>
          </a:xfrm>
          <a:prstGeom prst="line">
            <a:avLst/>
          </a:prstGeom>
          <a:noFill/>
          <a:ln w="57150">
            <a:solidFill>
              <a:schemeClr val="tx1"/>
            </a:solidFill>
            <a:round/>
            <a:headEnd/>
            <a:tailEnd type="triangle" w="med" len="med"/>
          </a:ln>
        </p:spPr>
        <p:txBody>
          <a:bodyPr/>
          <a:lstStyle/>
          <a:p>
            <a:endParaRPr lang="de-DE"/>
          </a:p>
        </p:txBody>
      </p:sp>
      <p:sp>
        <p:nvSpPr>
          <p:cNvPr id="354339" name="Freeform 35"/>
          <p:cNvSpPr>
            <a:spLocks/>
          </p:cNvSpPr>
          <p:nvPr/>
        </p:nvSpPr>
        <p:spPr bwMode="auto">
          <a:xfrm>
            <a:off x="8832850" y="2973389"/>
            <a:ext cx="431800" cy="168275"/>
          </a:xfrm>
          <a:custGeom>
            <a:avLst/>
            <a:gdLst>
              <a:gd name="T0" fmla="*/ 0 w 272"/>
              <a:gd name="T1" fmla="*/ 2147483647 h 106"/>
              <a:gd name="T2" fmla="*/ 2147483647 w 272"/>
              <a:gd name="T3" fmla="*/ 2147483647 h 106"/>
              <a:gd name="T4" fmla="*/ 2147483647 w 272"/>
              <a:gd name="T5" fmla="*/ 2147483647 h 106"/>
              <a:gd name="T6" fmla="*/ 0 60000 65536"/>
              <a:gd name="T7" fmla="*/ 0 60000 65536"/>
              <a:gd name="T8" fmla="*/ 0 60000 65536"/>
              <a:gd name="T9" fmla="*/ 0 w 272"/>
              <a:gd name="T10" fmla="*/ 0 h 106"/>
              <a:gd name="T11" fmla="*/ 272 w 272"/>
              <a:gd name="T12" fmla="*/ 106 h 106"/>
            </a:gdLst>
            <a:ahLst/>
            <a:cxnLst>
              <a:cxn ang="T6">
                <a:pos x="T0" y="T1"/>
              </a:cxn>
              <a:cxn ang="T7">
                <a:pos x="T2" y="T3"/>
              </a:cxn>
              <a:cxn ang="T8">
                <a:pos x="T4" y="T5"/>
              </a:cxn>
            </a:cxnLst>
            <a:rect l="T9" t="T10" r="T11" b="T12"/>
            <a:pathLst>
              <a:path w="272" h="106">
                <a:moveTo>
                  <a:pt x="0" y="15"/>
                </a:moveTo>
                <a:cubicBezTo>
                  <a:pt x="68" y="7"/>
                  <a:pt x="136" y="0"/>
                  <a:pt x="181" y="15"/>
                </a:cubicBezTo>
                <a:cubicBezTo>
                  <a:pt x="226" y="30"/>
                  <a:pt x="249" y="68"/>
                  <a:pt x="272" y="106"/>
                </a:cubicBezTo>
              </a:path>
            </a:pathLst>
          </a:custGeom>
          <a:noFill/>
          <a:ln w="28575">
            <a:solidFill>
              <a:schemeClr val="tx1"/>
            </a:solidFill>
            <a:round/>
            <a:headEnd/>
            <a:tailEnd/>
          </a:ln>
        </p:spPr>
        <p:txBody>
          <a:bodyPr/>
          <a:lstStyle/>
          <a:p>
            <a:endParaRPr lang="de-DE"/>
          </a:p>
        </p:txBody>
      </p:sp>
      <p:sp>
        <p:nvSpPr>
          <p:cNvPr id="354341" name="Text Box 37"/>
          <p:cNvSpPr txBox="1">
            <a:spLocks noChangeArrowheads="1"/>
          </p:cNvSpPr>
          <p:nvPr/>
        </p:nvSpPr>
        <p:spPr bwMode="auto">
          <a:xfrm>
            <a:off x="8688388" y="2114551"/>
            <a:ext cx="309562" cy="366713"/>
          </a:xfrm>
          <a:prstGeom prst="rect">
            <a:avLst/>
          </a:prstGeom>
          <a:noFill/>
          <a:ln w="9525">
            <a:noFill/>
            <a:miter lim="800000"/>
            <a:headEnd/>
            <a:tailEnd/>
          </a:ln>
        </p:spPr>
        <p:txBody>
          <a:bodyPr wrap="none">
            <a:spAutoFit/>
          </a:bodyPr>
          <a:lstStyle/>
          <a:p>
            <a:r>
              <a:rPr lang="de-DE" sz="1800" b="1">
                <a:latin typeface="Consolas" pitchFamily="49" charset="0"/>
              </a:rPr>
              <a:t>N</a:t>
            </a:r>
          </a:p>
        </p:txBody>
      </p:sp>
      <p:sp>
        <p:nvSpPr>
          <p:cNvPr id="354342" name="Text Box 38"/>
          <p:cNvSpPr txBox="1">
            <a:spLocks noChangeArrowheads="1"/>
          </p:cNvSpPr>
          <p:nvPr/>
        </p:nvSpPr>
        <p:spPr bwMode="auto">
          <a:xfrm>
            <a:off x="9480551" y="2473326"/>
            <a:ext cx="309563" cy="366713"/>
          </a:xfrm>
          <a:prstGeom prst="rect">
            <a:avLst/>
          </a:prstGeom>
          <a:noFill/>
          <a:ln w="9525">
            <a:noFill/>
            <a:miter lim="800000"/>
            <a:headEnd/>
            <a:tailEnd/>
          </a:ln>
        </p:spPr>
        <p:txBody>
          <a:bodyPr wrap="none">
            <a:spAutoFit/>
          </a:bodyPr>
          <a:lstStyle/>
          <a:p>
            <a:r>
              <a:rPr lang="de-DE" sz="1800" b="1">
                <a:latin typeface="Consolas" pitchFamily="49" charset="0"/>
              </a:rPr>
              <a:t>L</a:t>
            </a:r>
          </a:p>
        </p:txBody>
      </p:sp>
      <p:sp>
        <p:nvSpPr>
          <p:cNvPr id="354343" name="Text Box 39"/>
          <p:cNvSpPr txBox="1">
            <a:spLocks noChangeArrowheads="1"/>
          </p:cNvSpPr>
          <p:nvPr/>
        </p:nvSpPr>
        <p:spPr bwMode="auto">
          <a:xfrm>
            <a:off x="8832851" y="3049588"/>
            <a:ext cx="309563" cy="366712"/>
          </a:xfrm>
          <a:prstGeom prst="rect">
            <a:avLst/>
          </a:prstGeom>
          <a:noFill/>
          <a:ln w="9525">
            <a:noFill/>
            <a:miter lim="800000"/>
            <a:headEnd/>
            <a:tailEnd/>
          </a:ln>
        </p:spPr>
        <p:txBody>
          <a:bodyPr wrap="none">
            <a:spAutoFit/>
          </a:bodyPr>
          <a:lstStyle/>
          <a:p>
            <a:r>
              <a:rPr lang="el-GR" sz="1800" b="1">
                <a:latin typeface="Consolas" pitchFamily="49" charset="0"/>
              </a:rPr>
              <a:t>α</a:t>
            </a:r>
          </a:p>
        </p:txBody>
      </p:sp>
    </p:spTree>
    <p:extLst>
      <p:ext uri="{BB962C8B-B14F-4D97-AF65-F5344CB8AC3E}">
        <p14:creationId xmlns:p14="http://schemas.microsoft.com/office/powerpoint/2010/main" val="269535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4307">
                                            <p:txEl>
                                              <p:pRg st="0" end="0"/>
                                            </p:txEl>
                                          </p:spTgt>
                                        </p:tgtEl>
                                        <p:attrNameLst>
                                          <p:attrName>style.visibility</p:attrName>
                                        </p:attrNameLst>
                                      </p:cBhvr>
                                      <p:to>
                                        <p:strVal val="visible"/>
                                      </p:to>
                                    </p:set>
                                    <p:animEffect transition="in" filter="fade">
                                      <p:cBhvr>
                                        <p:cTn id="7" dur="1000"/>
                                        <p:tgtEl>
                                          <p:spTgt spid="354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4307">
                                            <p:txEl>
                                              <p:pRg st="1" end="1"/>
                                            </p:txEl>
                                          </p:spTgt>
                                        </p:tgtEl>
                                        <p:attrNameLst>
                                          <p:attrName>style.visibility</p:attrName>
                                        </p:attrNameLst>
                                      </p:cBhvr>
                                      <p:to>
                                        <p:strVal val="visible"/>
                                      </p:to>
                                    </p:set>
                                    <p:animEffect transition="in" filter="fade">
                                      <p:cBhvr>
                                        <p:cTn id="12" dur="1000"/>
                                        <p:tgtEl>
                                          <p:spTgt spid="3543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4307">
                                            <p:txEl>
                                              <p:pRg st="2" end="2"/>
                                            </p:txEl>
                                          </p:spTgt>
                                        </p:tgtEl>
                                        <p:attrNameLst>
                                          <p:attrName>style.visibility</p:attrName>
                                        </p:attrNameLst>
                                      </p:cBhvr>
                                      <p:to>
                                        <p:strVal val="visible"/>
                                      </p:to>
                                    </p:set>
                                    <p:animEffect transition="in" filter="fade">
                                      <p:cBhvr>
                                        <p:cTn id="17" dur="1000"/>
                                        <p:tgtEl>
                                          <p:spTgt spid="3543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4307">
                                            <p:txEl>
                                              <p:pRg st="3" end="3"/>
                                            </p:txEl>
                                          </p:spTgt>
                                        </p:tgtEl>
                                        <p:attrNameLst>
                                          <p:attrName>style.visibility</p:attrName>
                                        </p:attrNameLst>
                                      </p:cBhvr>
                                      <p:to>
                                        <p:strVal val="visible"/>
                                      </p:to>
                                    </p:set>
                                    <p:animEffect transition="in" filter="fade">
                                      <p:cBhvr>
                                        <p:cTn id="22" dur="1000"/>
                                        <p:tgtEl>
                                          <p:spTgt spid="354307">
                                            <p:txEl>
                                              <p:pRg st="3" end="3"/>
                                            </p:txEl>
                                          </p:spTgt>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354334"/>
                                        </p:tgtEl>
                                        <p:attrNameLst>
                                          <p:attrName>style.visibility</p:attrName>
                                        </p:attrNameLst>
                                      </p:cBhvr>
                                      <p:to>
                                        <p:strVal val="visible"/>
                                      </p:to>
                                    </p:set>
                                    <p:animEffect transition="in" filter="wipe(down)">
                                      <p:cBhvr>
                                        <p:cTn id="26" dur="1000"/>
                                        <p:tgtEl>
                                          <p:spTgt spid="354334"/>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54341"/>
                                        </p:tgtEl>
                                        <p:attrNameLst>
                                          <p:attrName>style.visibility</p:attrName>
                                        </p:attrNameLst>
                                      </p:cBhvr>
                                      <p:to>
                                        <p:strVal val="visible"/>
                                      </p:to>
                                    </p:set>
                                    <p:animEffect transition="in" filter="fade">
                                      <p:cBhvr>
                                        <p:cTn id="30" dur="1000"/>
                                        <p:tgtEl>
                                          <p:spTgt spid="3543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4307">
                                            <p:txEl>
                                              <p:pRg st="4" end="4"/>
                                            </p:txEl>
                                          </p:spTgt>
                                        </p:tgtEl>
                                        <p:attrNameLst>
                                          <p:attrName>style.visibility</p:attrName>
                                        </p:attrNameLst>
                                      </p:cBhvr>
                                      <p:to>
                                        <p:strVal val="visible"/>
                                      </p:to>
                                    </p:set>
                                    <p:animEffect transition="in" filter="fade">
                                      <p:cBhvr>
                                        <p:cTn id="35" dur="1000"/>
                                        <p:tgtEl>
                                          <p:spTgt spid="354307">
                                            <p:txEl>
                                              <p:pRg st="4" end="4"/>
                                            </p:txEl>
                                          </p:spTgt>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354307">
                                            <p:txEl>
                                              <p:pRg st="5" end="5"/>
                                            </p:txEl>
                                          </p:spTgt>
                                        </p:tgtEl>
                                        <p:attrNameLst>
                                          <p:attrName>style.visibility</p:attrName>
                                        </p:attrNameLst>
                                      </p:cBhvr>
                                      <p:to>
                                        <p:strVal val="visible"/>
                                      </p:to>
                                    </p:set>
                                    <p:animEffect transition="in" filter="fade">
                                      <p:cBhvr>
                                        <p:cTn id="39" dur="1000"/>
                                        <p:tgtEl>
                                          <p:spTgt spid="354307">
                                            <p:txEl>
                                              <p:pRg st="5" end="5"/>
                                            </p:txEl>
                                          </p:spTgt>
                                        </p:tgtEl>
                                      </p:cBhvr>
                                    </p:animEffect>
                                  </p:childTnLst>
                                </p:cTn>
                              </p:par>
                            </p:childTnLst>
                          </p:cTn>
                        </p:par>
                        <p:par>
                          <p:cTn id="40" fill="hold">
                            <p:stCondLst>
                              <p:cond delay="2000"/>
                            </p:stCondLst>
                            <p:childTnLst>
                              <p:par>
                                <p:cTn id="41" presetID="22" presetClass="entr" presetSubtype="4" fill="hold" grpId="0" nodeType="afterEffect">
                                  <p:stCondLst>
                                    <p:cond delay="0"/>
                                  </p:stCondLst>
                                  <p:childTnLst>
                                    <p:set>
                                      <p:cBhvr>
                                        <p:cTn id="42" dur="1" fill="hold">
                                          <p:stCondLst>
                                            <p:cond delay="0"/>
                                          </p:stCondLst>
                                        </p:cTn>
                                        <p:tgtEl>
                                          <p:spTgt spid="354335"/>
                                        </p:tgtEl>
                                        <p:attrNameLst>
                                          <p:attrName>style.visibility</p:attrName>
                                        </p:attrNameLst>
                                      </p:cBhvr>
                                      <p:to>
                                        <p:strVal val="visible"/>
                                      </p:to>
                                    </p:set>
                                    <p:animEffect transition="in" filter="wipe(down)">
                                      <p:cBhvr>
                                        <p:cTn id="43" dur="1000"/>
                                        <p:tgtEl>
                                          <p:spTgt spid="354335"/>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354342"/>
                                        </p:tgtEl>
                                        <p:attrNameLst>
                                          <p:attrName>style.visibility</p:attrName>
                                        </p:attrNameLst>
                                      </p:cBhvr>
                                      <p:to>
                                        <p:strVal val="visible"/>
                                      </p:to>
                                    </p:set>
                                    <p:animEffect transition="in" filter="fade">
                                      <p:cBhvr>
                                        <p:cTn id="47" dur="1000"/>
                                        <p:tgtEl>
                                          <p:spTgt spid="3543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54307">
                                            <p:txEl>
                                              <p:pRg st="6" end="6"/>
                                            </p:txEl>
                                          </p:spTgt>
                                        </p:tgtEl>
                                        <p:attrNameLst>
                                          <p:attrName>style.visibility</p:attrName>
                                        </p:attrNameLst>
                                      </p:cBhvr>
                                      <p:to>
                                        <p:strVal val="visible"/>
                                      </p:to>
                                    </p:set>
                                    <p:animEffect transition="in" filter="fade">
                                      <p:cBhvr>
                                        <p:cTn id="52" dur="1000"/>
                                        <p:tgtEl>
                                          <p:spTgt spid="354307">
                                            <p:txEl>
                                              <p:pRg st="6" end="6"/>
                                            </p:txEl>
                                          </p:spTgt>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354307">
                                            <p:txEl>
                                              <p:pRg st="7" end="7"/>
                                            </p:txEl>
                                          </p:spTgt>
                                        </p:tgtEl>
                                        <p:attrNameLst>
                                          <p:attrName>style.visibility</p:attrName>
                                        </p:attrNameLst>
                                      </p:cBhvr>
                                      <p:to>
                                        <p:strVal val="visible"/>
                                      </p:to>
                                    </p:set>
                                    <p:animEffect transition="in" filter="fade">
                                      <p:cBhvr>
                                        <p:cTn id="56" dur="1000"/>
                                        <p:tgtEl>
                                          <p:spTgt spid="354307">
                                            <p:txEl>
                                              <p:pRg st="7" end="7"/>
                                            </p:txEl>
                                          </p:spTgt>
                                        </p:tgtEl>
                                      </p:cBhvr>
                                    </p:animEffect>
                                  </p:childTnLst>
                                </p:cTn>
                              </p:par>
                            </p:childTnLst>
                          </p:cTn>
                        </p:par>
                        <p:par>
                          <p:cTn id="57" fill="hold">
                            <p:stCondLst>
                              <p:cond delay="2000"/>
                            </p:stCondLst>
                            <p:childTnLst>
                              <p:par>
                                <p:cTn id="58" presetID="22" presetClass="entr" presetSubtype="8" fill="hold" grpId="0" nodeType="afterEffect">
                                  <p:stCondLst>
                                    <p:cond delay="0"/>
                                  </p:stCondLst>
                                  <p:childTnLst>
                                    <p:set>
                                      <p:cBhvr>
                                        <p:cTn id="59" dur="1" fill="hold">
                                          <p:stCondLst>
                                            <p:cond delay="0"/>
                                          </p:stCondLst>
                                        </p:cTn>
                                        <p:tgtEl>
                                          <p:spTgt spid="354339"/>
                                        </p:tgtEl>
                                        <p:attrNameLst>
                                          <p:attrName>style.visibility</p:attrName>
                                        </p:attrNameLst>
                                      </p:cBhvr>
                                      <p:to>
                                        <p:strVal val="visible"/>
                                      </p:to>
                                    </p:set>
                                    <p:animEffect transition="in" filter="wipe(left)">
                                      <p:cBhvr>
                                        <p:cTn id="60" dur="1000"/>
                                        <p:tgtEl>
                                          <p:spTgt spid="354339"/>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54343"/>
                                        </p:tgtEl>
                                        <p:attrNameLst>
                                          <p:attrName>style.visibility</p:attrName>
                                        </p:attrNameLst>
                                      </p:cBhvr>
                                      <p:to>
                                        <p:strVal val="visible"/>
                                      </p:to>
                                    </p:set>
                                    <p:animEffect transition="in" filter="fade">
                                      <p:cBhvr>
                                        <p:cTn id="64" dur="1000"/>
                                        <p:tgtEl>
                                          <p:spTgt spid="35434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54307">
                                            <p:txEl>
                                              <p:pRg st="8" end="8"/>
                                            </p:txEl>
                                          </p:spTgt>
                                        </p:tgtEl>
                                        <p:attrNameLst>
                                          <p:attrName>style.visibility</p:attrName>
                                        </p:attrNameLst>
                                      </p:cBhvr>
                                      <p:to>
                                        <p:strVal val="visible"/>
                                      </p:to>
                                    </p:set>
                                    <p:animEffect transition="in" filter="fade">
                                      <p:cBhvr>
                                        <p:cTn id="69" dur="1000"/>
                                        <p:tgtEl>
                                          <p:spTgt spid="354307">
                                            <p:txEl>
                                              <p:pRg st="8" end="8"/>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54307">
                                            <p:txEl>
                                              <p:pRg st="9" end="9"/>
                                            </p:txEl>
                                          </p:spTgt>
                                        </p:tgtEl>
                                        <p:attrNameLst>
                                          <p:attrName>style.visibility</p:attrName>
                                        </p:attrNameLst>
                                      </p:cBhvr>
                                      <p:to>
                                        <p:strVal val="visible"/>
                                      </p:to>
                                    </p:set>
                                    <p:animEffect transition="in" filter="fade">
                                      <p:cBhvr>
                                        <p:cTn id="74" dur="1000"/>
                                        <p:tgtEl>
                                          <p:spTgt spid="354307">
                                            <p:txEl>
                                              <p:pRg st="9" end="9"/>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54307">
                                            <p:txEl>
                                              <p:pRg st="10" end="10"/>
                                            </p:txEl>
                                          </p:spTgt>
                                        </p:tgtEl>
                                        <p:attrNameLst>
                                          <p:attrName>style.visibility</p:attrName>
                                        </p:attrNameLst>
                                      </p:cBhvr>
                                      <p:to>
                                        <p:strVal val="visible"/>
                                      </p:to>
                                    </p:set>
                                    <p:animEffect transition="in" filter="fade">
                                      <p:cBhvr>
                                        <p:cTn id="79" dur="1000"/>
                                        <p:tgtEl>
                                          <p:spTgt spid="354307">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54315"/>
                                        </p:tgtEl>
                                        <p:attrNameLst>
                                          <p:attrName>style.visibility</p:attrName>
                                        </p:attrNameLst>
                                      </p:cBhvr>
                                      <p:to>
                                        <p:strVal val="visible"/>
                                      </p:to>
                                    </p:set>
                                    <p:animEffect transition="in" filter="fade">
                                      <p:cBhvr>
                                        <p:cTn id="84" dur="1000"/>
                                        <p:tgtEl>
                                          <p:spTgt spid="354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15" grpId="0"/>
      <p:bldP spid="354334" grpId="0" animBg="1"/>
      <p:bldP spid="354335" grpId="0" animBg="1"/>
      <p:bldP spid="354339" grpId="0" animBg="1"/>
      <p:bldP spid="354341" grpId="0"/>
      <p:bldP spid="354342" grpId="0"/>
      <p:bldP spid="354343" grpId="0"/>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de-DE"/>
              <a:t>Specular Komponente</a:t>
            </a:r>
          </a:p>
        </p:txBody>
      </p:sp>
      <p:sp>
        <p:nvSpPr>
          <p:cNvPr id="356355" name="Rectangle 3"/>
          <p:cNvSpPr>
            <a:spLocks noGrp="1" noChangeArrowheads="1"/>
          </p:cNvSpPr>
          <p:nvPr>
            <p:ph type="body" sz="half" idx="1"/>
          </p:nvPr>
        </p:nvSpPr>
        <p:spPr>
          <a:xfrm>
            <a:off x="2135188" y="1125538"/>
            <a:ext cx="5689600" cy="4464050"/>
          </a:xfrm>
        </p:spPr>
        <p:txBody>
          <a:bodyPr/>
          <a:lstStyle/>
          <a:p>
            <a:pPr eaLnBrk="1" hangingPunct="1">
              <a:lnSpc>
                <a:spcPct val="90000"/>
              </a:lnSpc>
            </a:pPr>
            <a:r>
              <a:rPr lang="de-DE" sz="2000"/>
              <a:t>specular = spiegelnd</a:t>
            </a:r>
          </a:p>
          <a:p>
            <a:pPr eaLnBrk="1" hangingPunct="1">
              <a:lnSpc>
                <a:spcPct val="90000"/>
              </a:lnSpc>
            </a:pPr>
            <a:r>
              <a:rPr lang="de-DE" sz="2000"/>
              <a:t>In der Oberfläche gespiegeltes Licht</a:t>
            </a:r>
          </a:p>
          <a:p>
            <a:pPr eaLnBrk="1" hangingPunct="1">
              <a:lnSpc>
                <a:spcPct val="90000"/>
              </a:lnSpc>
            </a:pPr>
            <a:r>
              <a:rPr lang="de-DE" sz="2000"/>
              <a:t>„Glanzpunkt“</a:t>
            </a:r>
          </a:p>
          <a:p>
            <a:pPr eaLnBrk="1" hangingPunct="1">
              <a:lnSpc>
                <a:spcPct val="90000"/>
              </a:lnSpc>
            </a:pPr>
            <a:r>
              <a:rPr lang="de-DE" sz="2000"/>
              <a:t>Gerichtet von einer Lichtquelle eintreffendes Licht</a:t>
            </a:r>
          </a:p>
          <a:p>
            <a:pPr eaLnBrk="1" hangingPunct="1">
              <a:lnSpc>
                <a:spcPct val="90000"/>
              </a:lnSpc>
            </a:pPr>
            <a:r>
              <a:rPr lang="de-DE" sz="2000"/>
              <a:t>Licht wird von Oberfläche gerichtet reflektiert</a:t>
            </a:r>
          </a:p>
          <a:p>
            <a:pPr eaLnBrk="1" hangingPunct="1">
              <a:lnSpc>
                <a:spcPct val="90000"/>
              </a:lnSpc>
            </a:pPr>
            <a:r>
              <a:rPr lang="de-DE" sz="2000"/>
              <a:t>Ausgesendetes Licht unterschiedlich intensiv</a:t>
            </a:r>
          </a:p>
          <a:p>
            <a:pPr eaLnBrk="1" hangingPunct="1">
              <a:lnSpc>
                <a:spcPct val="90000"/>
              </a:lnSpc>
            </a:pPr>
            <a:r>
              <a:rPr lang="de-DE" sz="2000"/>
              <a:t>Farbintensität abhängig von</a:t>
            </a:r>
          </a:p>
          <a:p>
            <a:pPr lvl="1" eaLnBrk="1" hangingPunct="1">
              <a:lnSpc>
                <a:spcPct val="90000"/>
              </a:lnSpc>
            </a:pPr>
            <a:r>
              <a:rPr lang="de-DE" sz="1800"/>
              <a:t>Beleuchtungsrichtung</a:t>
            </a:r>
          </a:p>
          <a:p>
            <a:pPr lvl="1" eaLnBrk="1" hangingPunct="1">
              <a:lnSpc>
                <a:spcPct val="90000"/>
              </a:lnSpc>
            </a:pPr>
            <a:r>
              <a:rPr lang="de-DE" sz="1800"/>
              <a:t>Beobachtungsposition</a:t>
            </a:r>
          </a:p>
          <a:p>
            <a:pPr eaLnBrk="1" hangingPunct="1">
              <a:lnSpc>
                <a:spcPct val="90000"/>
              </a:lnSpc>
            </a:pPr>
            <a:r>
              <a:rPr lang="de-DE" sz="2000"/>
              <a:t>Objektteile unterschiedlich gefärbt</a:t>
            </a:r>
          </a:p>
          <a:p>
            <a:pPr eaLnBrk="1" hangingPunct="1">
              <a:lnSpc>
                <a:spcPct val="90000"/>
              </a:lnSpc>
            </a:pPr>
            <a:r>
              <a:rPr lang="de-DE" sz="2000"/>
              <a:t>Verwendet für Objekte mit glänzender Oberfläche</a:t>
            </a:r>
          </a:p>
        </p:txBody>
      </p:sp>
      <p:pic>
        <p:nvPicPr>
          <p:cNvPr id="83972" name="Picture 4" descr="Surface"/>
          <p:cNvPicPr>
            <a:picLocks noChangeAspect="1" noChangeArrowheads="1"/>
          </p:cNvPicPr>
          <p:nvPr/>
        </p:nvPicPr>
        <p:blipFill>
          <a:blip r:embed="rId3" cstate="print"/>
          <a:srcRect/>
          <a:stretch>
            <a:fillRect/>
          </a:stretch>
        </p:blipFill>
        <p:spPr bwMode="auto">
          <a:xfrm>
            <a:off x="7391400" y="3573464"/>
            <a:ext cx="2520950" cy="1216025"/>
          </a:xfrm>
          <a:prstGeom prst="rect">
            <a:avLst/>
          </a:prstGeom>
          <a:noFill/>
          <a:ln w="9525">
            <a:noFill/>
            <a:miter lim="800000"/>
            <a:headEnd/>
            <a:tailEnd/>
          </a:ln>
        </p:spPr>
      </p:pic>
      <p:pic>
        <p:nvPicPr>
          <p:cNvPr id="356363" name="Picture 11" descr="NodesLight"/>
          <p:cNvPicPr>
            <a:picLocks noChangeAspect="1" noChangeArrowheads="1"/>
          </p:cNvPicPr>
          <p:nvPr/>
        </p:nvPicPr>
        <p:blipFill>
          <a:blip r:embed="rId4" cstate="print"/>
          <a:srcRect/>
          <a:stretch>
            <a:fillRect/>
          </a:stretch>
        </p:blipFill>
        <p:spPr bwMode="auto">
          <a:xfrm rot="-7369742">
            <a:off x="9912351" y="2565401"/>
            <a:ext cx="625475" cy="625475"/>
          </a:xfrm>
          <a:prstGeom prst="rect">
            <a:avLst/>
          </a:prstGeom>
          <a:noFill/>
          <a:ln w="9525">
            <a:noFill/>
            <a:miter lim="800000"/>
            <a:headEnd/>
            <a:tailEnd/>
          </a:ln>
        </p:spPr>
      </p:pic>
      <p:sp>
        <p:nvSpPr>
          <p:cNvPr id="356364" name="Line 12"/>
          <p:cNvSpPr>
            <a:spLocks noChangeShapeType="1"/>
          </p:cNvSpPr>
          <p:nvPr/>
        </p:nvSpPr>
        <p:spPr bwMode="auto">
          <a:xfrm rot="10800000" flipV="1">
            <a:off x="9317038" y="3071813"/>
            <a:ext cx="576262" cy="360362"/>
          </a:xfrm>
          <a:prstGeom prst="line">
            <a:avLst/>
          </a:prstGeom>
          <a:noFill/>
          <a:ln w="101600">
            <a:pattFill prst="dkVert">
              <a:fgClr>
                <a:srgbClr val="FFFFCC"/>
              </a:fgClr>
              <a:bgClr>
                <a:srgbClr val="FFCC00"/>
              </a:bgClr>
            </a:pattFill>
            <a:round/>
            <a:headEnd/>
            <a:tailEnd type="triangle" w="med" len="med"/>
          </a:ln>
        </p:spPr>
        <p:txBody>
          <a:bodyPr/>
          <a:lstStyle/>
          <a:p>
            <a:endParaRPr lang="de-DE"/>
          </a:p>
        </p:txBody>
      </p:sp>
      <p:sp>
        <p:nvSpPr>
          <p:cNvPr id="356366" name="Line 14"/>
          <p:cNvSpPr>
            <a:spLocks noChangeShapeType="1"/>
          </p:cNvSpPr>
          <p:nvPr/>
        </p:nvSpPr>
        <p:spPr bwMode="auto">
          <a:xfrm flipH="1" flipV="1">
            <a:off x="8401050" y="2852739"/>
            <a:ext cx="446088" cy="1004887"/>
          </a:xfrm>
          <a:prstGeom prst="line">
            <a:avLst/>
          </a:prstGeom>
          <a:noFill/>
          <a:ln w="101600">
            <a:pattFill prst="dkVert">
              <a:fgClr>
                <a:srgbClr val="FFFF66"/>
              </a:fgClr>
              <a:bgClr>
                <a:srgbClr val="FFCC00"/>
              </a:bgClr>
            </a:pattFill>
            <a:round/>
            <a:headEnd/>
            <a:tailEnd type="triangle" w="med" len="med"/>
          </a:ln>
        </p:spPr>
        <p:txBody>
          <a:bodyPr/>
          <a:lstStyle/>
          <a:p>
            <a:endParaRPr lang="de-DE"/>
          </a:p>
        </p:txBody>
      </p:sp>
      <p:sp>
        <p:nvSpPr>
          <p:cNvPr id="356369" name="Line 17"/>
          <p:cNvSpPr>
            <a:spLocks noChangeShapeType="1"/>
          </p:cNvSpPr>
          <p:nvPr/>
        </p:nvSpPr>
        <p:spPr bwMode="auto">
          <a:xfrm flipH="1" flipV="1">
            <a:off x="7967664" y="3213100"/>
            <a:ext cx="879475" cy="647700"/>
          </a:xfrm>
          <a:prstGeom prst="line">
            <a:avLst/>
          </a:prstGeom>
          <a:noFill/>
          <a:ln w="101600">
            <a:pattFill prst="dkVert">
              <a:fgClr>
                <a:srgbClr val="FFFF66"/>
              </a:fgClr>
              <a:bgClr>
                <a:srgbClr val="FFCC00"/>
              </a:bgClr>
            </a:pattFill>
            <a:round/>
            <a:headEnd/>
            <a:tailEnd type="triangle" w="med" len="med"/>
          </a:ln>
        </p:spPr>
        <p:txBody>
          <a:bodyPr/>
          <a:lstStyle/>
          <a:p>
            <a:endParaRPr lang="de-DE"/>
          </a:p>
        </p:txBody>
      </p:sp>
      <p:sp>
        <p:nvSpPr>
          <p:cNvPr id="356370" name="Line 18"/>
          <p:cNvSpPr>
            <a:spLocks noChangeShapeType="1"/>
          </p:cNvSpPr>
          <p:nvPr/>
        </p:nvSpPr>
        <p:spPr bwMode="auto">
          <a:xfrm flipH="1" flipV="1">
            <a:off x="7824788" y="2636838"/>
            <a:ext cx="1022350" cy="1223962"/>
          </a:xfrm>
          <a:prstGeom prst="line">
            <a:avLst/>
          </a:prstGeom>
          <a:noFill/>
          <a:ln w="101600">
            <a:pattFill prst="dkVert">
              <a:fgClr>
                <a:srgbClr val="FFFF66"/>
              </a:fgClr>
              <a:bgClr>
                <a:srgbClr val="FFCC00"/>
              </a:bgClr>
            </a:pattFill>
            <a:round/>
            <a:headEnd/>
            <a:tailEnd type="triangle" w="med" len="med"/>
          </a:ln>
        </p:spPr>
        <p:txBody>
          <a:bodyPr/>
          <a:lstStyle/>
          <a:p>
            <a:endParaRPr lang="de-DE"/>
          </a:p>
        </p:txBody>
      </p:sp>
      <p:pic>
        <p:nvPicPr>
          <p:cNvPr id="356381" name="Picture 29" descr="Eye"/>
          <p:cNvPicPr>
            <a:picLocks noChangeAspect="1" noChangeArrowheads="1"/>
          </p:cNvPicPr>
          <p:nvPr/>
        </p:nvPicPr>
        <p:blipFill>
          <a:blip r:embed="rId5" cstate="print"/>
          <a:srcRect/>
          <a:stretch>
            <a:fillRect/>
          </a:stretch>
        </p:blipFill>
        <p:spPr bwMode="auto">
          <a:xfrm rot="4165802">
            <a:off x="7962901" y="1797051"/>
            <a:ext cx="574675" cy="565150"/>
          </a:xfrm>
          <a:prstGeom prst="rect">
            <a:avLst/>
          </a:prstGeom>
          <a:noFill/>
          <a:ln w="9525">
            <a:noFill/>
            <a:miter lim="800000"/>
            <a:headEnd/>
            <a:tailEnd/>
          </a:ln>
        </p:spPr>
      </p:pic>
      <p:sp>
        <p:nvSpPr>
          <p:cNvPr id="356382" name="Text Box 30"/>
          <p:cNvSpPr txBox="1">
            <a:spLocks noChangeArrowheads="1"/>
          </p:cNvSpPr>
          <p:nvPr/>
        </p:nvSpPr>
        <p:spPr bwMode="auto">
          <a:xfrm>
            <a:off x="1847850" y="5516563"/>
            <a:ext cx="8496300" cy="366712"/>
          </a:xfrm>
          <a:prstGeom prst="rect">
            <a:avLst/>
          </a:prstGeom>
          <a:noFill/>
          <a:ln w="9525">
            <a:noFill/>
            <a:miter lim="800000"/>
            <a:headEnd/>
            <a:tailEnd/>
          </a:ln>
        </p:spPr>
        <p:txBody>
          <a:bodyPr>
            <a:spAutoFit/>
          </a:bodyPr>
          <a:lstStyle/>
          <a:p>
            <a:pPr algn="ctr">
              <a:spcBef>
                <a:spcPct val="20000"/>
              </a:spcBef>
              <a:buFont typeface="Wingdings" pitchFamily="2" charset="2"/>
              <a:buNone/>
            </a:pPr>
            <a:r>
              <a:rPr lang="de-DE" sz="1800" b="1">
                <a:latin typeface="Franklin Gothic Demi" pitchFamily="34" charset="0"/>
              </a:rPr>
              <a:t>Heuristik: Am hellsten bei Licht-Einfallswinkel = Betrachtungs-Ausfallswinkel</a:t>
            </a:r>
          </a:p>
        </p:txBody>
      </p:sp>
    </p:spTree>
    <p:extLst>
      <p:ext uri="{BB962C8B-B14F-4D97-AF65-F5344CB8AC3E}">
        <p14:creationId xmlns:p14="http://schemas.microsoft.com/office/powerpoint/2010/main" val="26085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6355">
                                            <p:txEl>
                                              <p:pRg st="0" end="0"/>
                                            </p:txEl>
                                          </p:spTgt>
                                        </p:tgtEl>
                                        <p:attrNameLst>
                                          <p:attrName>style.visibility</p:attrName>
                                        </p:attrNameLst>
                                      </p:cBhvr>
                                      <p:to>
                                        <p:strVal val="visible"/>
                                      </p:to>
                                    </p:set>
                                    <p:animEffect transition="in" filter="fade">
                                      <p:cBhvr>
                                        <p:cTn id="7" dur="1000"/>
                                        <p:tgtEl>
                                          <p:spTgt spid="3563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6355">
                                            <p:txEl>
                                              <p:pRg st="1" end="1"/>
                                            </p:txEl>
                                          </p:spTgt>
                                        </p:tgtEl>
                                        <p:attrNameLst>
                                          <p:attrName>style.visibility</p:attrName>
                                        </p:attrNameLst>
                                      </p:cBhvr>
                                      <p:to>
                                        <p:strVal val="visible"/>
                                      </p:to>
                                    </p:set>
                                    <p:animEffect transition="in" filter="fade">
                                      <p:cBhvr>
                                        <p:cTn id="12" dur="1000"/>
                                        <p:tgtEl>
                                          <p:spTgt spid="3563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6355">
                                            <p:txEl>
                                              <p:pRg st="2" end="2"/>
                                            </p:txEl>
                                          </p:spTgt>
                                        </p:tgtEl>
                                        <p:attrNameLst>
                                          <p:attrName>style.visibility</p:attrName>
                                        </p:attrNameLst>
                                      </p:cBhvr>
                                      <p:to>
                                        <p:strVal val="visible"/>
                                      </p:to>
                                    </p:set>
                                    <p:animEffect transition="in" filter="fade">
                                      <p:cBhvr>
                                        <p:cTn id="17" dur="1000"/>
                                        <p:tgtEl>
                                          <p:spTgt spid="3563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6355">
                                            <p:txEl>
                                              <p:pRg st="3" end="3"/>
                                            </p:txEl>
                                          </p:spTgt>
                                        </p:tgtEl>
                                        <p:attrNameLst>
                                          <p:attrName>style.visibility</p:attrName>
                                        </p:attrNameLst>
                                      </p:cBhvr>
                                      <p:to>
                                        <p:strVal val="visible"/>
                                      </p:to>
                                    </p:set>
                                    <p:animEffect transition="in" filter="fade">
                                      <p:cBhvr>
                                        <p:cTn id="22" dur="1000"/>
                                        <p:tgtEl>
                                          <p:spTgt spid="356355">
                                            <p:txEl>
                                              <p:pRg st="3" end="3"/>
                                            </p:txEl>
                                          </p:spTgt>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356363"/>
                                        </p:tgtEl>
                                        <p:attrNameLst>
                                          <p:attrName>style.visibility</p:attrName>
                                        </p:attrNameLst>
                                      </p:cBhvr>
                                      <p:to>
                                        <p:strVal val="visible"/>
                                      </p:to>
                                    </p:set>
                                    <p:animEffect transition="in" filter="fade">
                                      <p:cBhvr>
                                        <p:cTn id="26" dur="1000"/>
                                        <p:tgtEl>
                                          <p:spTgt spid="356363"/>
                                        </p:tgtEl>
                                      </p:cBhvr>
                                    </p:animEffect>
                                  </p:childTnLst>
                                </p:cTn>
                              </p:par>
                            </p:childTnLst>
                          </p:cTn>
                        </p:par>
                        <p:par>
                          <p:cTn id="27" fill="hold">
                            <p:stCondLst>
                              <p:cond delay="2000"/>
                            </p:stCondLst>
                            <p:childTnLst>
                              <p:par>
                                <p:cTn id="28" presetID="22" presetClass="entr" presetSubtype="2" fill="hold" grpId="0" nodeType="afterEffect">
                                  <p:stCondLst>
                                    <p:cond delay="0"/>
                                  </p:stCondLst>
                                  <p:childTnLst>
                                    <p:set>
                                      <p:cBhvr>
                                        <p:cTn id="29" dur="1" fill="hold">
                                          <p:stCondLst>
                                            <p:cond delay="0"/>
                                          </p:stCondLst>
                                        </p:cTn>
                                        <p:tgtEl>
                                          <p:spTgt spid="356364"/>
                                        </p:tgtEl>
                                        <p:attrNameLst>
                                          <p:attrName>style.visibility</p:attrName>
                                        </p:attrNameLst>
                                      </p:cBhvr>
                                      <p:to>
                                        <p:strVal val="visible"/>
                                      </p:to>
                                    </p:set>
                                    <p:animEffect transition="in" filter="wipe(right)">
                                      <p:cBhvr>
                                        <p:cTn id="30" dur="1000"/>
                                        <p:tgtEl>
                                          <p:spTgt spid="35636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6355">
                                            <p:txEl>
                                              <p:pRg st="4" end="4"/>
                                            </p:txEl>
                                          </p:spTgt>
                                        </p:tgtEl>
                                        <p:attrNameLst>
                                          <p:attrName>style.visibility</p:attrName>
                                        </p:attrNameLst>
                                      </p:cBhvr>
                                      <p:to>
                                        <p:strVal val="visible"/>
                                      </p:to>
                                    </p:set>
                                    <p:animEffect transition="in" filter="fade">
                                      <p:cBhvr>
                                        <p:cTn id="35" dur="1000"/>
                                        <p:tgtEl>
                                          <p:spTgt spid="356355">
                                            <p:txEl>
                                              <p:pRg st="4" end="4"/>
                                            </p:txEl>
                                          </p:spTgt>
                                        </p:tgtEl>
                                      </p:cBhvr>
                                    </p:animEffect>
                                  </p:childTnLst>
                                </p:cTn>
                              </p:par>
                            </p:childTnLst>
                          </p:cTn>
                        </p:par>
                        <p:par>
                          <p:cTn id="36" fill="hold">
                            <p:stCondLst>
                              <p:cond delay="1000"/>
                            </p:stCondLst>
                            <p:childTnLst>
                              <p:par>
                                <p:cTn id="37" presetID="22" presetClass="entr" presetSubtype="4" fill="hold" grpId="0" nodeType="afterEffect">
                                  <p:stCondLst>
                                    <p:cond delay="0"/>
                                  </p:stCondLst>
                                  <p:childTnLst>
                                    <p:set>
                                      <p:cBhvr>
                                        <p:cTn id="38" dur="1" fill="hold">
                                          <p:stCondLst>
                                            <p:cond delay="0"/>
                                          </p:stCondLst>
                                        </p:cTn>
                                        <p:tgtEl>
                                          <p:spTgt spid="356370"/>
                                        </p:tgtEl>
                                        <p:attrNameLst>
                                          <p:attrName>style.visibility</p:attrName>
                                        </p:attrNameLst>
                                      </p:cBhvr>
                                      <p:to>
                                        <p:strVal val="visible"/>
                                      </p:to>
                                    </p:set>
                                    <p:animEffect transition="in" filter="wipe(down)">
                                      <p:cBhvr>
                                        <p:cTn id="39" dur="1000"/>
                                        <p:tgtEl>
                                          <p:spTgt spid="35637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56355">
                                            <p:txEl>
                                              <p:pRg st="5" end="5"/>
                                            </p:txEl>
                                          </p:spTgt>
                                        </p:tgtEl>
                                        <p:attrNameLst>
                                          <p:attrName>style.visibility</p:attrName>
                                        </p:attrNameLst>
                                      </p:cBhvr>
                                      <p:to>
                                        <p:strVal val="visible"/>
                                      </p:to>
                                    </p:set>
                                    <p:animEffect transition="in" filter="fade">
                                      <p:cBhvr>
                                        <p:cTn id="44" dur="1000"/>
                                        <p:tgtEl>
                                          <p:spTgt spid="356355">
                                            <p:txEl>
                                              <p:pRg st="5" end="5"/>
                                            </p:txEl>
                                          </p:spTgt>
                                        </p:tgtEl>
                                      </p:cBhvr>
                                    </p:animEffect>
                                  </p:childTnLst>
                                </p:cTn>
                              </p:par>
                            </p:childTnLst>
                          </p:cTn>
                        </p:par>
                        <p:par>
                          <p:cTn id="45" fill="hold">
                            <p:stCondLst>
                              <p:cond delay="1000"/>
                            </p:stCondLst>
                            <p:childTnLst>
                              <p:par>
                                <p:cTn id="46" presetID="22" presetClass="entr" presetSubtype="2" fill="hold" grpId="0" nodeType="afterEffect">
                                  <p:stCondLst>
                                    <p:cond delay="0"/>
                                  </p:stCondLst>
                                  <p:childTnLst>
                                    <p:set>
                                      <p:cBhvr>
                                        <p:cTn id="47" dur="1" fill="hold">
                                          <p:stCondLst>
                                            <p:cond delay="0"/>
                                          </p:stCondLst>
                                        </p:cTn>
                                        <p:tgtEl>
                                          <p:spTgt spid="356369"/>
                                        </p:tgtEl>
                                        <p:attrNameLst>
                                          <p:attrName>style.visibility</p:attrName>
                                        </p:attrNameLst>
                                      </p:cBhvr>
                                      <p:to>
                                        <p:strVal val="visible"/>
                                      </p:to>
                                    </p:set>
                                    <p:animEffect transition="in" filter="wipe(right)">
                                      <p:cBhvr>
                                        <p:cTn id="48" dur="500"/>
                                        <p:tgtEl>
                                          <p:spTgt spid="356369"/>
                                        </p:tgtEl>
                                      </p:cBhvr>
                                    </p:animEffect>
                                  </p:childTnLst>
                                </p:cTn>
                              </p:par>
                            </p:childTnLst>
                          </p:cTn>
                        </p:par>
                        <p:par>
                          <p:cTn id="49" fill="hold">
                            <p:stCondLst>
                              <p:cond delay="1500"/>
                            </p:stCondLst>
                            <p:childTnLst>
                              <p:par>
                                <p:cTn id="50" presetID="22" presetClass="entr" presetSubtype="4" fill="hold" grpId="0" nodeType="afterEffect">
                                  <p:stCondLst>
                                    <p:cond delay="0"/>
                                  </p:stCondLst>
                                  <p:childTnLst>
                                    <p:set>
                                      <p:cBhvr>
                                        <p:cTn id="51" dur="1" fill="hold">
                                          <p:stCondLst>
                                            <p:cond delay="0"/>
                                          </p:stCondLst>
                                        </p:cTn>
                                        <p:tgtEl>
                                          <p:spTgt spid="356366"/>
                                        </p:tgtEl>
                                        <p:attrNameLst>
                                          <p:attrName>style.visibility</p:attrName>
                                        </p:attrNameLst>
                                      </p:cBhvr>
                                      <p:to>
                                        <p:strVal val="visible"/>
                                      </p:to>
                                    </p:set>
                                    <p:animEffect transition="in" filter="wipe(down)">
                                      <p:cBhvr>
                                        <p:cTn id="52" dur="1000"/>
                                        <p:tgtEl>
                                          <p:spTgt spid="35636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56355">
                                            <p:txEl>
                                              <p:pRg st="6" end="6"/>
                                            </p:txEl>
                                          </p:spTgt>
                                        </p:tgtEl>
                                        <p:attrNameLst>
                                          <p:attrName>style.visibility</p:attrName>
                                        </p:attrNameLst>
                                      </p:cBhvr>
                                      <p:to>
                                        <p:strVal val="visible"/>
                                      </p:to>
                                    </p:set>
                                    <p:animEffect transition="in" filter="fade">
                                      <p:cBhvr>
                                        <p:cTn id="57" dur="1000"/>
                                        <p:tgtEl>
                                          <p:spTgt spid="356355">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56355">
                                            <p:txEl>
                                              <p:pRg st="7" end="7"/>
                                            </p:txEl>
                                          </p:spTgt>
                                        </p:tgtEl>
                                        <p:attrNameLst>
                                          <p:attrName>style.visibility</p:attrName>
                                        </p:attrNameLst>
                                      </p:cBhvr>
                                      <p:to>
                                        <p:strVal val="visible"/>
                                      </p:to>
                                    </p:set>
                                    <p:animEffect transition="in" filter="fade">
                                      <p:cBhvr>
                                        <p:cTn id="62" dur="1000"/>
                                        <p:tgtEl>
                                          <p:spTgt spid="356355">
                                            <p:txEl>
                                              <p:pRg st="7" end="7"/>
                                            </p:txEl>
                                          </p:spTgt>
                                        </p:tgtEl>
                                      </p:cBhvr>
                                    </p:animEffect>
                                  </p:childTnLst>
                                </p:cTn>
                              </p:par>
                            </p:childTnLst>
                          </p:cTn>
                        </p:par>
                        <p:par>
                          <p:cTn id="63" fill="hold">
                            <p:stCondLst>
                              <p:cond delay="1000"/>
                            </p:stCondLst>
                            <p:childTnLst>
                              <p:par>
                                <p:cTn id="64" presetID="26" presetClass="emph" presetSubtype="0" fill="hold" grpId="1" nodeType="afterEffect">
                                  <p:stCondLst>
                                    <p:cond delay="0"/>
                                  </p:stCondLst>
                                  <p:childTnLst>
                                    <p:animEffect transition="out" filter="fade">
                                      <p:cBhvr>
                                        <p:cTn id="65" dur="500" tmFilter="0, 0; .2, .5; .8, .5; 1, 0"/>
                                        <p:tgtEl>
                                          <p:spTgt spid="356364"/>
                                        </p:tgtEl>
                                      </p:cBhvr>
                                    </p:animEffect>
                                    <p:animScale>
                                      <p:cBhvr>
                                        <p:cTn id="66" dur="250" autoRev="1" fill="hold"/>
                                        <p:tgtEl>
                                          <p:spTgt spid="35636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56355">
                                            <p:txEl>
                                              <p:pRg st="8" end="8"/>
                                            </p:txEl>
                                          </p:spTgt>
                                        </p:tgtEl>
                                        <p:attrNameLst>
                                          <p:attrName>style.visibility</p:attrName>
                                        </p:attrNameLst>
                                      </p:cBhvr>
                                      <p:to>
                                        <p:strVal val="visible"/>
                                      </p:to>
                                    </p:set>
                                    <p:animEffect transition="in" filter="fade">
                                      <p:cBhvr>
                                        <p:cTn id="71" dur="1000"/>
                                        <p:tgtEl>
                                          <p:spTgt spid="356355">
                                            <p:txEl>
                                              <p:pRg st="8" end="8"/>
                                            </p:txEl>
                                          </p:spTgt>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356381"/>
                                        </p:tgtEl>
                                        <p:attrNameLst>
                                          <p:attrName>style.visibility</p:attrName>
                                        </p:attrNameLst>
                                      </p:cBhvr>
                                      <p:to>
                                        <p:strVal val="visible"/>
                                      </p:to>
                                    </p:set>
                                    <p:animEffect transition="in" filter="fade">
                                      <p:cBhvr>
                                        <p:cTn id="75" dur="1000"/>
                                        <p:tgtEl>
                                          <p:spTgt spid="35638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56355">
                                            <p:txEl>
                                              <p:pRg st="9" end="9"/>
                                            </p:txEl>
                                          </p:spTgt>
                                        </p:tgtEl>
                                        <p:attrNameLst>
                                          <p:attrName>style.visibility</p:attrName>
                                        </p:attrNameLst>
                                      </p:cBhvr>
                                      <p:to>
                                        <p:strVal val="visible"/>
                                      </p:to>
                                    </p:set>
                                    <p:animEffect transition="in" filter="fade">
                                      <p:cBhvr>
                                        <p:cTn id="80" dur="1000"/>
                                        <p:tgtEl>
                                          <p:spTgt spid="356355">
                                            <p:txEl>
                                              <p:pRg st="9" end="9"/>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56355">
                                            <p:txEl>
                                              <p:pRg st="10" end="10"/>
                                            </p:txEl>
                                          </p:spTgt>
                                        </p:tgtEl>
                                        <p:attrNameLst>
                                          <p:attrName>style.visibility</p:attrName>
                                        </p:attrNameLst>
                                      </p:cBhvr>
                                      <p:to>
                                        <p:strVal val="visible"/>
                                      </p:to>
                                    </p:set>
                                    <p:animEffect transition="in" filter="fade">
                                      <p:cBhvr>
                                        <p:cTn id="85" dur="1000"/>
                                        <p:tgtEl>
                                          <p:spTgt spid="356355">
                                            <p:txEl>
                                              <p:pRg st="10" end="1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56382"/>
                                        </p:tgtEl>
                                        <p:attrNameLst>
                                          <p:attrName>style.visibility</p:attrName>
                                        </p:attrNameLst>
                                      </p:cBhvr>
                                      <p:to>
                                        <p:strVal val="visible"/>
                                      </p:to>
                                    </p:set>
                                    <p:animEffect transition="in" filter="fade">
                                      <p:cBhvr>
                                        <p:cTn id="90" dur="1000"/>
                                        <p:tgtEl>
                                          <p:spTgt spid="356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64" grpId="0" animBg="1"/>
      <p:bldP spid="356364" grpId="1" animBg="1"/>
      <p:bldP spid="356366" grpId="0" animBg="1"/>
      <p:bldP spid="356369" grpId="0" animBg="1"/>
      <p:bldP spid="356370" grpId="0" animBg="1"/>
      <p:bldP spid="356382"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de-DE"/>
              <a:t>Berechnung Specular Komponente</a:t>
            </a:r>
          </a:p>
        </p:txBody>
      </p:sp>
      <p:sp>
        <p:nvSpPr>
          <p:cNvPr id="358403" name="Rectangle 3"/>
          <p:cNvSpPr>
            <a:spLocks noGrp="1" noChangeArrowheads="1"/>
          </p:cNvSpPr>
          <p:nvPr>
            <p:ph type="body" sz="half" idx="1"/>
          </p:nvPr>
        </p:nvSpPr>
        <p:spPr>
          <a:xfrm>
            <a:off x="2135189" y="1125538"/>
            <a:ext cx="5761037" cy="4248150"/>
          </a:xfrm>
        </p:spPr>
        <p:txBody>
          <a:bodyPr/>
          <a:lstStyle/>
          <a:p>
            <a:pPr eaLnBrk="1" hangingPunct="1"/>
            <a:r>
              <a:rPr lang="de-DE" sz="1800"/>
              <a:t>Für</a:t>
            </a:r>
            <a:r>
              <a:rPr lang="de-DE" sz="1800">
                <a:solidFill>
                  <a:srgbClr val="7F7F7F"/>
                </a:solidFill>
              </a:rPr>
              <a:t> </a:t>
            </a:r>
            <a:r>
              <a:rPr lang="de-DE" sz="1800"/>
              <a:t>die</a:t>
            </a:r>
            <a:r>
              <a:rPr lang="de-DE" sz="1800">
                <a:solidFill>
                  <a:srgbClr val="7F7F7F"/>
                </a:solidFill>
              </a:rPr>
              <a:t> </a:t>
            </a:r>
            <a:r>
              <a:rPr lang="de-DE" sz="1800"/>
              <a:t>Berechnung</a:t>
            </a:r>
            <a:r>
              <a:rPr lang="de-DE" sz="1800">
                <a:solidFill>
                  <a:srgbClr val="7F7F7F"/>
                </a:solidFill>
              </a:rPr>
              <a:t> </a:t>
            </a:r>
            <a:r>
              <a:rPr lang="de-DE" sz="1800"/>
              <a:t>benötigt</a:t>
            </a:r>
          </a:p>
          <a:p>
            <a:pPr lvl="1" eaLnBrk="1" hangingPunct="1"/>
            <a:r>
              <a:rPr lang="de-DE" sz="1600" b="1">
                <a:latin typeface="Consolas" pitchFamily="49" charset="0"/>
              </a:rPr>
              <a:t>MatSpecular</a:t>
            </a:r>
            <a:r>
              <a:rPr lang="de-DE" sz="1600"/>
              <a:t>:</a:t>
            </a:r>
            <a:r>
              <a:rPr lang="de-DE" sz="1600">
                <a:solidFill>
                  <a:srgbClr val="7F7F7F"/>
                </a:solidFill>
              </a:rPr>
              <a:t> </a:t>
            </a:r>
            <a:r>
              <a:rPr lang="de-DE" sz="1600"/>
              <a:t>Specular</a:t>
            </a:r>
            <a:r>
              <a:rPr lang="de-DE" sz="1600">
                <a:solidFill>
                  <a:srgbClr val="7F7F7F"/>
                </a:solidFill>
              </a:rPr>
              <a:t> </a:t>
            </a:r>
            <a:r>
              <a:rPr lang="de-DE" sz="1600"/>
              <a:t>Materialfarbe</a:t>
            </a:r>
          </a:p>
          <a:p>
            <a:pPr lvl="1" eaLnBrk="1" hangingPunct="1"/>
            <a:r>
              <a:rPr lang="de-DE" sz="1600" b="1">
                <a:latin typeface="Consolas" pitchFamily="49" charset="0"/>
              </a:rPr>
              <a:t>DirectedLight</a:t>
            </a:r>
            <a:r>
              <a:rPr lang="de-DE" sz="1600"/>
              <a:t>:</a:t>
            </a:r>
            <a:r>
              <a:rPr lang="de-DE" sz="1600">
                <a:solidFill>
                  <a:srgbClr val="7F7F7F"/>
                </a:solidFill>
              </a:rPr>
              <a:t> </a:t>
            </a:r>
            <a:r>
              <a:rPr lang="de-DE" sz="1600"/>
              <a:t>Farbe</a:t>
            </a:r>
            <a:r>
              <a:rPr lang="de-DE" sz="1600">
                <a:solidFill>
                  <a:srgbClr val="7F7F7F"/>
                </a:solidFill>
              </a:rPr>
              <a:t> </a:t>
            </a:r>
            <a:r>
              <a:rPr lang="de-DE" sz="1600"/>
              <a:t>des</a:t>
            </a:r>
            <a:r>
              <a:rPr lang="de-DE" sz="1600">
                <a:solidFill>
                  <a:srgbClr val="7F7F7F"/>
                </a:solidFill>
              </a:rPr>
              <a:t> </a:t>
            </a:r>
            <a:r>
              <a:rPr lang="de-DE" sz="1600"/>
              <a:t>Lichtes</a:t>
            </a:r>
          </a:p>
          <a:p>
            <a:pPr lvl="1" eaLnBrk="1" hangingPunct="1"/>
            <a:r>
              <a:rPr lang="de-DE" sz="1600" b="1">
                <a:latin typeface="Consolas" pitchFamily="49" charset="0"/>
              </a:rPr>
              <a:t>N</a:t>
            </a:r>
            <a:r>
              <a:rPr lang="de-DE" sz="1600"/>
              <a:t>:</a:t>
            </a:r>
            <a:r>
              <a:rPr lang="de-DE" sz="1600">
                <a:solidFill>
                  <a:srgbClr val="7F7F7F"/>
                </a:solidFill>
              </a:rPr>
              <a:t> </a:t>
            </a:r>
            <a:r>
              <a:rPr lang="de-DE" sz="1600"/>
              <a:t>Normalisierte</a:t>
            </a:r>
            <a:r>
              <a:rPr lang="de-DE" sz="1600">
                <a:solidFill>
                  <a:srgbClr val="7F7F7F"/>
                </a:solidFill>
              </a:rPr>
              <a:t> </a:t>
            </a:r>
            <a:r>
              <a:rPr lang="de-DE" sz="1600"/>
              <a:t>Oberflächennormale</a:t>
            </a:r>
          </a:p>
          <a:p>
            <a:pPr lvl="1" eaLnBrk="1" hangingPunct="1"/>
            <a:r>
              <a:rPr lang="de-DE" sz="1600" b="1">
                <a:latin typeface="Consolas" pitchFamily="49" charset="0"/>
              </a:rPr>
              <a:t>L</a:t>
            </a:r>
            <a:r>
              <a:rPr lang="de-DE" sz="1600"/>
              <a:t>:</a:t>
            </a:r>
            <a:r>
              <a:rPr lang="de-DE" sz="1600">
                <a:solidFill>
                  <a:srgbClr val="7F7F7F"/>
                </a:solidFill>
              </a:rPr>
              <a:t> </a:t>
            </a:r>
            <a:r>
              <a:rPr lang="de-DE" sz="1600"/>
              <a:t>Normalisierter</a:t>
            </a:r>
            <a:r>
              <a:rPr lang="de-DE" sz="1600">
                <a:solidFill>
                  <a:srgbClr val="7F7F7F"/>
                </a:solidFill>
              </a:rPr>
              <a:t> </a:t>
            </a:r>
            <a:r>
              <a:rPr lang="de-DE" sz="1600"/>
              <a:t>Vektor</a:t>
            </a:r>
            <a:r>
              <a:rPr lang="de-DE" sz="1600">
                <a:solidFill>
                  <a:srgbClr val="7F7F7F"/>
                </a:solidFill>
              </a:rPr>
              <a:t> </a:t>
            </a:r>
            <a:r>
              <a:rPr lang="de-DE" sz="1600"/>
              <a:t>in</a:t>
            </a:r>
            <a:r>
              <a:rPr lang="de-DE" sz="1600">
                <a:solidFill>
                  <a:srgbClr val="7F7F7F"/>
                </a:solidFill>
              </a:rPr>
              <a:t> </a:t>
            </a:r>
            <a:r>
              <a:rPr lang="de-DE" sz="1600"/>
              <a:t>Richtung</a:t>
            </a:r>
            <a:r>
              <a:rPr lang="de-DE" sz="1600">
                <a:solidFill>
                  <a:srgbClr val="7F7F7F"/>
                </a:solidFill>
              </a:rPr>
              <a:t> </a:t>
            </a:r>
            <a:r>
              <a:rPr lang="de-DE" sz="1600"/>
              <a:t>Lichtquelle</a:t>
            </a:r>
          </a:p>
          <a:p>
            <a:pPr lvl="1" eaLnBrk="1" hangingPunct="1"/>
            <a:r>
              <a:rPr lang="de-DE" sz="1600" b="1">
                <a:latin typeface="Consolas" pitchFamily="49" charset="0"/>
              </a:rPr>
              <a:t>V</a:t>
            </a:r>
            <a:r>
              <a:rPr lang="de-DE" sz="1600"/>
              <a:t>:</a:t>
            </a:r>
            <a:r>
              <a:rPr lang="de-DE" sz="1600">
                <a:solidFill>
                  <a:srgbClr val="7F7F7F"/>
                </a:solidFill>
              </a:rPr>
              <a:t> </a:t>
            </a:r>
            <a:r>
              <a:rPr lang="de-DE" sz="1600"/>
              <a:t>Normalisierter</a:t>
            </a:r>
            <a:r>
              <a:rPr lang="de-DE" sz="1600">
                <a:solidFill>
                  <a:srgbClr val="7F7F7F"/>
                </a:solidFill>
              </a:rPr>
              <a:t> </a:t>
            </a:r>
            <a:r>
              <a:rPr lang="de-DE" sz="1600"/>
              <a:t>Vektor</a:t>
            </a:r>
            <a:r>
              <a:rPr lang="de-DE" sz="1600">
                <a:solidFill>
                  <a:srgbClr val="7F7F7F"/>
                </a:solidFill>
              </a:rPr>
              <a:t> </a:t>
            </a:r>
            <a:r>
              <a:rPr lang="de-DE" sz="1600"/>
              <a:t>in</a:t>
            </a:r>
            <a:r>
              <a:rPr lang="de-DE" sz="1600">
                <a:solidFill>
                  <a:srgbClr val="7F7F7F"/>
                </a:solidFill>
              </a:rPr>
              <a:t> </a:t>
            </a:r>
            <a:r>
              <a:rPr lang="de-DE" sz="1600"/>
              <a:t>Richtung</a:t>
            </a:r>
            <a:r>
              <a:rPr lang="de-DE" sz="1600">
                <a:solidFill>
                  <a:srgbClr val="7F7F7F"/>
                </a:solidFill>
              </a:rPr>
              <a:t> </a:t>
            </a:r>
            <a:r>
              <a:rPr lang="de-DE" sz="1600"/>
              <a:t>Betrachter</a:t>
            </a:r>
          </a:p>
          <a:p>
            <a:pPr lvl="1" eaLnBrk="1" hangingPunct="1"/>
            <a:r>
              <a:rPr lang="de-DE" sz="1600" b="1">
                <a:latin typeface="Consolas" pitchFamily="49" charset="0"/>
              </a:rPr>
              <a:t>H</a:t>
            </a:r>
            <a:r>
              <a:rPr lang="de-DE" sz="1600"/>
              <a:t>:</a:t>
            </a:r>
            <a:r>
              <a:rPr lang="de-DE" sz="1600">
                <a:solidFill>
                  <a:srgbClr val="7F7F7F"/>
                </a:solidFill>
              </a:rPr>
              <a:t> </a:t>
            </a:r>
            <a:r>
              <a:rPr lang="de-DE" sz="1600"/>
              <a:t>Winkelhalbierender</a:t>
            </a:r>
            <a:r>
              <a:rPr lang="de-DE" sz="1600">
                <a:solidFill>
                  <a:srgbClr val="7F7F7F"/>
                </a:solidFill>
              </a:rPr>
              <a:t> </a:t>
            </a:r>
            <a:r>
              <a:rPr lang="de-DE" sz="1600"/>
              <a:t>Vektor</a:t>
            </a:r>
            <a:r>
              <a:rPr lang="de-DE" sz="1600">
                <a:solidFill>
                  <a:srgbClr val="7F7F7F"/>
                </a:solidFill>
              </a:rPr>
              <a:t> </a:t>
            </a:r>
            <a:r>
              <a:rPr lang="de-DE" sz="1600"/>
              <a:t>zwischen</a:t>
            </a:r>
            <a:r>
              <a:rPr lang="de-DE" sz="1600">
                <a:solidFill>
                  <a:srgbClr val="7F7F7F"/>
                </a:solidFill>
              </a:rPr>
              <a:t> </a:t>
            </a:r>
            <a:r>
              <a:rPr lang="de-DE" sz="1600" b="1">
                <a:latin typeface="Consolas" pitchFamily="49" charset="0"/>
              </a:rPr>
              <a:t>V</a:t>
            </a:r>
            <a:r>
              <a:rPr lang="de-DE" sz="1600">
                <a:solidFill>
                  <a:srgbClr val="7F7F7F"/>
                </a:solidFill>
              </a:rPr>
              <a:t> </a:t>
            </a:r>
            <a:r>
              <a:rPr lang="de-DE" sz="1600"/>
              <a:t>und</a:t>
            </a:r>
            <a:r>
              <a:rPr lang="de-DE" sz="1600">
                <a:solidFill>
                  <a:srgbClr val="7F7F7F"/>
                </a:solidFill>
              </a:rPr>
              <a:t> </a:t>
            </a:r>
            <a:r>
              <a:rPr lang="de-DE" sz="1600" b="1">
                <a:latin typeface="Consolas" pitchFamily="49" charset="0"/>
              </a:rPr>
              <a:t>L</a:t>
            </a:r>
          </a:p>
          <a:p>
            <a:pPr lvl="2" eaLnBrk="1" hangingPunct="1"/>
            <a:r>
              <a:rPr lang="de-DE" sz="1400" b="1">
                <a:latin typeface="Consolas" pitchFamily="49" charset="0"/>
              </a:rPr>
              <a:t>H</a:t>
            </a:r>
            <a:r>
              <a:rPr lang="de-DE" sz="1400" b="1">
                <a:solidFill>
                  <a:srgbClr val="7F7F7F"/>
                </a:solidFill>
                <a:latin typeface="Consolas" pitchFamily="49" charset="0"/>
              </a:rPr>
              <a:t> </a:t>
            </a:r>
            <a:r>
              <a:rPr lang="de-DE" sz="1400" b="1">
                <a:latin typeface="Consolas" pitchFamily="49" charset="0"/>
              </a:rPr>
              <a:t>=</a:t>
            </a:r>
            <a:r>
              <a:rPr lang="de-DE" sz="1400" b="1">
                <a:solidFill>
                  <a:srgbClr val="7F7F7F"/>
                </a:solidFill>
                <a:latin typeface="Consolas" pitchFamily="49" charset="0"/>
              </a:rPr>
              <a:t> </a:t>
            </a:r>
            <a:r>
              <a:rPr lang="de-DE" sz="1400" b="1">
                <a:latin typeface="Consolas" pitchFamily="49" charset="0"/>
              </a:rPr>
              <a:t>normalize(V</a:t>
            </a:r>
            <a:r>
              <a:rPr lang="de-DE" sz="1400" b="1">
                <a:solidFill>
                  <a:srgbClr val="7F7F7F"/>
                </a:solidFill>
                <a:latin typeface="Consolas" pitchFamily="49" charset="0"/>
              </a:rPr>
              <a:t> </a:t>
            </a:r>
            <a:r>
              <a:rPr lang="de-DE" sz="1400" b="1">
                <a:latin typeface="Consolas" pitchFamily="49" charset="0"/>
              </a:rPr>
              <a:t>+</a:t>
            </a:r>
            <a:r>
              <a:rPr lang="de-DE" sz="1400" b="1">
                <a:solidFill>
                  <a:srgbClr val="7F7F7F"/>
                </a:solidFill>
                <a:latin typeface="Consolas" pitchFamily="49" charset="0"/>
              </a:rPr>
              <a:t> </a:t>
            </a:r>
            <a:r>
              <a:rPr lang="de-DE" sz="1400" b="1">
                <a:latin typeface="Consolas" pitchFamily="49" charset="0"/>
              </a:rPr>
              <a:t>L)</a:t>
            </a:r>
          </a:p>
          <a:p>
            <a:pPr lvl="1" eaLnBrk="1" hangingPunct="1"/>
            <a:r>
              <a:rPr lang="de-DE" sz="1600" b="1">
                <a:latin typeface="Consolas" pitchFamily="49" charset="0"/>
              </a:rPr>
              <a:t>shininess</a:t>
            </a:r>
            <a:r>
              <a:rPr lang="de-DE" sz="1600"/>
              <a:t>:</a:t>
            </a:r>
            <a:r>
              <a:rPr lang="de-DE" sz="1600">
                <a:solidFill>
                  <a:srgbClr val="7F7F7F"/>
                </a:solidFill>
              </a:rPr>
              <a:t> </a:t>
            </a:r>
            <a:r>
              <a:rPr lang="de-DE" sz="1600"/>
              <a:t>Exponent</a:t>
            </a:r>
          </a:p>
          <a:p>
            <a:pPr lvl="2" eaLnBrk="1" hangingPunct="1"/>
            <a:r>
              <a:rPr lang="de-DE" sz="1400"/>
              <a:t>Bestimmt</a:t>
            </a:r>
            <a:r>
              <a:rPr lang="de-DE" sz="1400">
                <a:solidFill>
                  <a:srgbClr val="7F7F7F"/>
                </a:solidFill>
              </a:rPr>
              <a:t> </a:t>
            </a:r>
            <a:r>
              <a:rPr lang="de-DE" sz="1400"/>
              <a:t>die</a:t>
            </a:r>
            <a:r>
              <a:rPr lang="de-DE" sz="1400">
                <a:solidFill>
                  <a:srgbClr val="7F7F7F"/>
                </a:solidFill>
              </a:rPr>
              <a:t> </a:t>
            </a:r>
            <a:r>
              <a:rPr lang="de-DE" sz="1400"/>
              <a:t>Glanzpunktgrösse</a:t>
            </a:r>
          </a:p>
          <a:p>
            <a:pPr eaLnBrk="1" hangingPunct="1"/>
            <a:r>
              <a:rPr lang="de-DE" sz="1800"/>
              <a:t>Skalarprodukt</a:t>
            </a:r>
            <a:r>
              <a:rPr lang="de-DE" sz="1800">
                <a:solidFill>
                  <a:srgbClr val="7F7F7F"/>
                </a:solidFill>
              </a:rPr>
              <a:t> </a:t>
            </a:r>
            <a:r>
              <a:rPr lang="de-DE" sz="1800" b="1">
                <a:latin typeface="Consolas" pitchFamily="49" charset="0"/>
              </a:rPr>
              <a:t>N</a:t>
            </a:r>
            <a:r>
              <a:rPr lang="de-DE" sz="1800"/>
              <a:t>●</a:t>
            </a:r>
            <a:r>
              <a:rPr lang="de-DE" sz="1800" b="1">
                <a:latin typeface="Consolas" pitchFamily="49" charset="0"/>
              </a:rPr>
              <a:t>H</a:t>
            </a:r>
            <a:r>
              <a:rPr lang="de-DE" sz="1800">
                <a:solidFill>
                  <a:srgbClr val="7F7F7F"/>
                </a:solidFill>
              </a:rPr>
              <a:t> </a:t>
            </a:r>
            <a:r>
              <a:rPr lang="de-DE" sz="1800"/>
              <a:t>liefert</a:t>
            </a:r>
            <a:r>
              <a:rPr lang="de-DE" sz="1800">
                <a:solidFill>
                  <a:srgbClr val="7F7F7F"/>
                </a:solidFill>
              </a:rPr>
              <a:t> </a:t>
            </a:r>
            <a:r>
              <a:rPr lang="de-DE" sz="1800" b="1">
                <a:latin typeface="Consolas" pitchFamily="49" charset="0"/>
              </a:rPr>
              <a:t>cos</a:t>
            </a:r>
            <a:r>
              <a:rPr lang="de-DE" sz="1800" b="1">
                <a:solidFill>
                  <a:srgbClr val="7F7F7F"/>
                </a:solidFill>
                <a:latin typeface="Consolas" pitchFamily="49" charset="0"/>
              </a:rPr>
              <a:t> </a:t>
            </a:r>
            <a:r>
              <a:rPr lang="el-GR" sz="1800" b="1">
                <a:latin typeface="Consolas" pitchFamily="49" charset="0"/>
              </a:rPr>
              <a:t>α</a:t>
            </a:r>
            <a:r>
              <a:rPr lang="de-DE" sz="1800" b="1">
                <a:solidFill>
                  <a:srgbClr val="7F7F7F"/>
                </a:solidFill>
                <a:latin typeface="Consolas" pitchFamily="49" charset="0"/>
              </a:rPr>
              <a:t>	</a:t>
            </a:r>
            <a:endParaRPr lang="de-DE" sz="1800"/>
          </a:p>
          <a:p>
            <a:pPr lvl="1" eaLnBrk="1" hangingPunct="1"/>
            <a:r>
              <a:rPr lang="de-DE" sz="1600"/>
              <a:t>Indikator,</a:t>
            </a:r>
            <a:r>
              <a:rPr lang="de-DE" sz="1600">
                <a:solidFill>
                  <a:srgbClr val="7F7F7F"/>
                </a:solidFill>
              </a:rPr>
              <a:t> </a:t>
            </a:r>
            <a:r>
              <a:rPr lang="de-DE" sz="1600"/>
              <a:t>wie</a:t>
            </a:r>
            <a:r>
              <a:rPr lang="de-DE" sz="1600">
                <a:solidFill>
                  <a:srgbClr val="7F7F7F"/>
                </a:solidFill>
              </a:rPr>
              <a:t> </a:t>
            </a:r>
            <a:r>
              <a:rPr lang="de-DE" sz="1600"/>
              <a:t>stark</a:t>
            </a:r>
            <a:r>
              <a:rPr lang="de-DE" sz="1600">
                <a:solidFill>
                  <a:srgbClr val="7F7F7F"/>
                </a:solidFill>
              </a:rPr>
              <a:t> </a:t>
            </a:r>
            <a:r>
              <a:rPr lang="de-DE" sz="1600"/>
              <a:t>Einfallswinkel</a:t>
            </a:r>
            <a:r>
              <a:rPr lang="de-DE" sz="1600">
                <a:solidFill>
                  <a:srgbClr val="7F7F7F"/>
                </a:solidFill>
              </a:rPr>
              <a:t> </a:t>
            </a:r>
            <a:r>
              <a:rPr lang="de-DE" sz="1600"/>
              <a:t>=</a:t>
            </a:r>
            <a:r>
              <a:rPr lang="de-DE" sz="1600">
                <a:solidFill>
                  <a:srgbClr val="7F7F7F"/>
                </a:solidFill>
              </a:rPr>
              <a:t> </a:t>
            </a:r>
            <a:r>
              <a:rPr lang="de-DE" sz="1600"/>
              <a:t>Ausfallswinkel</a:t>
            </a:r>
          </a:p>
          <a:p>
            <a:pPr eaLnBrk="1" hangingPunct="1"/>
            <a:r>
              <a:rPr lang="de-DE" sz="1800"/>
              <a:t>Berechnung</a:t>
            </a:r>
            <a:r>
              <a:rPr lang="de-DE" sz="1800">
                <a:solidFill>
                  <a:srgbClr val="7F7F7F"/>
                </a:solidFill>
              </a:rPr>
              <a:t> </a:t>
            </a:r>
            <a:r>
              <a:rPr lang="de-DE" sz="1800"/>
              <a:t>nur,</a:t>
            </a:r>
            <a:r>
              <a:rPr lang="de-DE" sz="1800">
                <a:solidFill>
                  <a:srgbClr val="7F7F7F"/>
                </a:solidFill>
              </a:rPr>
              <a:t> </a:t>
            </a:r>
            <a:r>
              <a:rPr lang="de-DE" sz="1800"/>
              <a:t>falls</a:t>
            </a:r>
            <a:r>
              <a:rPr lang="de-DE" sz="1800">
                <a:solidFill>
                  <a:srgbClr val="7F7F7F"/>
                </a:solidFill>
              </a:rPr>
              <a:t> </a:t>
            </a:r>
            <a:r>
              <a:rPr lang="de-DE" sz="1800"/>
              <a:t>Diffuse-Intensität</a:t>
            </a:r>
            <a:r>
              <a:rPr lang="de-DE" sz="1800">
                <a:solidFill>
                  <a:srgbClr val="7F7F7F"/>
                </a:solidFill>
              </a:rPr>
              <a:t> </a:t>
            </a:r>
            <a:r>
              <a:rPr lang="de-DE" sz="1800"/>
              <a:t>≠</a:t>
            </a:r>
            <a:r>
              <a:rPr lang="de-DE" sz="1800">
                <a:solidFill>
                  <a:srgbClr val="7F7F7F"/>
                </a:solidFill>
              </a:rPr>
              <a:t> </a:t>
            </a:r>
            <a:r>
              <a:rPr lang="de-DE" sz="1800"/>
              <a:t>0</a:t>
            </a:r>
          </a:p>
          <a:p>
            <a:pPr eaLnBrk="1" hangingPunct="1">
              <a:buFont typeface="Wingdings" pitchFamily="2" charset="2"/>
              <a:buNone/>
            </a:pPr>
            <a:endParaRPr lang="de-DE" sz="1800"/>
          </a:p>
        </p:txBody>
      </p:sp>
      <p:pic>
        <p:nvPicPr>
          <p:cNvPr id="84996" name="Picture 4" descr="Surface"/>
          <p:cNvPicPr>
            <a:picLocks noChangeAspect="1" noChangeArrowheads="1"/>
          </p:cNvPicPr>
          <p:nvPr/>
        </p:nvPicPr>
        <p:blipFill>
          <a:blip r:embed="rId3" cstate="print"/>
          <a:srcRect/>
          <a:stretch>
            <a:fillRect/>
          </a:stretch>
        </p:blipFill>
        <p:spPr bwMode="auto">
          <a:xfrm>
            <a:off x="7391400" y="3573464"/>
            <a:ext cx="2520950" cy="1216025"/>
          </a:xfrm>
          <a:prstGeom prst="rect">
            <a:avLst/>
          </a:prstGeom>
          <a:noFill/>
          <a:ln w="9525">
            <a:noFill/>
            <a:miter lim="800000"/>
            <a:headEnd/>
            <a:tailEnd/>
          </a:ln>
        </p:spPr>
      </p:pic>
      <p:pic>
        <p:nvPicPr>
          <p:cNvPr id="84997" name="Picture 5" descr="NodesLight"/>
          <p:cNvPicPr>
            <a:picLocks noChangeAspect="1" noChangeArrowheads="1"/>
          </p:cNvPicPr>
          <p:nvPr/>
        </p:nvPicPr>
        <p:blipFill>
          <a:blip r:embed="rId4" cstate="print"/>
          <a:srcRect/>
          <a:stretch>
            <a:fillRect/>
          </a:stretch>
        </p:blipFill>
        <p:spPr bwMode="auto">
          <a:xfrm rot="-7369742">
            <a:off x="9912351" y="2565401"/>
            <a:ext cx="625475" cy="625475"/>
          </a:xfrm>
          <a:prstGeom prst="rect">
            <a:avLst/>
          </a:prstGeom>
          <a:noFill/>
          <a:ln w="9525">
            <a:noFill/>
            <a:miter lim="800000"/>
            <a:headEnd/>
            <a:tailEnd/>
          </a:ln>
        </p:spPr>
      </p:pic>
      <p:pic>
        <p:nvPicPr>
          <p:cNvPr id="84998" name="Picture 10" descr="Eye"/>
          <p:cNvPicPr>
            <a:picLocks noChangeAspect="1" noChangeArrowheads="1"/>
          </p:cNvPicPr>
          <p:nvPr/>
        </p:nvPicPr>
        <p:blipFill>
          <a:blip r:embed="rId5" cstate="print"/>
          <a:srcRect/>
          <a:stretch>
            <a:fillRect/>
          </a:stretch>
        </p:blipFill>
        <p:spPr bwMode="auto">
          <a:xfrm rot="4165802">
            <a:off x="7962901" y="1797051"/>
            <a:ext cx="574675" cy="565150"/>
          </a:xfrm>
          <a:prstGeom prst="rect">
            <a:avLst/>
          </a:prstGeom>
          <a:noFill/>
          <a:ln w="9525">
            <a:noFill/>
            <a:miter lim="800000"/>
            <a:headEnd/>
            <a:tailEnd/>
          </a:ln>
        </p:spPr>
      </p:pic>
      <p:sp>
        <p:nvSpPr>
          <p:cNvPr id="358411" name="Line 11"/>
          <p:cNvSpPr>
            <a:spLocks noChangeShapeType="1"/>
          </p:cNvSpPr>
          <p:nvPr/>
        </p:nvSpPr>
        <p:spPr bwMode="auto">
          <a:xfrm flipV="1">
            <a:off x="8832850" y="2492375"/>
            <a:ext cx="0" cy="1296988"/>
          </a:xfrm>
          <a:prstGeom prst="line">
            <a:avLst/>
          </a:prstGeom>
          <a:noFill/>
          <a:ln w="57150">
            <a:solidFill>
              <a:schemeClr val="tx1"/>
            </a:solidFill>
            <a:round/>
            <a:headEnd/>
            <a:tailEnd type="triangle" w="med" len="med"/>
          </a:ln>
        </p:spPr>
        <p:txBody>
          <a:bodyPr/>
          <a:lstStyle/>
          <a:p>
            <a:endParaRPr lang="de-DE"/>
          </a:p>
        </p:txBody>
      </p:sp>
      <p:sp>
        <p:nvSpPr>
          <p:cNvPr id="358412" name="Line 12"/>
          <p:cNvSpPr>
            <a:spLocks noChangeShapeType="1"/>
          </p:cNvSpPr>
          <p:nvPr/>
        </p:nvSpPr>
        <p:spPr bwMode="auto">
          <a:xfrm flipV="1">
            <a:off x="8832851" y="3141663"/>
            <a:ext cx="1008063" cy="647700"/>
          </a:xfrm>
          <a:prstGeom prst="line">
            <a:avLst/>
          </a:prstGeom>
          <a:noFill/>
          <a:ln w="57150">
            <a:solidFill>
              <a:srgbClr val="969696"/>
            </a:solidFill>
            <a:round/>
            <a:headEnd/>
            <a:tailEnd type="triangle" w="med" len="med"/>
          </a:ln>
        </p:spPr>
        <p:txBody>
          <a:bodyPr/>
          <a:lstStyle/>
          <a:p>
            <a:endParaRPr lang="de-DE"/>
          </a:p>
        </p:txBody>
      </p:sp>
      <p:sp>
        <p:nvSpPr>
          <p:cNvPr id="358414" name="Text Box 14"/>
          <p:cNvSpPr txBox="1">
            <a:spLocks noChangeArrowheads="1"/>
          </p:cNvSpPr>
          <p:nvPr/>
        </p:nvSpPr>
        <p:spPr bwMode="auto">
          <a:xfrm>
            <a:off x="8688388" y="2205038"/>
            <a:ext cx="309562" cy="366712"/>
          </a:xfrm>
          <a:prstGeom prst="rect">
            <a:avLst/>
          </a:prstGeom>
          <a:noFill/>
          <a:ln w="9525">
            <a:noFill/>
            <a:miter lim="800000"/>
            <a:headEnd/>
            <a:tailEnd/>
          </a:ln>
        </p:spPr>
        <p:txBody>
          <a:bodyPr wrap="none">
            <a:spAutoFit/>
          </a:bodyPr>
          <a:lstStyle/>
          <a:p>
            <a:r>
              <a:rPr lang="de-DE" sz="1800" b="1">
                <a:latin typeface="Consolas" pitchFamily="49" charset="0"/>
              </a:rPr>
              <a:t>N</a:t>
            </a:r>
          </a:p>
        </p:txBody>
      </p:sp>
      <p:sp>
        <p:nvSpPr>
          <p:cNvPr id="358416" name="Text Box 16"/>
          <p:cNvSpPr txBox="1">
            <a:spLocks noChangeArrowheads="1"/>
          </p:cNvSpPr>
          <p:nvPr/>
        </p:nvSpPr>
        <p:spPr bwMode="auto">
          <a:xfrm>
            <a:off x="9767888" y="3141663"/>
            <a:ext cx="309562" cy="366712"/>
          </a:xfrm>
          <a:prstGeom prst="rect">
            <a:avLst/>
          </a:prstGeom>
          <a:noFill/>
          <a:ln w="9525">
            <a:noFill/>
            <a:miter lim="800000"/>
            <a:headEnd/>
            <a:tailEnd/>
          </a:ln>
        </p:spPr>
        <p:txBody>
          <a:bodyPr wrap="none">
            <a:spAutoFit/>
          </a:bodyPr>
          <a:lstStyle/>
          <a:p>
            <a:r>
              <a:rPr lang="de-DE" sz="1800" b="1">
                <a:latin typeface="Consolas" pitchFamily="49" charset="0"/>
              </a:rPr>
              <a:t>L</a:t>
            </a:r>
          </a:p>
        </p:txBody>
      </p:sp>
      <p:sp>
        <p:nvSpPr>
          <p:cNvPr id="358417" name="Line 17"/>
          <p:cNvSpPr>
            <a:spLocks noChangeShapeType="1"/>
          </p:cNvSpPr>
          <p:nvPr/>
        </p:nvSpPr>
        <p:spPr bwMode="auto">
          <a:xfrm flipH="1" flipV="1">
            <a:off x="8401050" y="2565401"/>
            <a:ext cx="431800" cy="1223963"/>
          </a:xfrm>
          <a:prstGeom prst="line">
            <a:avLst/>
          </a:prstGeom>
          <a:noFill/>
          <a:ln w="57150">
            <a:solidFill>
              <a:srgbClr val="969696"/>
            </a:solidFill>
            <a:round/>
            <a:headEnd/>
            <a:tailEnd type="triangle" w="med" len="med"/>
          </a:ln>
        </p:spPr>
        <p:txBody>
          <a:bodyPr/>
          <a:lstStyle/>
          <a:p>
            <a:endParaRPr lang="de-DE"/>
          </a:p>
        </p:txBody>
      </p:sp>
      <p:sp>
        <p:nvSpPr>
          <p:cNvPr id="358418" name="Line 18"/>
          <p:cNvSpPr>
            <a:spLocks noChangeShapeType="1"/>
          </p:cNvSpPr>
          <p:nvPr/>
        </p:nvSpPr>
        <p:spPr bwMode="auto">
          <a:xfrm flipV="1">
            <a:off x="8832851" y="2565401"/>
            <a:ext cx="358775" cy="1223963"/>
          </a:xfrm>
          <a:prstGeom prst="line">
            <a:avLst/>
          </a:prstGeom>
          <a:noFill/>
          <a:ln w="57150">
            <a:solidFill>
              <a:srgbClr val="CC3300"/>
            </a:solidFill>
            <a:round/>
            <a:headEnd/>
            <a:tailEnd type="triangle" w="med" len="med"/>
          </a:ln>
        </p:spPr>
        <p:txBody>
          <a:bodyPr/>
          <a:lstStyle/>
          <a:p>
            <a:endParaRPr lang="de-DE"/>
          </a:p>
        </p:txBody>
      </p:sp>
      <p:sp>
        <p:nvSpPr>
          <p:cNvPr id="358419" name="Text Box 19"/>
          <p:cNvSpPr txBox="1">
            <a:spLocks noChangeArrowheads="1"/>
          </p:cNvSpPr>
          <p:nvPr/>
        </p:nvSpPr>
        <p:spPr bwMode="auto">
          <a:xfrm>
            <a:off x="8112126" y="2492376"/>
            <a:ext cx="309563" cy="366713"/>
          </a:xfrm>
          <a:prstGeom prst="rect">
            <a:avLst/>
          </a:prstGeom>
          <a:noFill/>
          <a:ln w="9525">
            <a:noFill/>
            <a:miter lim="800000"/>
            <a:headEnd/>
            <a:tailEnd/>
          </a:ln>
        </p:spPr>
        <p:txBody>
          <a:bodyPr wrap="none">
            <a:spAutoFit/>
          </a:bodyPr>
          <a:lstStyle/>
          <a:p>
            <a:r>
              <a:rPr lang="de-DE" sz="1800" b="1">
                <a:latin typeface="Consolas" pitchFamily="49" charset="0"/>
              </a:rPr>
              <a:t>V</a:t>
            </a:r>
          </a:p>
        </p:txBody>
      </p:sp>
      <p:sp>
        <p:nvSpPr>
          <p:cNvPr id="358420" name="Freeform 20"/>
          <p:cNvSpPr>
            <a:spLocks/>
          </p:cNvSpPr>
          <p:nvPr/>
        </p:nvSpPr>
        <p:spPr bwMode="auto">
          <a:xfrm>
            <a:off x="8832850" y="2973388"/>
            <a:ext cx="215900" cy="95250"/>
          </a:xfrm>
          <a:custGeom>
            <a:avLst/>
            <a:gdLst>
              <a:gd name="T0" fmla="*/ 0 w 272"/>
              <a:gd name="T1" fmla="*/ 2147483647 h 106"/>
              <a:gd name="T2" fmla="*/ 2147483647 w 272"/>
              <a:gd name="T3" fmla="*/ 2147483647 h 106"/>
              <a:gd name="T4" fmla="*/ 2147483647 w 272"/>
              <a:gd name="T5" fmla="*/ 2147483647 h 106"/>
              <a:gd name="T6" fmla="*/ 0 60000 65536"/>
              <a:gd name="T7" fmla="*/ 0 60000 65536"/>
              <a:gd name="T8" fmla="*/ 0 60000 65536"/>
              <a:gd name="T9" fmla="*/ 0 w 272"/>
              <a:gd name="T10" fmla="*/ 0 h 106"/>
              <a:gd name="T11" fmla="*/ 272 w 272"/>
              <a:gd name="T12" fmla="*/ 106 h 106"/>
            </a:gdLst>
            <a:ahLst/>
            <a:cxnLst>
              <a:cxn ang="T6">
                <a:pos x="T0" y="T1"/>
              </a:cxn>
              <a:cxn ang="T7">
                <a:pos x="T2" y="T3"/>
              </a:cxn>
              <a:cxn ang="T8">
                <a:pos x="T4" y="T5"/>
              </a:cxn>
            </a:cxnLst>
            <a:rect l="T9" t="T10" r="T11" b="T12"/>
            <a:pathLst>
              <a:path w="272" h="106">
                <a:moveTo>
                  <a:pt x="0" y="15"/>
                </a:moveTo>
                <a:cubicBezTo>
                  <a:pt x="68" y="7"/>
                  <a:pt x="136" y="0"/>
                  <a:pt x="181" y="15"/>
                </a:cubicBezTo>
                <a:cubicBezTo>
                  <a:pt x="226" y="30"/>
                  <a:pt x="249" y="68"/>
                  <a:pt x="272" y="106"/>
                </a:cubicBezTo>
              </a:path>
            </a:pathLst>
          </a:custGeom>
          <a:noFill/>
          <a:ln w="28575">
            <a:solidFill>
              <a:schemeClr val="tx1"/>
            </a:solidFill>
            <a:round/>
            <a:headEnd/>
            <a:tailEnd/>
          </a:ln>
        </p:spPr>
        <p:txBody>
          <a:bodyPr/>
          <a:lstStyle/>
          <a:p>
            <a:endParaRPr lang="de-DE"/>
          </a:p>
        </p:txBody>
      </p:sp>
      <p:sp>
        <p:nvSpPr>
          <p:cNvPr id="358421" name="Text Box 21"/>
          <p:cNvSpPr txBox="1">
            <a:spLocks noChangeArrowheads="1"/>
          </p:cNvSpPr>
          <p:nvPr/>
        </p:nvSpPr>
        <p:spPr bwMode="auto">
          <a:xfrm>
            <a:off x="9120188" y="2349501"/>
            <a:ext cx="309562" cy="366713"/>
          </a:xfrm>
          <a:prstGeom prst="rect">
            <a:avLst/>
          </a:prstGeom>
          <a:noFill/>
          <a:ln w="9525">
            <a:noFill/>
            <a:miter lim="800000"/>
            <a:headEnd/>
            <a:tailEnd/>
          </a:ln>
        </p:spPr>
        <p:txBody>
          <a:bodyPr wrap="none">
            <a:spAutoFit/>
          </a:bodyPr>
          <a:lstStyle/>
          <a:p>
            <a:r>
              <a:rPr lang="de-DE" sz="1800" b="1">
                <a:latin typeface="Consolas" pitchFamily="49" charset="0"/>
              </a:rPr>
              <a:t>H</a:t>
            </a:r>
          </a:p>
        </p:txBody>
      </p:sp>
      <p:sp>
        <p:nvSpPr>
          <p:cNvPr id="358422" name="Text Box 22"/>
          <p:cNvSpPr txBox="1">
            <a:spLocks noChangeArrowheads="1"/>
          </p:cNvSpPr>
          <p:nvPr/>
        </p:nvSpPr>
        <p:spPr bwMode="auto">
          <a:xfrm>
            <a:off x="1847850" y="5516563"/>
            <a:ext cx="8496300" cy="366712"/>
          </a:xfrm>
          <a:prstGeom prst="rect">
            <a:avLst/>
          </a:prstGeom>
          <a:noFill/>
          <a:ln w="9525">
            <a:noFill/>
            <a:miter lim="800000"/>
            <a:headEnd/>
            <a:tailEnd/>
          </a:ln>
        </p:spPr>
        <p:txBody>
          <a:bodyPr>
            <a:spAutoFit/>
          </a:bodyPr>
          <a:lstStyle/>
          <a:p>
            <a:pPr algn="ctr">
              <a:lnSpc>
                <a:spcPct val="90000"/>
              </a:lnSpc>
              <a:spcBef>
                <a:spcPct val="20000"/>
              </a:spcBef>
              <a:buFont typeface="Wingdings" pitchFamily="2" charset="2"/>
              <a:buNone/>
            </a:pPr>
            <a:r>
              <a:rPr lang="de-DE" sz="2000" b="1">
                <a:latin typeface="Consolas" pitchFamily="49" charset="0"/>
              </a:rPr>
              <a:t>specular = MatSpecular * DirectedLight * (max(N</a:t>
            </a:r>
            <a:r>
              <a:rPr lang="de-DE" sz="2000"/>
              <a:t>●</a:t>
            </a:r>
            <a:r>
              <a:rPr lang="de-DE" sz="2000" b="1">
                <a:latin typeface="Consolas" pitchFamily="49" charset="0"/>
              </a:rPr>
              <a:t>H,0))</a:t>
            </a:r>
            <a:r>
              <a:rPr lang="de-DE" sz="2000" b="1" baseline="30000">
                <a:latin typeface="Consolas" pitchFamily="49" charset="0"/>
              </a:rPr>
              <a:t>shininess</a:t>
            </a:r>
          </a:p>
        </p:txBody>
      </p:sp>
    </p:spTree>
    <p:extLst>
      <p:ext uri="{BB962C8B-B14F-4D97-AF65-F5344CB8AC3E}">
        <p14:creationId xmlns:p14="http://schemas.microsoft.com/office/powerpoint/2010/main" val="266580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403">
                                            <p:txEl>
                                              <p:pRg st="0" end="0"/>
                                            </p:txEl>
                                          </p:spTgt>
                                        </p:tgtEl>
                                        <p:attrNameLst>
                                          <p:attrName>style.visibility</p:attrName>
                                        </p:attrNameLst>
                                      </p:cBhvr>
                                      <p:to>
                                        <p:strVal val="visible"/>
                                      </p:to>
                                    </p:set>
                                    <p:animEffect transition="in" filter="fade">
                                      <p:cBhvr>
                                        <p:cTn id="7" dur="1000"/>
                                        <p:tgtEl>
                                          <p:spTgt spid="358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8403">
                                            <p:txEl>
                                              <p:pRg st="1" end="1"/>
                                            </p:txEl>
                                          </p:spTgt>
                                        </p:tgtEl>
                                        <p:attrNameLst>
                                          <p:attrName>style.visibility</p:attrName>
                                        </p:attrNameLst>
                                      </p:cBhvr>
                                      <p:to>
                                        <p:strVal val="visible"/>
                                      </p:to>
                                    </p:set>
                                    <p:animEffect transition="in" filter="fade">
                                      <p:cBhvr>
                                        <p:cTn id="12" dur="1000"/>
                                        <p:tgtEl>
                                          <p:spTgt spid="3584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8403">
                                            <p:txEl>
                                              <p:pRg st="2" end="2"/>
                                            </p:txEl>
                                          </p:spTgt>
                                        </p:tgtEl>
                                        <p:attrNameLst>
                                          <p:attrName>style.visibility</p:attrName>
                                        </p:attrNameLst>
                                      </p:cBhvr>
                                      <p:to>
                                        <p:strVal val="visible"/>
                                      </p:to>
                                    </p:set>
                                    <p:animEffect transition="in" filter="fade">
                                      <p:cBhvr>
                                        <p:cTn id="17" dur="1000"/>
                                        <p:tgtEl>
                                          <p:spTgt spid="3584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8403">
                                            <p:txEl>
                                              <p:pRg st="3" end="3"/>
                                            </p:txEl>
                                          </p:spTgt>
                                        </p:tgtEl>
                                        <p:attrNameLst>
                                          <p:attrName>style.visibility</p:attrName>
                                        </p:attrNameLst>
                                      </p:cBhvr>
                                      <p:to>
                                        <p:strVal val="visible"/>
                                      </p:to>
                                    </p:set>
                                    <p:animEffect transition="in" filter="fade">
                                      <p:cBhvr>
                                        <p:cTn id="22" dur="1000"/>
                                        <p:tgtEl>
                                          <p:spTgt spid="358403">
                                            <p:txEl>
                                              <p:pRg st="3" end="3"/>
                                            </p:txEl>
                                          </p:spTgt>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358411"/>
                                        </p:tgtEl>
                                        <p:attrNameLst>
                                          <p:attrName>style.visibility</p:attrName>
                                        </p:attrNameLst>
                                      </p:cBhvr>
                                      <p:to>
                                        <p:strVal val="visible"/>
                                      </p:to>
                                    </p:set>
                                    <p:animEffect transition="in" filter="wipe(down)">
                                      <p:cBhvr>
                                        <p:cTn id="26" dur="1000"/>
                                        <p:tgtEl>
                                          <p:spTgt spid="358411"/>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58414"/>
                                        </p:tgtEl>
                                        <p:attrNameLst>
                                          <p:attrName>style.visibility</p:attrName>
                                        </p:attrNameLst>
                                      </p:cBhvr>
                                      <p:to>
                                        <p:strVal val="visible"/>
                                      </p:to>
                                    </p:set>
                                    <p:animEffect transition="in" filter="fade">
                                      <p:cBhvr>
                                        <p:cTn id="30" dur="1000"/>
                                        <p:tgtEl>
                                          <p:spTgt spid="3584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8403">
                                            <p:txEl>
                                              <p:pRg st="4" end="4"/>
                                            </p:txEl>
                                          </p:spTgt>
                                        </p:tgtEl>
                                        <p:attrNameLst>
                                          <p:attrName>style.visibility</p:attrName>
                                        </p:attrNameLst>
                                      </p:cBhvr>
                                      <p:to>
                                        <p:strVal val="visible"/>
                                      </p:to>
                                    </p:set>
                                    <p:animEffect transition="in" filter="fade">
                                      <p:cBhvr>
                                        <p:cTn id="35" dur="1000"/>
                                        <p:tgtEl>
                                          <p:spTgt spid="358403">
                                            <p:txEl>
                                              <p:pRg st="4" end="4"/>
                                            </p:txEl>
                                          </p:spTgt>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358412"/>
                                        </p:tgtEl>
                                        <p:attrNameLst>
                                          <p:attrName>style.visibility</p:attrName>
                                        </p:attrNameLst>
                                      </p:cBhvr>
                                      <p:to>
                                        <p:strVal val="visible"/>
                                      </p:to>
                                    </p:set>
                                    <p:animEffect transition="in" filter="wipe(left)">
                                      <p:cBhvr>
                                        <p:cTn id="39" dur="1000"/>
                                        <p:tgtEl>
                                          <p:spTgt spid="358412"/>
                                        </p:tgtEl>
                                      </p:cBhvr>
                                    </p:animEffect>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358416"/>
                                        </p:tgtEl>
                                        <p:attrNameLst>
                                          <p:attrName>style.visibility</p:attrName>
                                        </p:attrNameLst>
                                      </p:cBhvr>
                                      <p:to>
                                        <p:strVal val="visible"/>
                                      </p:to>
                                    </p:set>
                                    <p:animEffect transition="in" filter="fade">
                                      <p:cBhvr>
                                        <p:cTn id="43" dur="1000"/>
                                        <p:tgtEl>
                                          <p:spTgt spid="3584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58403">
                                            <p:txEl>
                                              <p:pRg st="5" end="5"/>
                                            </p:txEl>
                                          </p:spTgt>
                                        </p:tgtEl>
                                        <p:attrNameLst>
                                          <p:attrName>style.visibility</p:attrName>
                                        </p:attrNameLst>
                                      </p:cBhvr>
                                      <p:to>
                                        <p:strVal val="visible"/>
                                      </p:to>
                                    </p:set>
                                    <p:animEffect transition="in" filter="fade">
                                      <p:cBhvr>
                                        <p:cTn id="48" dur="1000"/>
                                        <p:tgtEl>
                                          <p:spTgt spid="358403">
                                            <p:txEl>
                                              <p:pRg st="5" end="5"/>
                                            </p:txEl>
                                          </p:spTgt>
                                        </p:tgtEl>
                                      </p:cBhvr>
                                    </p:animEffect>
                                  </p:childTnLst>
                                </p:cTn>
                              </p:par>
                            </p:childTnLst>
                          </p:cTn>
                        </p:par>
                        <p:par>
                          <p:cTn id="49" fill="hold">
                            <p:stCondLst>
                              <p:cond delay="1000"/>
                            </p:stCondLst>
                            <p:childTnLst>
                              <p:par>
                                <p:cTn id="50" presetID="22" presetClass="entr" presetSubtype="4" fill="hold" grpId="0" nodeType="afterEffect">
                                  <p:stCondLst>
                                    <p:cond delay="0"/>
                                  </p:stCondLst>
                                  <p:childTnLst>
                                    <p:set>
                                      <p:cBhvr>
                                        <p:cTn id="51" dur="1" fill="hold">
                                          <p:stCondLst>
                                            <p:cond delay="0"/>
                                          </p:stCondLst>
                                        </p:cTn>
                                        <p:tgtEl>
                                          <p:spTgt spid="358417"/>
                                        </p:tgtEl>
                                        <p:attrNameLst>
                                          <p:attrName>style.visibility</p:attrName>
                                        </p:attrNameLst>
                                      </p:cBhvr>
                                      <p:to>
                                        <p:strVal val="visible"/>
                                      </p:to>
                                    </p:set>
                                    <p:animEffect transition="in" filter="wipe(down)">
                                      <p:cBhvr>
                                        <p:cTn id="52" dur="1000"/>
                                        <p:tgtEl>
                                          <p:spTgt spid="358417"/>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358419"/>
                                        </p:tgtEl>
                                        <p:attrNameLst>
                                          <p:attrName>style.visibility</p:attrName>
                                        </p:attrNameLst>
                                      </p:cBhvr>
                                      <p:to>
                                        <p:strVal val="visible"/>
                                      </p:to>
                                    </p:set>
                                    <p:animEffect transition="in" filter="fade">
                                      <p:cBhvr>
                                        <p:cTn id="56" dur="1000"/>
                                        <p:tgtEl>
                                          <p:spTgt spid="35841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58403">
                                            <p:txEl>
                                              <p:pRg st="6" end="6"/>
                                            </p:txEl>
                                          </p:spTgt>
                                        </p:tgtEl>
                                        <p:attrNameLst>
                                          <p:attrName>style.visibility</p:attrName>
                                        </p:attrNameLst>
                                      </p:cBhvr>
                                      <p:to>
                                        <p:strVal val="visible"/>
                                      </p:to>
                                    </p:set>
                                    <p:animEffect transition="in" filter="fade">
                                      <p:cBhvr>
                                        <p:cTn id="61" dur="1000"/>
                                        <p:tgtEl>
                                          <p:spTgt spid="358403">
                                            <p:txEl>
                                              <p:pRg st="6" end="6"/>
                                            </p:txEl>
                                          </p:spTgt>
                                        </p:tgtEl>
                                      </p:cBhvr>
                                    </p:animEffect>
                                  </p:childTnLst>
                                </p:cTn>
                              </p:par>
                            </p:childTnLst>
                          </p:cTn>
                        </p:par>
                        <p:par>
                          <p:cTn id="62" fill="hold">
                            <p:stCondLst>
                              <p:cond delay="1000"/>
                            </p:stCondLst>
                            <p:childTnLst>
                              <p:par>
                                <p:cTn id="63" presetID="22" presetClass="entr" presetSubtype="4" fill="hold" grpId="0" nodeType="afterEffect">
                                  <p:stCondLst>
                                    <p:cond delay="0"/>
                                  </p:stCondLst>
                                  <p:childTnLst>
                                    <p:set>
                                      <p:cBhvr>
                                        <p:cTn id="64" dur="1" fill="hold">
                                          <p:stCondLst>
                                            <p:cond delay="0"/>
                                          </p:stCondLst>
                                        </p:cTn>
                                        <p:tgtEl>
                                          <p:spTgt spid="358418"/>
                                        </p:tgtEl>
                                        <p:attrNameLst>
                                          <p:attrName>style.visibility</p:attrName>
                                        </p:attrNameLst>
                                      </p:cBhvr>
                                      <p:to>
                                        <p:strVal val="visible"/>
                                      </p:to>
                                    </p:set>
                                    <p:animEffect transition="in" filter="wipe(down)">
                                      <p:cBhvr>
                                        <p:cTn id="65" dur="1000"/>
                                        <p:tgtEl>
                                          <p:spTgt spid="358418"/>
                                        </p:tgtEl>
                                      </p:cBhvr>
                                    </p:animEffect>
                                  </p:childTnLst>
                                </p:cTn>
                              </p:par>
                            </p:childTnLst>
                          </p:cTn>
                        </p:par>
                        <p:par>
                          <p:cTn id="66" fill="hold">
                            <p:stCondLst>
                              <p:cond delay="2000"/>
                            </p:stCondLst>
                            <p:childTnLst>
                              <p:par>
                                <p:cTn id="67" presetID="10" presetClass="entr" presetSubtype="0" fill="hold" grpId="0" nodeType="afterEffect">
                                  <p:stCondLst>
                                    <p:cond delay="0"/>
                                  </p:stCondLst>
                                  <p:childTnLst>
                                    <p:set>
                                      <p:cBhvr>
                                        <p:cTn id="68" dur="1" fill="hold">
                                          <p:stCondLst>
                                            <p:cond delay="0"/>
                                          </p:stCondLst>
                                        </p:cTn>
                                        <p:tgtEl>
                                          <p:spTgt spid="358421"/>
                                        </p:tgtEl>
                                        <p:attrNameLst>
                                          <p:attrName>style.visibility</p:attrName>
                                        </p:attrNameLst>
                                      </p:cBhvr>
                                      <p:to>
                                        <p:strVal val="visible"/>
                                      </p:to>
                                    </p:set>
                                    <p:animEffect transition="in" filter="fade">
                                      <p:cBhvr>
                                        <p:cTn id="69" dur="1000"/>
                                        <p:tgtEl>
                                          <p:spTgt spid="35842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58403">
                                            <p:txEl>
                                              <p:pRg st="7" end="7"/>
                                            </p:txEl>
                                          </p:spTgt>
                                        </p:tgtEl>
                                        <p:attrNameLst>
                                          <p:attrName>style.visibility</p:attrName>
                                        </p:attrNameLst>
                                      </p:cBhvr>
                                      <p:to>
                                        <p:strVal val="visible"/>
                                      </p:to>
                                    </p:set>
                                    <p:animEffect transition="in" filter="fade">
                                      <p:cBhvr>
                                        <p:cTn id="74" dur="1000"/>
                                        <p:tgtEl>
                                          <p:spTgt spid="358403">
                                            <p:txEl>
                                              <p:pRg st="7" end="7"/>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58403">
                                            <p:txEl>
                                              <p:pRg st="8" end="8"/>
                                            </p:txEl>
                                          </p:spTgt>
                                        </p:tgtEl>
                                        <p:attrNameLst>
                                          <p:attrName>style.visibility</p:attrName>
                                        </p:attrNameLst>
                                      </p:cBhvr>
                                      <p:to>
                                        <p:strVal val="visible"/>
                                      </p:to>
                                    </p:set>
                                    <p:animEffect transition="in" filter="fade">
                                      <p:cBhvr>
                                        <p:cTn id="79" dur="1000"/>
                                        <p:tgtEl>
                                          <p:spTgt spid="358403">
                                            <p:txEl>
                                              <p:pRg st="8" end="8"/>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358403">
                                            <p:txEl>
                                              <p:pRg st="9" end="9"/>
                                            </p:txEl>
                                          </p:spTgt>
                                        </p:tgtEl>
                                        <p:attrNameLst>
                                          <p:attrName>style.visibility</p:attrName>
                                        </p:attrNameLst>
                                      </p:cBhvr>
                                      <p:to>
                                        <p:strVal val="visible"/>
                                      </p:to>
                                    </p:set>
                                    <p:animEffect transition="in" filter="fade">
                                      <p:cBhvr>
                                        <p:cTn id="84" dur="1000"/>
                                        <p:tgtEl>
                                          <p:spTgt spid="358403">
                                            <p:txEl>
                                              <p:pRg st="9" end="9"/>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58403">
                                            <p:txEl>
                                              <p:pRg st="10" end="10"/>
                                            </p:txEl>
                                          </p:spTgt>
                                        </p:tgtEl>
                                        <p:attrNameLst>
                                          <p:attrName>style.visibility</p:attrName>
                                        </p:attrNameLst>
                                      </p:cBhvr>
                                      <p:to>
                                        <p:strVal val="visible"/>
                                      </p:to>
                                    </p:set>
                                    <p:animEffect transition="in" filter="fade">
                                      <p:cBhvr>
                                        <p:cTn id="89" dur="1000"/>
                                        <p:tgtEl>
                                          <p:spTgt spid="358403">
                                            <p:txEl>
                                              <p:pRg st="10" end="10"/>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358420"/>
                                        </p:tgtEl>
                                        <p:attrNameLst>
                                          <p:attrName>style.visibility</p:attrName>
                                        </p:attrNameLst>
                                      </p:cBhvr>
                                      <p:to>
                                        <p:strVal val="visible"/>
                                      </p:to>
                                    </p:set>
                                    <p:animEffect transition="in" filter="wipe(left)">
                                      <p:cBhvr>
                                        <p:cTn id="94" dur="1000"/>
                                        <p:tgtEl>
                                          <p:spTgt spid="358420"/>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58403">
                                            <p:txEl>
                                              <p:pRg st="11" end="11"/>
                                            </p:txEl>
                                          </p:spTgt>
                                        </p:tgtEl>
                                        <p:attrNameLst>
                                          <p:attrName>style.visibility</p:attrName>
                                        </p:attrNameLst>
                                      </p:cBhvr>
                                      <p:to>
                                        <p:strVal val="visible"/>
                                      </p:to>
                                    </p:set>
                                    <p:animEffect transition="in" filter="fade">
                                      <p:cBhvr>
                                        <p:cTn id="99" dur="1000"/>
                                        <p:tgtEl>
                                          <p:spTgt spid="358403">
                                            <p:txEl>
                                              <p:pRg st="11" end="11"/>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58403">
                                            <p:txEl>
                                              <p:pRg st="12" end="12"/>
                                            </p:txEl>
                                          </p:spTgt>
                                        </p:tgtEl>
                                        <p:attrNameLst>
                                          <p:attrName>style.visibility</p:attrName>
                                        </p:attrNameLst>
                                      </p:cBhvr>
                                      <p:to>
                                        <p:strVal val="visible"/>
                                      </p:to>
                                    </p:set>
                                    <p:animEffect transition="in" filter="fade">
                                      <p:cBhvr>
                                        <p:cTn id="104" dur="1000"/>
                                        <p:tgtEl>
                                          <p:spTgt spid="358403">
                                            <p:txEl>
                                              <p:pRg st="12" end="12"/>
                                            </p:txEl>
                                          </p:spTgt>
                                        </p:tgtEl>
                                      </p:cBhvr>
                                    </p:animEffect>
                                  </p:childTnLst>
                                </p:cTn>
                              </p:par>
                            </p:childTnLst>
                          </p:cTn>
                        </p:par>
                        <p:par>
                          <p:cTn id="105" fill="hold">
                            <p:stCondLst>
                              <p:cond delay="1000"/>
                            </p:stCondLst>
                            <p:childTnLst>
                              <p:par>
                                <p:cTn id="106" presetID="22" presetClass="entr" presetSubtype="8" fill="hold" grpId="1" nodeType="afterEffect">
                                  <p:stCondLst>
                                    <p:cond delay="0"/>
                                  </p:stCondLst>
                                  <p:childTnLst>
                                    <p:set>
                                      <p:cBhvr>
                                        <p:cTn id="107" dur="1" fill="hold">
                                          <p:stCondLst>
                                            <p:cond delay="0"/>
                                          </p:stCondLst>
                                        </p:cTn>
                                        <p:tgtEl>
                                          <p:spTgt spid="358420"/>
                                        </p:tgtEl>
                                        <p:attrNameLst>
                                          <p:attrName>style.visibility</p:attrName>
                                        </p:attrNameLst>
                                      </p:cBhvr>
                                      <p:to>
                                        <p:strVal val="visible"/>
                                      </p:to>
                                    </p:set>
                                    <p:animEffect transition="in" filter="wipe(left)">
                                      <p:cBhvr>
                                        <p:cTn id="108" dur="1000"/>
                                        <p:tgtEl>
                                          <p:spTgt spid="358420"/>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358422"/>
                                        </p:tgtEl>
                                        <p:attrNameLst>
                                          <p:attrName>style.visibility</p:attrName>
                                        </p:attrNameLst>
                                      </p:cBhvr>
                                      <p:to>
                                        <p:strVal val="visible"/>
                                      </p:to>
                                    </p:set>
                                    <p:animEffect transition="in" filter="fade">
                                      <p:cBhvr>
                                        <p:cTn id="113" dur="1000"/>
                                        <p:tgtEl>
                                          <p:spTgt spid="358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11" grpId="0" animBg="1"/>
      <p:bldP spid="358412" grpId="0" animBg="1"/>
      <p:bldP spid="358414" grpId="0"/>
      <p:bldP spid="358416" grpId="0"/>
      <p:bldP spid="358417" grpId="0" animBg="1"/>
      <p:bldP spid="358418" grpId="0" animBg="1"/>
      <p:bldP spid="358419" grpId="0"/>
      <p:bldP spid="358420" grpId="0" animBg="1"/>
      <p:bldP spid="358420" grpId="1" animBg="1"/>
      <p:bldP spid="358421" grpId="0"/>
      <p:bldP spid="35842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el 1"/>
          <p:cNvSpPr>
            <a:spLocks noGrp="1"/>
          </p:cNvSpPr>
          <p:nvPr>
            <p:ph type="title"/>
          </p:nvPr>
        </p:nvSpPr>
        <p:spPr/>
        <p:txBody>
          <a:bodyPr/>
          <a:lstStyle/>
          <a:p>
            <a:r>
              <a:rPr lang="de-DE"/>
              <a:t>Ambient Occlusion</a:t>
            </a:r>
          </a:p>
        </p:txBody>
      </p:sp>
      <p:sp>
        <p:nvSpPr>
          <p:cNvPr id="80899" name="Textplatzhalter 2"/>
          <p:cNvSpPr>
            <a:spLocks noGrp="1"/>
          </p:cNvSpPr>
          <p:nvPr>
            <p:ph type="body" sz="half" idx="1"/>
          </p:nvPr>
        </p:nvSpPr>
        <p:spPr>
          <a:xfrm>
            <a:off x="2135188" y="1196976"/>
            <a:ext cx="6246828" cy="4017963"/>
          </a:xfrm>
        </p:spPr>
        <p:txBody>
          <a:bodyPr/>
          <a:lstStyle/>
          <a:p>
            <a:pPr>
              <a:lnSpc>
                <a:spcPct val="90000"/>
              </a:lnSpc>
            </a:pPr>
            <a:r>
              <a:rPr lang="de-DE" dirty="0"/>
              <a:t>Verwendet ein Maß für die "</a:t>
            </a:r>
            <a:r>
              <a:rPr lang="de-DE" dirty="0" err="1"/>
              <a:t>Verdecktheit</a:t>
            </a:r>
            <a:r>
              <a:rPr lang="de-DE" dirty="0"/>
              <a:t>" einer Stelle eines  Objektes durch andere Objekte / Objektteile</a:t>
            </a:r>
          </a:p>
          <a:p>
            <a:pPr lvl="1">
              <a:lnSpc>
                <a:spcPct val="90000"/>
              </a:lnSpc>
            </a:pPr>
            <a:r>
              <a:rPr lang="de-DE" dirty="0"/>
              <a:t>Muss vorberechnet werden</a:t>
            </a:r>
          </a:p>
          <a:p>
            <a:pPr lvl="1">
              <a:lnSpc>
                <a:spcPct val="90000"/>
              </a:lnSpc>
            </a:pPr>
            <a:r>
              <a:rPr lang="de-DE" dirty="0"/>
              <a:t>Z.B. Wert zwischen 0 und 1 an jedem Eckpunkt:</a:t>
            </a:r>
          </a:p>
          <a:p>
            <a:pPr lvl="2">
              <a:lnSpc>
                <a:spcPct val="90000"/>
              </a:lnSpc>
            </a:pPr>
            <a:r>
              <a:rPr lang="de-DE" dirty="0"/>
              <a:t>0: Objekt ist komplett verdeckt</a:t>
            </a:r>
          </a:p>
          <a:p>
            <a:pPr lvl="2">
              <a:lnSpc>
                <a:spcPct val="90000"/>
              </a:lnSpc>
            </a:pPr>
            <a:r>
              <a:rPr lang="de-DE" dirty="0"/>
              <a:t>1: Objekt ist nicht verdeckt</a:t>
            </a:r>
          </a:p>
          <a:p>
            <a:pPr>
              <a:lnSpc>
                <a:spcPct val="90000"/>
              </a:lnSpc>
            </a:pPr>
            <a:r>
              <a:rPr lang="de-DE" dirty="0"/>
              <a:t>Modulation (Multiplikation) der resultierenden Farbe mit </a:t>
            </a:r>
            <a:r>
              <a:rPr lang="de-DE" dirty="0" err="1"/>
              <a:t>Verdecktheits</a:t>
            </a:r>
            <a:r>
              <a:rPr lang="de-DE" dirty="0"/>
              <a:t>-Grad an der jeweiligen Stelle des Modells</a:t>
            </a:r>
          </a:p>
          <a:p>
            <a:pPr>
              <a:lnSpc>
                <a:spcPct val="90000"/>
              </a:lnSpc>
            </a:pPr>
            <a:endParaRPr lang="de-DE" dirty="0"/>
          </a:p>
          <a:p>
            <a:pPr>
              <a:lnSpc>
                <a:spcPct val="90000"/>
              </a:lnSpc>
            </a:pPr>
            <a:endParaRPr lang="de-DE" dirty="0"/>
          </a:p>
        </p:txBody>
      </p:sp>
      <p:sp>
        <p:nvSpPr>
          <p:cNvPr id="5" name="Text Box 41"/>
          <p:cNvSpPr txBox="1">
            <a:spLocks noChangeArrowheads="1"/>
          </p:cNvSpPr>
          <p:nvPr/>
        </p:nvSpPr>
        <p:spPr bwMode="auto">
          <a:xfrm>
            <a:off x="1847850" y="5516563"/>
            <a:ext cx="8496300" cy="366712"/>
          </a:xfrm>
          <a:prstGeom prst="rect">
            <a:avLst/>
          </a:prstGeom>
          <a:noFill/>
          <a:ln w="9525">
            <a:noFill/>
            <a:miter lim="800000"/>
            <a:headEnd/>
            <a:tailEnd/>
          </a:ln>
        </p:spPr>
        <p:txBody>
          <a:bodyPr>
            <a:spAutoFit/>
          </a:bodyPr>
          <a:lstStyle/>
          <a:p>
            <a:pPr algn="ctr">
              <a:spcBef>
                <a:spcPct val="20000"/>
              </a:spcBef>
              <a:buFont typeface="Wingdings" pitchFamily="2" charset="2"/>
              <a:buNone/>
            </a:pPr>
            <a:r>
              <a:rPr lang="de-DE" sz="1800" b="1">
                <a:latin typeface="Franklin Gothic Demi" pitchFamily="34" charset="0"/>
              </a:rPr>
              <a:t>Heuristik: In verwinkelte Ecken und schmale Ritzen fällt wenig Licht</a:t>
            </a:r>
          </a:p>
        </p:txBody>
      </p:sp>
    </p:spTree>
    <p:extLst>
      <p:ext uri="{BB962C8B-B14F-4D97-AF65-F5344CB8AC3E}">
        <p14:creationId xmlns:p14="http://schemas.microsoft.com/office/powerpoint/2010/main" val="176007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Quiz07</a:t>
            </a:r>
          </a:p>
        </p:txBody>
      </p:sp>
      <p:pic>
        <p:nvPicPr>
          <p:cNvPr id="6" name="Grafik 5"/>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351584" y="3156397"/>
            <a:ext cx="2221065" cy="136157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7" name="Grafik 6"/>
          <p:cNvPicPr/>
          <p:nvPr/>
        </p:nvPicPr>
        <p:blipFill>
          <a:blip r:embed="rId4" cstate="print">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4943872" y="3182466"/>
            <a:ext cx="2221065" cy="136157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8" name="Grafik 7"/>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680176" y="3156397"/>
            <a:ext cx="2232248" cy="136157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9" name="Grafik 8"/>
          <p:cNvPicPr/>
          <p:nvPr/>
        </p:nvPicPr>
        <p:blipFill>
          <a:blip r:embed="rId8" cstate="print">
            <a:extLst>
              <a:ext uri="{28A0092B-C50C-407E-A947-70E740481C1C}">
                <a14:useLocalDpi xmlns:a14="http://schemas.microsoft.com/office/drawing/2010/main" val="0"/>
              </a:ext>
            </a:extLst>
          </a:blip>
          <a:stretch>
            <a:fillRect/>
          </a:stretch>
        </p:blipFill>
        <p:spPr>
          <a:xfrm>
            <a:off x="2332534" y="4941168"/>
            <a:ext cx="2221065" cy="136157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0" name="Grafik 9"/>
          <p:cNvPicPr/>
          <p:nvPr/>
        </p:nvPicPr>
        <p:blipFill>
          <a:blip r:embed="rId9" cstate="print">
            <a:extLst>
              <a:ext uri="{28A0092B-C50C-407E-A947-70E740481C1C}">
                <a14:useLocalDpi xmlns:a14="http://schemas.microsoft.com/office/drawing/2010/main" val="0"/>
              </a:ext>
            </a:extLst>
          </a:blip>
          <a:stretch>
            <a:fillRect/>
          </a:stretch>
        </p:blipFill>
        <p:spPr>
          <a:xfrm>
            <a:off x="7680176" y="4941168"/>
            <a:ext cx="2232248" cy="1368152"/>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1" name="Grafik 10"/>
          <p:cNvPicPr/>
          <p:nvPr/>
        </p:nvPicPr>
        <p:blipFill>
          <a:blip r:embed="rId10" cstate="print">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4943872" y="4919042"/>
            <a:ext cx="2221065" cy="136157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7"/>
          <p:cNvSpPr>
            <a:spLocks noChangeArrowheads="1"/>
          </p:cNvSpPr>
          <p:nvPr/>
        </p:nvSpPr>
        <p:spPr bwMode="auto">
          <a:xfrm>
            <a:off x="2037259" y="1196752"/>
            <a:ext cx="799288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buFont typeface="Arial" pitchFamily="34" charset="0"/>
              <a:buChar char="•"/>
              <a:tabLst>
                <a:tab pos="4860925" algn="r"/>
              </a:tabLst>
            </a:pPr>
            <a:r>
              <a:rPr lang="de-DE" sz="1800" dirty="0">
                <a:latin typeface="+mn-lt"/>
                <a:ea typeface="Calibri" pitchFamily="34" charset="0"/>
                <a:cs typeface="Times New Roman" pitchFamily="18" charset="0"/>
              </a:rPr>
              <a:t>Licht aus einer grünen Lichtquelle (RGB [0; 1; 0]) und aus einer blauen Lichtquelle (RGB [0; 0; 1]) fällt gemeinsam durch einen orangefarbenen Filter (RGB [1; 0,5; 0]). Welche Farbe hat das resultierende Licht?</a:t>
            </a:r>
            <a:endParaRPr lang="de-DE" sz="1000" dirty="0">
              <a:latin typeface="+mn-lt"/>
              <a:cs typeface="Arial" pitchFamily="34" charset="0"/>
            </a:endParaRPr>
          </a:p>
          <a:p>
            <a:pPr marL="285750" indent="-285750" eaLnBrk="0" hangingPunct="0">
              <a:buFont typeface="Arial" pitchFamily="34" charset="0"/>
              <a:buChar char="•"/>
              <a:tabLst>
                <a:tab pos="4860925" algn="r"/>
              </a:tabLst>
            </a:pPr>
            <a:endParaRPr lang="de-DE" sz="1800" dirty="0">
              <a:latin typeface="+mn-lt"/>
              <a:ea typeface="Calibri" pitchFamily="34" charset="0"/>
              <a:cs typeface="Times New Roman" pitchFamily="18" charset="0"/>
            </a:endParaRPr>
          </a:p>
          <a:p>
            <a:pPr marL="285750" indent="-285750" eaLnBrk="0" hangingPunct="0">
              <a:buFont typeface="Arial" pitchFamily="34" charset="0"/>
              <a:buChar char="•"/>
              <a:tabLst>
                <a:tab pos="4860925" algn="r"/>
              </a:tabLst>
            </a:pPr>
            <a:r>
              <a:rPr lang="de-DE" sz="1800" dirty="0">
                <a:latin typeface="+mn-lt"/>
                <a:ea typeface="Calibri" pitchFamily="34" charset="0"/>
                <a:cs typeface="Times New Roman" pitchFamily="18" charset="0"/>
              </a:rPr>
              <a:t>Identifizieren Sie das Gesamtbild und fünf Einzelkomponenten der Beleuchtungsberechnung</a:t>
            </a:r>
            <a:endParaRPr lang="de-DE" sz="3200" dirty="0">
              <a:latin typeface="+mn-lt"/>
              <a:cs typeface="Arial" pitchFamily="34" charset="0"/>
            </a:endParaRPr>
          </a:p>
        </p:txBody>
      </p:sp>
    </p:spTree>
    <p:extLst>
      <p:ext uri="{BB962C8B-B14F-4D97-AF65-F5344CB8AC3E}">
        <p14:creationId xmlns:p14="http://schemas.microsoft.com/office/powerpoint/2010/main" val="41999417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de-DE" dirty="0"/>
              <a:t>Ende Block 7</a:t>
            </a:r>
          </a:p>
        </p:txBody>
      </p:sp>
      <p:sp>
        <p:nvSpPr>
          <p:cNvPr id="37891" name="Rectangle 3"/>
          <p:cNvSpPr>
            <a:spLocks noGrp="1" noChangeArrowheads="1"/>
          </p:cNvSpPr>
          <p:nvPr>
            <p:ph type="body" idx="1"/>
          </p:nvPr>
        </p:nvSpPr>
        <p:spPr/>
        <p:txBody>
          <a:bodyPr/>
          <a:lstStyle/>
          <a:p>
            <a:pPr algn="ctr" eaLnBrk="1" hangingPunct="1">
              <a:buFont typeface="Wingdings" pitchFamily="2" charset="2"/>
              <a:buNone/>
            </a:pPr>
            <a:endParaRPr lang="de-DE" dirty="0"/>
          </a:p>
          <a:p>
            <a:pPr algn="ctr" eaLnBrk="1" hangingPunct="1">
              <a:buFont typeface="Wingdings" pitchFamily="2" charset="2"/>
              <a:buNone/>
            </a:pPr>
            <a:endParaRPr lang="de-DE" dirty="0"/>
          </a:p>
          <a:p>
            <a:pPr algn="ctr" eaLnBrk="1" hangingPunct="1">
              <a:buFont typeface="Wingdings" pitchFamily="2" charset="2"/>
              <a:buNone/>
            </a:pPr>
            <a:endParaRPr lang="de-DE" dirty="0"/>
          </a:p>
          <a:p>
            <a:pPr algn="ctr" eaLnBrk="1" hangingPunct="1">
              <a:buFont typeface="Wingdings" pitchFamily="2" charset="2"/>
              <a:buNone/>
            </a:pPr>
            <a:endParaRPr lang="de-DE" dirty="0"/>
          </a:p>
          <a:p>
            <a:pPr algn="ctr" eaLnBrk="1" hangingPunct="1">
              <a:buFont typeface="Wingdings" pitchFamily="2" charset="2"/>
              <a:buNone/>
            </a:pPr>
            <a:endParaRPr lang="de-DE" dirty="0"/>
          </a:p>
          <a:p>
            <a:pPr algn="ctr" eaLnBrk="1" hangingPunct="1">
              <a:buFont typeface="Wingdings" pitchFamily="2" charset="2"/>
              <a:buNone/>
            </a:pPr>
            <a:r>
              <a:rPr lang="de-DE" dirty="0"/>
              <a:t>Vielen Dank für Ihre Aufmerksamkeit</a:t>
            </a:r>
          </a:p>
        </p:txBody>
      </p:sp>
    </p:spTree>
    <p:extLst>
      <p:ext uri="{BB962C8B-B14F-4D97-AF65-F5344CB8AC3E}">
        <p14:creationId xmlns:p14="http://schemas.microsoft.com/office/powerpoint/2010/main" val="3611725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Quiz </a:t>
            </a:r>
            <a:r>
              <a:rPr lang="de-DE" dirty="0"/>
              <a:t>01</a:t>
            </a:r>
          </a:p>
        </p:txBody>
      </p:sp>
      <p:sp>
        <p:nvSpPr>
          <p:cNvPr id="3" name="Inhaltsplatzhalter 2"/>
          <p:cNvSpPr>
            <a:spLocks noGrp="1"/>
          </p:cNvSpPr>
          <p:nvPr>
            <p:ph idx="1"/>
          </p:nvPr>
        </p:nvSpPr>
        <p:spPr/>
        <p:txBody>
          <a:bodyPr>
            <a:normAutofit/>
          </a:bodyPr>
          <a:lstStyle/>
          <a:p>
            <a:r>
              <a:rPr lang="de-DE" dirty="0" err="1"/>
              <a:t>Wieviel</a:t>
            </a:r>
            <a:r>
              <a:rPr lang="de-DE" dirty="0"/>
              <a:t> MB benötigt ein Bild der Größe 3840 × 2160 Pixel, wenn pro Pixel 3 Bytes (je ein Byte für Rot, Grün und Blau) gespeichert werden?</a:t>
            </a:r>
          </a:p>
          <a:p>
            <a:endParaRPr lang="de-DE" dirty="0"/>
          </a:p>
          <a:p>
            <a:r>
              <a:rPr lang="de-DE" dirty="0"/>
              <a:t>Ein 640 x 480 Pixel großes RGB-Bild wird zeilenweise ab Adresse 2048 im Speicher abgelegt. In welchem Byte steht der Grün-Wert des Pixels aus Zeile 30 und Spalte 40? (Zeilen und Spalten werden beginnend bei 0 gezählt)</a:t>
            </a:r>
          </a:p>
          <a:p>
            <a:pPr marL="0" indent="0">
              <a:buNone/>
            </a:pPr>
            <a:endParaRPr lang="de-DE" dirty="0"/>
          </a:p>
          <a:p>
            <a:r>
              <a:rPr lang="de-DE" dirty="0"/>
              <a:t>Welches sind die Vor- und Nachteile der Repräsentation von Grafiken im Rechner als Pixel- oder als Vektorgrafik.</a:t>
            </a:r>
          </a:p>
        </p:txBody>
      </p:sp>
    </p:spTree>
    <p:extLst>
      <p:ext uri="{BB962C8B-B14F-4D97-AF65-F5344CB8AC3E}">
        <p14:creationId xmlns:p14="http://schemas.microsoft.com/office/powerpoint/2010/main" val="3100749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1196753"/>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55299" name="Rectangle 2"/>
          <p:cNvSpPr>
            <a:spLocks noGrp="1" noChangeArrowheads="1"/>
          </p:cNvSpPr>
          <p:nvPr>
            <p:ph type="title"/>
          </p:nvPr>
        </p:nvSpPr>
        <p:spPr/>
        <p:txBody>
          <a:bodyPr/>
          <a:lstStyle/>
          <a:p>
            <a:pPr eaLnBrk="1" hangingPunct="1"/>
            <a:r>
              <a:rPr lang="de-DE" dirty="0"/>
              <a:t>Agenda Block 8</a:t>
            </a:r>
          </a:p>
        </p:txBody>
      </p:sp>
      <p:sp>
        <p:nvSpPr>
          <p:cNvPr id="55300" name="Rectangle 3"/>
          <p:cNvSpPr>
            <a:spLocks noGrp="1" noChangeArrowheads="1"/>
          </p:cNvSpPr>
          <p:nvPr>
            <p:ph type="body" idx="1"/>
          </p:nvPr>
        </p:nvSpPr>
        <p:spPr/>
        <p:txBody>
          <a:bodyPr/>
          <a:lstStyle/>
          <a:p>
            <a:pPr eaLnBrk="1" hangingPunct="1"/>
            <a:r>
              <a:rPr lang="de-DE" dirty="0"/>
              <a:t>Material und Texturen</a:t>
            </a:r>
          </a:p>
          <a:p>
            <a:pPr lvl="1" eaLnBrk="1" hangingPunct="1">
              <a:buNone/>
            </a:pPr>
            <a:endParaRPr lang="de-DE" dirty="0"/>
          </a:p>
          <a:p>
            <a:pPr eaLnBrk="1" hangingPunct="1"/>
            <a:r>
              <a:rPr lang="de-DE" dirty="0"/>
              <a:t>Spezialanwendungen für </a:t>
            </a:r>
            <a:r>
              <a:rPr lang="de-DE" dirty="0" err="1"/>
              <a:t>Shader</a:t>
            </a:r>
            <a:r>
              <a:rPr lang="de-DE" dirty="0"/>
              <a:t>-Texturen</a:t>
            </a:r>
          </a:p>
          <a:p>
            <a:pPr lvl="1" eaLnBrk="1" hangingPunct="1"/>
            <a:r>
              <a:rPr lang="de-DE" dirty="0"/>
              <a:t>Glas</a:t>
            </a:r>
          </a:p>
          <a:p>
            <a:pPr lvl="1" eaLnBrk="1" hangingPunct="1"/>
            <a:r>
              <a:rPr lang="de-DE" dirty="0"/>
              <a:t>Relief</a:t>
            </a:r>
          </a:p>
          <a:p>
            <a:pPr lvl="1" eaLnBrk="1" hangingPunct="1">
              <a:buNone/>
            </a:pPr>
            <a:endParaRPr lang="de-DE" dirty="0"/>
          </a:p>
        </p:txBody>
      </p:sp>
    </p:spTree>
    <p:extLst>
      <p:ext uri="{BB962C8B-B14F-4D97-AF65-F5344CB8AC3E}">
        <p14:creationId xmlns:p14="http://schemas.microsoft.com/office/powerpoint/2010/main" val="292231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Materialparameter</a:t>
            </a:r>
          </a:p>
        </p:txBody>
      </p:sp>
      <p:sp>
        <p:nvSpPr>
          <p:cNvPr id="3" name="Textplatzhalter 2"/>
          <p:cNvSpPr>
            <a:spLocks noGrp="1"/>
          </p:cNvSpPr>
          <p:nvPr>
            <p:ph type="body" sz="half" idx="1"/>
          </p:nvPr>
        </p:nvSpPr>
        <p:spPr>
          <a:xfrm>
            <a:off x="2135188" y="1196976"/>
            <a:ext cx="7818464" cy="5256213"/>
          </a:xfrm>
        </p:spPr>
        <p:txBody>
          <a:bodyPr>
            <a:normAutofit lnSpcReduction="10000"/>
          </a:bodyPr>
          <a:lstStyle/>
          <a:p>
            <a:r>
              <a:rPr lang="de-DE" dirty="0"/>
              <a:t>Materialparameter gelten typischerweise für gesamte vom Material eingenommene Fläche</a:t>
            </a:r>
          </a:p>
          <a:p>
            <a:pPr lvl="1"/>
            <a:r>
              <a:rPr lang="de-DE" dirty="0"/>
              <a:t>Farbe</a:t>
            </a:r>
          </a:p>
          <a:p>
            <a:pPr lvl="1"/>
            <a:r>
              <a:rPr lang="de-DE" dirty="0"/>
              <a:t>Leuchten</a:t>
            </a:r>
          </a:p>
          <a:p>
            <a:pPr lvl="1"/>
            <a:r>
              <a:rPr lang="de-DE" dirty="0"/>
              <a:t>Transparenz</a:t>
            </a:r>
          </a:p>
          <a:p>
            <a:pPr lvl="1"/>
            <a:r>
              <a:rPr lang="de-DE" dirty="0"/>
              <a:t>Spiegelung</a:t>
            </a:r>
          </a:p>
          <a:p>
            <a:r>
              <a:rPr lang="de-DE" dirty="0"/>
              <a:t>Wunsch</a:t>
            </a:r>
          </a:p>
          <a:p>
            <a:pPr lvl="1"/>
            <a:r>
              <a:rPr lang="de-DE" dirty="0"/>
              <a:t>O.G. Parameter lokal auf der Fläche unterschiedlich einstellen</a:t>
            </a:r>
          </a:p>
          <a:p>
            <a:pPr lvl="1"/>
            <a:r>
              <a:rPr lang="de-DE" dirty="0"/>
              <a:t>Lösung: Texturen</a:t>
            </a:r>
          </a:p>
          <a:p>
            <a:r>
              <a:rPr lang="de-DE" dirty="0"/>
              <a:t>Was sind Texturen</a:t>
            </a:r>
          </a:p>
          <a:p>
            <a:pPr lvl="1"/>
            <a:r>
              <a:rPr lang="de-DE" dirty="0"/>
              <a:t>Meistens 2D-Pixelbilder, deren Pixel auf die Fläche abgebildet werden und dort lokal als Werte für o.g. Parameter verwendet werden</a:t>
            </a:r>
          </a:p>
          <a:p>
            <a:pPr lvl="1"/>
            <a:r>
              <a:rPr lang="de-DE" dirty="0"/>
              <a:t>Auch 1D, 3D, oder 4D-Texturen möglich</a:t>
            </a:r>
          </a:p>
          <a:p>
            <a:endParaRPr lang="de-DE"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el 1"/>
          <p:cNvSpPr>
            <a:spLocks noGrp="1"/>
          </p:cNvSpPr>
          <p:nvPr>
            <p:ph type="title"/>
          </p:nvPr>
        </p:nvSpPr>
        <p:spPr/>
        <p:txBody>
          <a:bodyPr/>
          <a:lstStyle/>
          <a:p>
            <a:r>
              <a:rPr lang="de-DE" dirty="0"/>
              <a:t>Farb-</a:t>
            </a:r>
            <a:r>
              <a:rPr lang="de-DE" dirty="0" err="1"/>
              <a:t>Texturierung</a:t>
            </a:r>
            <a:endParaRPr lang="de-DE" dirty="0"/>
          </a:p>
        </p:txBody>
      </p:sp>
      <p:sp>
        <p:nvSpPr>
          <p:cNvPr id="3" name="Inhaltsplatzhalter 2"/>
          <p:cNvSpPr>
            <a:spLocks noGrp="1"/>
          </p:cNvSpPr>
          <p:nvPr>
            <p:ph idx="1"/>
          </p:nvPr>
        </p:nvSpPr>
        <p:spPr>
          <a:xfrm>
            <a:off x="2135188" y="1196976"/>
            <a:ext cx="5746750" cy="5256213"/>
          </a:xfrm>
        </p:spPr>
        <p:txBody>
          <a:bodyPr/>
          <a:lstStyle/>
          <a:p>
            <a:r>
              <a:rPr lang="de-DE"/>
              <a:t>Texturieren (engl. Texture Mapping)</a:t>
            </a:r>
          </a:p>
          <a:p>
            <a:r>
              <a:rPr lang="de-DE"/>
              <a:t>Ziel: Stärkerer Realismus / genauere Detaillierung von Objekten mit möglichst wenig Aufwand</a:t>
            </a:r>
          </a:p>
          <a:p>
            <a:r>
              <a:rPr lang="de-DE"/>
              <a:t>Die Oberflächen von Objekten werden mit einem 2D (Pixel-) Bild tapeziert (= </a:t>
            </a:r>
            <a:r>
              <a:rPr lang="de-DE" i="1"/>
              <a:t>texturiert</a:t>
            </a:r>
            <a:r>
              <a:rPr lang="de-DE"/>
              <a:t>)</a:t>
            </a:r>
          </a:p>
          <a:p>
            <a:pPr lvl="1"/>
            <a:r>
              <a:rPr lang="de-DE"/>
              <a:t>Details müssen nicht modelliert werden</a:t>
            </a:r>
          </a:p>
          <a:p>
            <a:pPr lvl="1"/>
            <a:r>
              <a:rPr lang="de-DE"/>
              <a:t>Das Rendern von Texturen geht schneller</a:t>
            </a:r>
          </a:p>
          <a:p>
            <a:r>
              <a:rPr lang="de-DE"/>
              <a:t>Das 2D-Bild heißt </a:t>
            </a:r>
            <a:r>
              <a:rPr lang="de-DE" i="1"/>
              <a:t>Textur</a:t>
            </a:r>
          </a:p>
        </p:txBody>
      </p:sp>
      <p:pic>
        <p:nvPicPr>
          <p:cNvPr id="151554" name="Picture 2"/>
          <p:cNvPicPr>
            <a:picLocks noChangeAspect="1" noChangeArrowheads="1"/>
          </p:cNvPicPr>
          <p:nvPr/>
        </p:nvPicPr>
        <p:blipFill>
          <a:blip r:embed="rId3" cstate="print"/>
          <a:srcRect/>
          <a:stretch>
            <a:fillRect/>
          </a:stretch>
        </p:blipFill>
        <p:spPr bwMode="auto">
          <a:xfrm>
            <a:off x="8453439" y="1143000"/>
            <a:ext cx="1849437" cy="1785938"/>
          </a:xfrm>
          <a:prstGeom prst="rect">
            <a:avLst/>
          </a:prstGeom>
          <a:noFill/>
          <a:ln w="9525">
            <a:noFill/>
            <a:miter lim="800000"/>
            <a:headEnd/>
            <a:tailEnd/>
          </a:ln>
        </p:spPr>
      </p:pic>
      <p:pic>
        <p:nvPicPr>
          <p:cNvPr id="151555" name="Picture 3"/>
          <p:cNvPicPr>
            <a:picLocks noChangeAspect="1" noChangeArrowheads="1"/>
          </p:cNvPicPr>
          <p:nvPr/>
        </p:nvPicPr>
        <p:blipFill>
          <a:blip r:embed="rId4" cstate="print"/>
          <a:srcRect/>
          <a:stretch>
            <a:fillRect/>
          </a:stretch>
        </p:blipFill>
        <p:spPr bwMode="auto">
          <a:xfrm>
            <a:off x="8453439" y="4795838"/>
            <a:ext cx="1843087" cy="1776412"/>
          </a:xfrm>
          <a:prstGeom prst="rect">
            <a:avLst/>
          </a:prstGeom>
          <a:noFill/>
          <a:ln w="9525">
            <a:noFill/>
            <a:miter lim="800000"/>
            <a:headEnd/>
            <a:tailEnd/>
          </a:ln>
        </p:spPr>
      </p:pic>
      <p:pic>
        <p:nvPicPr>
          <p:cNvPr id="151556" name="Picture 4"/>
          <p:cNvPicPr>
            <a:picLocks noChangeAspect="1" noChangeArrowheads="1"/>
          </p:cNvPicPr>
          <p:nvPr/>
        </p:nvPicPr>
        <p:blipFill>
          <a:blip r:embed="rId5" cstate="print"/>
          <a:srcRect/>
          <a:stretch>
            <a:fillRect/>
          </a:stretch>
        </p:blipFill>
        <p:spPr bwMode="auto">
          <a:xfrm>
            <a:off x="8310564" y="3357564"/>
            <a:ext cx="2016125" cy="1000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51554"/>
                                        </p:tgtEl>
                                        <p:attrNameLst>
                                          <p:attrName>style.visibility</p:attrName>
                                        </p:attrNameLst>
                                      </p:cBhvr>
                                      <p:to>
                                        <p:strVal val="visible"/>
                                      </p:to>
                                    </p:set>
                                    <p:animEffect transition="in" filter="fade">
                                      <p:cBhvr>
                                        <p:cTn id="21" dur="1000"/>
                                        <p:tgtEl>
                                          <p:spTgt spid="151554"/>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51556"/>
                                        </p:tgtEl>
                                        <p:attrNameLst>
                                          <p:attrName>style.visibility</p:attrName>
                                        </p:attrNameLst>
                                      </p:cBhvr>
                                      <p:to>
                                        <p:strVal val="visible"/>
                                      </p:to>
                                    </p:set>
                                    <p:animEffect transition="in" filter="fade">
                                      <p:cBhvr>
                                        <p:cTn id="25" dur="1000"/>
                                        <p:tgtEl>
                                          <p:spTgt spid="151556"/>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151555"/>
                                        </p:tgtEl>
                                        <p:attrNameLst>
                                          <p:attrName>style.visibility</p:attrName>
                                        </p:attrNameLst>
                                      </p:cBhvr>
                                      <p:to>
                                        <p:strVal val="visible"/>
                                      </p:to>
                                    </p:set>
                                    <p:animEffect transition="in" filter="fade">
                                      <p:cBhvr>
                                        <p:cTn id="29" dur="1000"/>
                                        <p:tgtEl>
                                          <p:spTgt spid="15155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Wo kommen die Texturen her?</a:t>
            </a:r>
          </a:p>
        </p:txBody>
      </p:sp>
      <p:sp>
        <p:nvSpPr>
          <p:cNvPr id="3" name="Inhaltsplatzhalter 2"/>
          <p:cNvSpPr>
            <a:spLocks noGrp="1"/>
          </p:cNvSpPr>
          <p:nvPr>
            <p:ph idx="1"/>
          </p:nvPr>
        </p:nvSpPr>
        <p:spPr/>
        <p:txBody>
          <a:bodyPr/>
          <a:lstStyle/>
          <a:p>
            <a:r>
              <a:rPr lang="de-DE" dirty="0"/>
              <a:t>2D-Pixelbilder – klassische Ursprungsarten</a:t>
            </a:r>
          </a:p>
          <a:p>
            <a:pPr lvl="1"/>
            <a:r>
              <a:rPr lang="de-DE" dirty="0"/>
              <a:t>Digitalfotografie</a:t>
            </a:r>
          </a:p>
          <a:p>
            <a:pPr lvl="1"/>
            <a:r>
              <a:rPr lang="de-DE" dirty="0"/>
              <a:t>In Bildbearbeitungsprogramm erstellt oder nachbearbeitet</a:t>
            </a:r>
          </a:p>
          <a:p>
            <a:r>
              <a:rPr lang="de-DE" dirty="0"/>
              <a:t>Oft für 3D-Modelling benötigt:</a:t>
            </a:r>
          </a:p>
          <a:p>
            <a:pPr lvl="1"/>
            <a:r>
              <a:rPr lang="de-DE" dirty="0"/>
              <a:t>Rauschen</a:t>
            </a:r>
          </a:p>
          <a:p>
            <a:pPr lvl="1"/>
            <a:r>
              <a:rPr lang="de-DE" dirty="0"/>
              <a:t>Sich wiederholende Muster</a:t>
            </a:r>
          </a:p>
          <a:p>
            <a:pPr lvl="1"/>
            <a:r>
              <a:rPr lang="de-DE" dirty="0"/>
              <a:t>Amorphe/diffuse „Störungen“</a:t>
            </a:r>
          </a:p>
          <a:p>
            <a:r>
              <a:rPr lang="de-DE" dirty="0"/>
              <a:t>Texturen können in 3D-Paketen on-</a:t>
            </a:r>
            <a:r>
              <a:rPr lang="de-DE" dirty="0" err="1"/>
              <a:t>the</a:t>
            </a:r>
            <a:r>
              <a:rPr lang="de-DE" dirty="0"/>
              <a:t>-</a:t>
            </a:r>
            <a:r>
              <a:rPr lang="de-DE" dirty="0" err="1"/>
              <a:t>fly</a:t>
            </a:r>
            <a:r>
              <a:rPr lang="de-DE" dirty="0"/>
              <a:t> nach Regeln erzeugt werden</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Shader</a:t>
            </a:r>
            <a:r>
              <a:rPr lang="de-DE" dirty="0"/>
              <a:t> in Cinema4D</a:t>
            </a:r>
          </a:p>
        </p:txBody>
      </p:sp>
      <p:sp>
        <p:nvSpPr>
          <p:cNvPr id="3" name="Inhaltsplatzhalter 2"/>
          <p:cNvSpPr>
            <a:spLocks noGrp="1"/>
          </p:cNvSpPr>
          <p:nvPr>
            <p:ph idx="1"/>
          </p:nvPr>
        </p:nvSpPr>
        <p:spPr>
          <a:xfrm>
            <a:off x="2135189" y="1196976"/>
            <a:ext cx="6675456" cy="5256213"/>
          </a:xfrm>
        </p:spPr>
        <p:txBody>
          <a:bodyPr>
            <a:normAutofit fontScale="92500" lnSpcReduction="10000"/>
          </a:bodyPr>
          <a:lstStyle/>
          <a:p>
            <a:r>
              <a:rPr lang="de-DE" dirty="0" err="1"/>
              <a:t>Shader</a:t>
            </a:r>
            <a:r>
              <a:rPr lang="de-DE" dirty="0"/>
              <a:t> (in C4D)</a:t>
            </a:r>
          </a:p>
          <a:p>
            <a:pPr lvl="1"/>
            <a:r>
              <a:rPr lang="de-DE" dirty="0"/>
              <a:t>Durch Regeln erzeugte Texturen</a:t>
            </a:r>
          </a:p>
          <a:p>
            <a:pPr lvl="1"/>
            <a:r>
              <a:rPr lang="de-DE" dirty="0"/>
              <a:t>Kein externes Erzeugen eines 2D-Bildes notwendig</a:t>
            </a:r>
          </a:p>
          <a:p>
            <a:r>
              <a:rPr lang="de-DE" dirty="0"/>
              <a:t>Beispiele für </a:t>
            </a:r>
            <a:r>
              <a:rPr lang="de-DE" dirty="0" err="1"/>
              <a:t>Shader</a:t>
            </a:r>
            <a:endParaRPr lang="de-DE" dirty="0"/>
          </a:p>
          <a:p>
            <a:pPr lvl="1"/>
            <a:r>
              <a:rPr lang="de-DE" dirty="0"/>
              <a:t>Farbverlauf</a:t>
            </a:r>
          </a:p>
          <a:p>
            <a:pPr lvl="1"/>
            <a:r>
              <a:rPr lang="de-DE" dirty="0"/>
              <a:t>Noise</a:t>
            </a:r>
          </a:p>
          <a:p>
            <a:pPr lvl="2"/>
            <a:r>
              <a:rPr lang="de-DE"/>
              <a:t>„Verunreinigung“</a:t>
            </a:r>
            <a:endParaRPr lang="de-DE" dirty="0"/>
          </a:p>
          <a:p>
            <a:pPr lvl="2"/>
            <a:r>
              <a:rPr lang="de-DE" dirty="0"/>
              <a:t>Zwischen zwei Farben</a:t>
            </a:r>
          </a:p>
          <a:p>
            <a:pPr lvl="2"/>
            <a:r>
              <a:rPr lang="de-DE" dirty="0"/>
              <a:t>Vielfältige Einstellungen</a:t>
            </a:r>
          </a:p>
          <a:p>
            <a:pPr lvl="2"/>
            <a:r>
              <a:rPr lang="de-DE" dirty="0"/>
              <a:t>Animationen</a:t>
            </a:r>
          </a:p>
          <a:p>
            <a:pPr lvl="1"/>
            <a:r>
              <a:rPr lang="de-DE" dirty="0"/>
              <a:t>Bildbearbeitungsfilter</a:t>
            </a:r>
          </a:p>
          <a:p>
            <a:pPr lvl="2"/>
            <a:r>
              <a:rPr lang="de-DE" dirty="0"/>
              <a:t>Farbe, Sättigung, Helligkeit</a:t>
            </a:r>
          </a:p>
          <a:p>
            <a:pPr lvl="2"/>
            <a:r>
              <a:rPr lang="de-DE" dirty="0"/>
              <a:t>Kontrast, Gamma, Clipping</a:t>
            </a:r>
          </a:p>
          <a:p>
            <a:pPr lvl="1"/>
            <a:r>
              <a:rPr lang="de-DE" dirty="0"/>
              <a:t>Kombinations-</a:t>
            </a:r>
            <a:r>
              <a:rPr lang="de-DE" dirty="0" err="1"/>
              <a:t>Shader</a:t>
            </a:r>
            <a:endParaRPr lang="de-DE" dirty="0"/>
          </a:p>
          <a:p>
            <a:pPr lvl="2"/>
            <a:r>
              <a:rPr lang="de-DE" dirty="0"/>
              <a:t>Verwenden andere </a:t>
            </a:r>
            <a:r>
              <a:rPr lang="de-DE" dirty="0" err="1"/>
              <a:t>Shader</a:t>
            </a:r>
            <a:r>
              <a:rPr lang="de-DE" dirty="0"/>
              <a:t> als Input</a:t>
            </a:r>
          </a:p>
          <a:p>
            <a:pPr lvl="2"/>
            <a:r>
              <a:rPr lang="de-DE" dirty="0"/>
              <a:t>Ebenen-Effekte wie in </a:t>
            </a:r>
            <a:r>
              <a:rPr lang="de-DE" dirty="0" err="1"/>
              <a:t>Photoshop</a:t>
            </a:r>
            <a:endParaRPr lang="de-DE" dirty="0"/>
          </a:p>
          <a:p>
            <a:pPr lvl="3"/>
            <a:r>
              <a:rPr lang="de-DE" dirty="0"/>
              <a:t>Zur Kombination mehrerer Texturen</a:t>
            </a:r>
          </a:p>
          <a:p>
            <a:pPr lvl="2">
              <a:buNone/>
            </a:pPr>
            <a:endParaRPr lang="de-DE" dirty="0"/>
          </a:p>
          <a:p>
            <a:pPr lvl="1"/>
            <a:endParaRPr lang="de-DE" dirty="0"/>
          </a:p>
        </p:txBody>
      </p:sp>
      <p:pic>
        <p:nvPicPr>
          <p:cNvPr id="278531" name="Picture 3"/>
          <p:cNvPicPr>
            <a:picLocks noChangeAspect="1" noChangeArrowheads="1"/>
          </p:cNvPicPr>
          <p:nvPr/>
        </p:nvPicPr>
        <p:blipFill>
          <a:blip r:embed="rId2" cstate="print"/>
          <a:srcRect/>
          <a:stretch>
            <a:fillRect/>
          </a:stretch>
        </p:blipFill>
        <p:spPr bwMode="auto">
          <a:xfrm>
            <a:off x="8810645" y="3571877"/>
            <a:ext cx="1400175" cy="1419225"/>
          </a:xfrm>
          <a:prstGeom prst="rect">
            <a:avLst/>
          </a:prstGeom>
          <a:noFill/>
          <a:ln w="9525">
            <a:noFill/>
            <a:miter lim="800000"/>
            <a:headEnd/>
            <a:tailEnd/>
          </a:ln>
        </p:spPr>
      </p:pic>
      <p:pic>
        <p:nvPicPr>
          <p:cNvPr id="278533" name="Picture 5"/>
          <p:cNvPicPr>
            <a:picLocks noChangeAspect="1" noChangeArrowheads="1"/>
          </p:cNvPicPr>
          <p:nvPr/>
        </p:nvPicPr>
        <p:blipFill>
          <a:blip r:embed="rId3" cstate="print"/>
          <a:srcRect/>
          <a:stretch>
            <a:fillRect/>
          </a:stretch>
        </p:blipFill>
        <p:spPr bwMode="auto">
          <a:xfrm>
            <a:off x="8810644" y="2071678"/>
            <a:ext cx="1428750" cy="1428750"/>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Oberflächen-</a:t>
            </a:r>
            <a:r>
              <a:rPr lang="de-DE" dirty="0" err="1"/>
              <a:t>Shader</a:t>
            </a:r>
            <a:r>
              <a:rPr lang="de-DE" dirty="0"/>
              <a:t> in Cinema</a:t>
            </a:r>
          </a:p>
        </p:txBody>
      </p:sp>
      <p:sp>
        <p:nvSpPr>
          <p:cNvPr id="3" name="Inhaltsplatzhalter 2"/>
          <p:cNvSpPr>
            <a:spLocks noGrp="1"/>
          </p:cNvSpPr>
          <p:nvPr>
            <p:ph idx="1"/>
          </p:nvPr>
        </p:nvSpPr>
        <p:spPr>
          <a:xfrm>
            <a:off x="2135189" y="1196976"/>
            <a:ext cx="5746762" cy="5256213"/>
          </a:xfrm>
        </p:spPr>
        <p:txBody>
          <a:bodyPr/>
          <a:lstStyle/>
          <a:p>
            <a:r>
              <a:rPr lang="de-DE" dirty="0"/>
              <a:t>Prozedural erzeugte Texturen zur einfachen Nachbildung von Materialien</a:t>
            </a:r>
          </a:p>
          <a:p>
            <a:pPr lvl="1"/>
            <a:r>
              <a:rPr lang="de-DE" dirty="0"/>
              <a:t>Holz</a:t>
            </a:r>
          </a:p>
          <a:p>
            <a:pPr lvl="1"/>
            <a:r>
              <a:rPr lang="de-DE" dirty="0"/>
              <a:t>Marmor</a:t>
            </a:r>
          </a:p>
          <a:p>
            <a:pPr lvl="1"/>
            <a:r>
              <a:rPr lang="de-DE" dirty="0"/>
              <a:t>Metall</a:t>
            </a:r>
          </a:p>
          <a:p>
            <a:pPr lvl="1"/>
            <a:r>
              <a:rPr lang="de-DE" dirty="0"/>
              <a:t>Sterne</a:t>
            </a:r>
          </a:p>
          <a:p>
            <a:pPr lvl="1"/>
            <a:r>
              <a:rPr lang="de-DE" dirty="0"/>
              <a:t>Wasser</a:t>
            </a:r>
          </a:p>
          <a:p>
            <a:pPr lvl="1"/>
            <a:r>
              <a:rPr lang="de-DE" dirty="0"/>
              <a:t>Rost</a:t>
            </a:r>
          </a:p>
          <a:p>
            <a:pPr lvl="1"/>
            <a:r>
              <a:rPr lang="de-DE" dirty="0"/>
              <a:t>Erdoberfläche</a:t>
            </a:r>
          </a:p>
          <a:p>
            <a:pPr lvl="1"/>
            <a:r>
              <a:rPr lang="de-DE" dirty="0"/>
              <a:t>…</a:t>
            </a:r>
          </a:p>
          <a:p>
            <a:r>
              <a:rPr lang="de-DE" dirty="0"/>
              <a:t>Durch Kombination mit anderen </a:t>
            </a:r>
            <a:r>
              <a:rPr lang="de-DE" dirty="0" err="1"/>
              <a:t>Shadern</a:t>
            </a:r>
            <a:r>
              <a:rPr lang="de-DE" dirty="0"/>
              <a:t> können komplexe Oberflächen entstehen</a:t>
            </a:r>
          </a:p>
          <a:p>
            <a:pPr>
              <a:buNone/>
            </a:pPr>
            <a:endParaRPr lang="de-DE" dirty="0"/>
          </a:p>
        </p:txBody>
      </p:sp>
      <p:pic>
        <p:nvPicPr>
          <p:cNvPr id="279554" name="Picture 2"/>
          <p:cNvPicPr>
            <a:picLocks noChangeAspect="1" noChangeArrowheads="1"/>
          </p:cNvPicPr>
          <p:nvPr/>
        </p:nvPicPr>
        <p:blipFill>
          <a:blip r:embed="rId2" cstate="print"/>
          <a:srcRect/>
          <a:stretch>
            <a:fillRect/>
          </a:stretch>
        </p:blipFill>
        <p:spPr bwMode="auto">
          <a:xfrm>
            <a:off x="7381885" y="1142984"/>
            <a:ext cx="1438275" cy="1447800"/>
          </a:xfrm>
          <a:prstGeom prst="rect">
            <a:avLst/>
          </a:prstGeom>
          <a:noFill/>
          <a:ln w="9525">
            <a:noFill/>
            <a:miter lim="800000"/>
            <a:headEnd/>
            <a:tailEnd/>
          </a:ln>
        </p:spPr>
      </p:pic>
      <p:pic>
        <p:nvPicPr>
          <p:cNvPr id="279555" name="Picture 3"/>
          <p:cNvPicPr>
            <a:picLocks noChangeAspect="1" noChangeArrowheads="1"/>
          </p:cNvPicPr>
          <p:nvPr/>
        </p:nvPicPr>
        <p:blipFill>
          <a:blip r:embed="rId3" cstate="print"/>
          <a:srcRect/>
          <a:stretch>
            <a:fillRect/>
          </a:stretch>
        </p:blipFill>
        <p:spPr bwMode="auto">
          <a:xfrm>
            <a:off x="8453455" y="2143117"/>
            <a:ext cx="1419225" cy="1400175"/>
          </a:xfrm>
          <a:prstGeom prst="rect">
            <a:avLst/>
          </a:prstGeom>
          <a:noFill/>
          <a:ln w="9525">
            <a:noFill/>
            <a:miter lim="800000"/>
            <a:headEnd/>
            <a:tailEnd/>
          </a:ln>
        </p:spPr>
      </p:pic>
      <p:pic>
        <p:nvPicPr>
          <p:cNvPr id="279556" name="Picture 4"/>
          <p:cNvPicPr>
            <a:picLocks noChangeAspect="1" noChangeArrowheads="1"/>
          </p:cNvPicPr>
          <p:nvPr/>
        </p:nvPicPr>
        <p:blipFill>
          <a:blip r:embed="rId4" cstate="print"/>
          <a:srcRect/>
          <a:stretch>
            <a:fillRect/>
          </a:stretch>
        </p:blipFill>
        <p:spPr bwMode="auto">
          <a:xfrm>
            <a:off x="8882082" y="3214687"/>
            <a:ext cx="1409700" cy="1419225"/>
          </a:xfrm>
          <a:prstGeom prst="rect">
            <a:avLst/>
          </a:prstGeom>
          <a:noFill/>
          <a:ln w="9525">
            <a:noFill/>
            <a:miter lim="800000"/>
            <a:headEnd/>
            <a:tailEnd/>
          </a:ln>
        </p:spPr>
      </p:pic>
      <p:pic>
        <p:nvPicPr>
          <p:cNvPr id="279557" name="Picture 5"/>
          <p:cNvPicPr>
            <a:picLocks noChangeAspect="1" noChangeArrowheads="1"/>
          </p:cNvPicPr>
          <p:nvPr/>
        </p:nvPicPr>
        <p:blipFill>
          <a:blip r:embed="rId5" cstate="print"/>
          <a:srcRect/>
          <a:stretch>
            <a:fillRect/>
          </a:stretch>
        </p:blipFill>
        <p:spPr bwMode="auto">
          <a:xfrm>
            <a:off x="7810512" y="4357694"/>
            <a:ext cx="1409700" cy="1447800"/>
          </a:xfrm>
          <a:prstGeom prst="rect">
            <a:avLst/>
          </a:prstGeom>
          <a:noFill/>
          <a:ln w="9525">
            <a:noFill/>
            <a:miter lim="800000"/>
            <a:headEnd/>
            <a:tailEnd/>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1988840"/>
            <a:ext cx="11377082" cy="1296144"/>
          </a:xfrm>
          <a:prstGeom prst="rect">
            <a:avLst/>
          </a:prstGeom>
          <a:solidFill>
            <a:srgbClr val="F88080">
              <a:alpha val="50195"/>
            </a:srgbClr>
          </a:solidFill>
          <a:ln w="9525">
            <a:noFill/>
            <a:miter lim="800000"/>
            <a:headEnd/>
            <a:tailEnd/>
          </a:ln>
        </p:spPr>
        <p:txBody>
          <a:bodyPr wrap="none" anchor="ctr"/>
          <a:lstStyle/>
          <a:p>
            <a:endParaRPr lang="de-DE"/>
          </a:p>
        </p:txBody>
      </p:sp>
      <p:sp>
        <p:nvSpPr>
          <p:cNvPr id="55299" name="Rectangle 2"/>
          <p:cNvSpPr>
            <a:spLocks noGrp="1" noChangeArrowheads="1"/>
          </p:cNvSpPr>
          <p:nvPr>
            <p:ph type="title"/>
          </p:nvPr>
        </p:nvSpPr>
        <p:spPr/>
        <p:txBody>
          <a:bodyPr/>
          <a:lstStyle/>
          <a:p>
            <a:pPr eaLnBrk="1" hangingPunct="1"/>
            <a:r>
              <a:rPr lang="de-DE" dirty="0"/>
              <a:t>Agenda Block 8</a:t>
            </a:r>
          </a:p>
        </p:txBody>
      </p:sp>
      <p:sp>
        <p:nvSpPr>
          <p:cNvPr id="55300" name="Rectangle 3"/>
          <p:cNvSpPr>
            <a:spLocks noGrp="1" noChangeArrowheads="1"/>
          </p:cNvSpPr>
          <p:nvPr>
            <p:ph type="body" idx="1"/>
          </p:nvPr>
        </p:nvSpPr>
        <p:spPr/>
        <p:txBody>
          <a:bodyPr/>
          <a:lstStyle/>
          <a:p>
            <a:pPr eaLnBrk="1" hangingPunct="1"/>
            <a:r>
              <a:rPr lang="de-DE" dirty="0"/>
              <a:t>Material und Texturen</a:t>
            </a:r>
          </a:p>
          <a:p>
            <a:pPr lvl="1" eaLnBrk="1" hangingPunct="1">
              <a:buNone/>
            </a:pPr>
            <a:endParaRPr lang="de-DE" dirty="0"/>
          </a:p>
          <a:p>
            <a:pPr eaLnBrk="1" hangingPunct="1"/>
            <a:r>
              <a:rPr lang="de-DE" dirty="0"/>
              <a:t>Spezialanwendungen für </a:t>
            </a:r>
            <a:r>
              <a:rPr lang="de-DE" dirty="0" err="1"/>
              <a:t>Shader</a:t>
            </a:r>
            <a:r>
              <a:rPr lang="de-DE" dirty="0"/>
              <a:t>-Texturen</a:t>
            </a:r>
          </a:p>
          <a:p>
            <a:pPr lvl="1" eaLnBrk="1" hangingPunct="1"/>
            <a:r>
              <a:rPr lang="de-DE" dirty="0"/>
              <a:t>Glas</a:t>
            </a:r>
          </a:p>
          <a:p>
            <a:pPr lvl="1" eaLnBrk="1" hangingPunct="1"/>
            <a:r>
              <a:rPr lang="de-DE" dirty="0"/>
              <a:t>Relief</a:t>
            </a:r>
          </a:p>
          <a:p>
            <a:pPr lvl="1" eaLnBrk="1" hangingPunct="1">
              <a:buNone/>
            </a:pPr>
            <a:endParaRPr lang="de-DE" dirty="0"/>
          </a:p>
        </p:txBody>
      </p:sp>
    </p:spTree>
    <p:extLst>
      <p:ext uri="{BB962C8B-B14F-4D97-AF65-F5344CB8AC3E}">
        <p14:creationId xmlns:p14="http://schemas.microsoft.com/office/powerpoint/2010/main" val="100079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Bildschirmausschnit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20136" y="1196752"/>
            <a:ext cx="3059344" cy="2677778"/>
          </a:xfrm>
          <a:prstGeom prst="rect">
            <a:avLst/>
          </a:prstGeom>
        </p:spPr>
      </p:pic>
      <p:sp>
        <p:nvSpPr>
          <p:cNvPr id="2" name="Titel 1"/>
          <p:cNvSpPr>
            <a:spLocks noGrp="1"/>
          </p:cNvSpPr>
          <p:nvPr>
            <p:ph type="title"/>
          </p:nvPr>
        </p:nvSpPr>
        <p:spPr/>
        <p:txBody>
          <a:bodyPr/>
          <a:lstStyle/>
          <a:p>
            <a:r>
              <a:rPr lang="de-DE" dirty="0"/>
              <a:t>Simulation von Glas</a:t>
            </a:r>
          </a:p>
        </p:txBody>
      </p:sp>
      <p:sp>
        <p:nvSpPr>
          <p:cNvPr id="3" name="Inhaltsplatzhalter 2"/>
          <p:cNvSpPr>
            <a:spLocks noGrp="1"/>
          </p:cNvSpPr>
          <p:nvPr>
            <p:ph idx="1"/>
          </p:nvPr>
        </p:nvSpPr>
        <p:spPr>
          <a:xfrm>
            <a:off x="2135190" y="1196976"/>
            <a:ext cx="5544987" cy="5256213"/>
          </a:xfrm>
        </p:spPr>
        <p:txBody>
          <a:bodyPr>
            <a:normAutofit fontScale="92500" lnSpcReduction="10000"/>
          </a:bodyPr>
          <a:lstStyle/>
          <a:p>
            <a:r>
              <a:rPr lang="de-DE" dirty="0"/>
              <a:t>Kombination aus</a:t>
            </a:r>
          </a:p>
          <a:p>
            <a:pPr lvl="1"/>
            <a:r>
              <a:rPr lang="de-DE" dirty="0"/>
              <a:t>Brechung</a:t>
            </a:r>
          </a:p>
          <a:p>
            <a:pPr lvl="1"/>
            <a:r>
              <a:rPr lang="de-DE" dirty="0"/>
              <a:t>Transparenz</a:t>
            </a:r>
          </a:p>
          <a:p>
            <a:pPr lvl="1"/>
            <a:r>
              <a:rPr lang="de-DE" dirty="0"/>
              <a:t>Spiegelung</a:t>
            </a:r>
          </a:p>
          <a:p>
            <a:r>
              <a:rPr lang="de-DE" dirty="0"/>
              <a:t>Brechung: Brechungsindex von Materialien</a:t>
            </a:r>
          </a:p>
          <a:p>
            <a:pPr lvl="1" eaLnBrk="1" hangingPunct="1"/>
            <a:r>
              <a:rPr lang="de-DE" sz="1600" dirty="0"/>
              <a:t>Berechnung nach dem Gesetz von Snell:</a:t>
            </a:r>
          </a:p>
          <a:p>
            <a:pPr lvl="2" eaLnBrk="1" hangingPunct="1"/>
            <a:r>
              <a:rPr lang="de-DE" sz="1600" dirty="0"/>
              <a:t>Brechung des Lichtstrahls beim Wechsel des Mediums</a:t>
            </a:r>
          </a:p>
          <a:p>
            <a:pPr lvl="2" eaLnBrk="1" hangingPunct="1"/>
            <a:r>
              <a:rPr lang="de-DE" sz="1600" dirty="0"/>
              <a:t>Maßgeblich: Verhältnis von Eintrittswinkel zu Austrittswinkel</a:t>
            </a:r>
          </a:p>
          <a:p>
            <a:pPr eaLnBrk="1" hangingPunct="1"/>
            <a:r>
              <a:rPr lang="de-DE" dirty="0"/>
              <a:t>Transparenz</a:t>
            </a:r>
          </a:p>
          <a:p>
            <a:pPr lvl="1" eaLnBrk="1" hangingPunct="1"/>
            <a:r>
              <a:rPr lang="de-DE" dirty="0"/>
              <a:t>„Außen“ schwach</a:t>
            </a:r>
          </a:p>
          <a:p>
            <a:pPr lvl="1" eaLnBrk="1" hangingPunct="1"/>
            <a:r>
              <a:rPr lang="de-DE" dirty="0"/>
              <a:t>„Innen“ stark</a:t>
            </a:r>
          </a:p>
          <a:p>
            <a:pPr eaLnBrk="1" hangingPunct="1"/>
            <a:r>
              <a:rPr lang="de-DE" dirty="0"/>
              <a:t>Spiegelung</a:t>
            </a:r>
          </a:p>
          <a:p>
            <a:pPr lvl="1" eaLnBrk="1" hangingPunct="1"/>
            <a:r>
              <a:rPr lang="de-DE" dirty="0"/>
              <a:t>„Außen“ stark</a:t>
            </a:r>
          </a:p>
          <a:p>
            <a:pPr lvl="1" eaLnBrk="1" hangingPunct="1"/>
            <a:r>
              <a:rPr lang="de-DE" dirty="0"/>
              <a:t>„Innen“ schwach</a:t>
            </a:r>
          </a:p>
        </p:txBody>
      </p:sp>
    </p:spTree>
    <p:extLst>
      <p:ext uri="{BB962C8B-B14F-4D97-AF65-F5344CB8AC3E}">
        <p14:creationId xmlns:p14="http://schemas.microsoft.com/office/powerpoint/2010/main" val="211359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3">
                                            <p:txEl>
                                              <p:pRg st="12" end="12"/>
                                            </p:txEl>
                                          </p:spTgt>
                                        </p:tgtEl>
                                        <p:attrNameLst>
                                          <p:attrName>style.visibility</p:attrName>
                                        </p:attrNameLst>
                                      </p:cBhvr>
                                      <p:to>
                                        <p:strVal val="visible"/>
                                      </p:to>
                                    </p:set>
                                    <p:animEffect transition="in" filter="fade">
                                      <p:cBhvr>
                                        <p:cTn id="58" dur="500"/>
                                        <p:tgtEl>
                                          <p:spTgt spid="3">
                                            <p:txEl>
                                              <p:pRg st="12" end="12"/>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Fresnel</a:t>
            </a:r>
          </a:p>
        </p:txBody>
      </p:sp>
      <p:sp>
        <p:nvSpPr>
          <p:cNvPr id="3" name="Inhaltsplatzhalter 2"/>
          <p:cNvSpPr>
            <a:spLocks noGrp="1"/>
          </p:cNvSpPr>
          <p:nvPr>
            <p:ph idx="1"/>
          </p:nvPr>
        </p:nvSpPr>
        <p:spPr>
          <a:xfrm>
            <a:off x="2135189" y="1196976"/>
            <a:ext cx="5833019" cy="5256213"/>
          </a:xfrm>
        </p:spPr>
        <p:txBody>
          <a:bodyPr>
            <a:normAutofit fontScale="92500" lnSpcReduction="10000"/>
          </a:bodyPr>
          <a:lstStyle/>
          <a:p>
            <a:pPr marL="342900" lvl="1" indent="-342900"/>
            <a:r>
              <a:rPr lang="de-DE" dirty="0"/>
              <a:t>Fresnel-Effekt</a:t>
            </a:r>
          </a:p>
          <a:p>
            <a:pPr marL="742950" lvl="2" indent="-342900"/>
            <a:r>
              <a:rPr lang="de-DE" dirty="0"/>
              <a:t>Glas, Wasser und viele andere Materialien zeigen gleichzeitig Spiegelung UND Transparenz</a:t>
            </a:r>
          </a:p>
          <a:p>
            <a:pPr marL="342900" lvl="1" indent="-342900"/>
            <a:r>
              <a:rPr lang="de-DE" dirty="0"/>
              <a:t>Grad der Spiegelung und der Transparenz hängt vom Eintreffen des Sehstrahls auf das Material ab</a:t>
            </a:r>
          </a:p>
          <a:p>
            <a:pPr marL="342900" lvl="1" indent="-342900"/>
            <a:r>
              <a:rPr lang="de-DE" dirty="0"/>
              <a:t>Blickrichtung senkrecht auf die </a:t>
            </a:r>
            <a:r>
              <a:rPr lang="de-DE" dirty="0" err="1"/>
              <a:t>Oberläche</a:t>
            </a:r>
            <a:r>
              <a:rPr lang="de-DE" dirty="0"/>
              <a:t>:</a:t>
            </a:r>
          </a:p>
          <a:p>
            <a:pPr marL="742950" lvl="2" indent="-342900"/>
            <a:r>
              <a:rPr lang="de-DE" dirty="0"/>
              <a:t>Wenig Spiegelung</a:t>
            </a:r>
          </a:p>
          <a:p>
            <a:pPr marL="742950" lvl="2" indent="-342900"/>
            <a:r>
              <a:rPr lang="de-DE" dirty="0"/>
              <a:t>Viel Transparenz</a:t>
            </a:r>
          </a:p>
          <a:p>
            <a:pPr marL="342900" lvl="1" indent="-342900"/>
            <a:r>
              <a:rPr lang="de-DE" dirty="0"/>
              <a:t>Blickrichtung seitlich auf die Oberfläche:</a:t>
            </a:r>
          </a:p>
          <a:p>
            <a:pPr marL="742950" lvl="2" indent="-342900"/>
            <a:r>
              <a:rPr lang="de-DE"/>
              <a:t>Viel Spiegelung</a:t>
            </a:r>
            <a:endParaRPr lang="de-DE" dirty="0"/>
          </a:p>
          <a:p>
            <a:pPr marL="742950" lvl="2" indent="-342900"/>
            <a:r>
              <a:rPr lang="de-DE" dirty="0"/>
              <a:t>Wenig Transparenz</a:t>
            </a:r>
          </a:p>
          <a:p>
            <a:pPr marL="342900" lvl="1" indent="-342900"/>
            <a:r>
              <a:rPr lang="de-DE" dirty="0"/>
              <a:t>Der Fresnel-</a:t>
            </a:r>
            <a:r>
              <a:rPr lang="de-DE" dirty="0" err="1"/>
              <a:t>Shader</a:t>
            </a:r>
            <a:r>
              <a:rPr lang="de-DE" dirty="0"/>
              <a:t> erzeugt eine Textur, die für jedes Pixel ein Maß für den Eintrittswinkel des „Sehstrahls“ enthält</a:t>
            </a:r>
          </a:p>
          <a:p>
            <a:pPr marL="342900" lvl="1" indent="-342900"/>
            <a:r>
              <a:rPr lang="de-DE" dirty="0"/>
              <a:t>Textur wird erst beim Rendern in Abhängigkeit von Objekt-Geometrie und Kameraposition erzeugt.</a:t>
            </a:r>
          </a:p>
          <a:p>
            <a:pPr marL="342900" lvl="1" indent="-342900"/>
            <a:endParaRPr lang="de-DE" dirty="0"/>
          </a:p>
        </p:txBody>
      </p:sp>
      <p:pic>
        <p:nvPicPr>
          <p:cNvPr id="4" name="Picture 4" descr="Surface"/>
          <p:cNvPicPr>
            <a:picLocks noChangeAspect="1" noChangeArrowheads="1"/>
          </p:cNvPicPr>
          <p:nvPr/>
        </p:nvPicPr>
        <p:blipFill>
          <a:blip r:embed="rId2" cstate="print"/>
          <a:srcRect/>
          <a:stretch>
            <a:fillRect/>
          </a:stretch>
        </p:blipFill>
        <p:spPr bwMode="auto">
          <a:xfrm>
            <a:off x="7464152" y="3509120"/>
            <a:ext cx="2520950" cy="1216025"/>
          </a:xfrm>
          <a:prstGeom prst="rect">
            <a:avLst/>
          </a:prstGeom>
          <a:noFill/>
          <a:ln w="9525">
            <a:noFill/>
            <a:miter lim="800000"/>
            <a:headEnd/>
            <a:tailEnd/>
          </a:ln>
        </p:spPr>
      </p:pic>
      <p:sp>
        <p:nvSpPr>
          <p:cNvPr id="7" name="Line 18"/>
          <p:cNvSpPr>
            <a:spLocks noChangeShapeType="1"/>
          </p:cNvSpPr>
          <p:nvPr/>
        </p:nvSpPr>
        <p:spPr bwMode="auto">
          <a:xfrm flipH="1">
            <a:off x="8976320" y="2508671"/>
            <a:ext cx="216024" cy="1368153"/>
          </a:xfrm>
          <a:prstGeom prst="line">
            <a:avLst/>
          </a:prstGeom>
          <a:noFill/>
          <a:ln w="101600">
            <a:solidFill>
              <a:srgbClr val="0070C0"/>
            </a:solidFill>
            <a:round/>
            <a:headEnd/>
            <a:tailEnd type="triangle" w="med" len="med"/>
          </a:ln>
        </p:spPr>
        <p:txBody>
          <a:bodyPr/>
          <a:lstStyle/>
          <a:p>
            <a:endParaRPr lang="de-DE"/>
          </a:p>
        </p:txBody>
      </p:sp>
      <p:pic>
        <p:nvPicPr>
          <p:cNvPr id="8" name="Picture 29" descr="Eye"/>
          <p:cNvPicPr>
            <a:picLocks noChangeAspect="1" noChangeArrowheads="1"/>
          </p:cNvPicPr>
          <p:nvPr/>
        </p:nvPicPr>
        <p:blipFill>
          <a:blip r:embed="rId3" cstate="print"/>
          <a:srcRect/>
          <a:stretch>
            <a:fillRect/>
          </a:stretch>
        </p:blipFill>
        <p:spPr bwMode="auto">
          <a:xfrm rot="6079620">
            <a:off x="9022490" y="1860278"/>
            <a:ext cx="574675" cy="565150"/>
          </a:xfrm>
          <a:prstGeom prst="rect">
            <a:avLst/>
          </a:prstGeom>
          <a:noFill/>
          <a:ln w="9525">
            <a:noFill/>
            <a:miter lim="800000"/>
            <a:headEnd/>
            <a:tailEnd/>
          </a:ln>
        </p:spPr>
      </p:pic>
    </p:spTree>
    <p:extLst>
      <p:ext uri="{BB962C8B-B14F-4D97-AF65-F5344CB8AC3E}">
        <p14:creationId xmlns:p14="http://schemas.microsoft.com/office/powerpoint/2010/main" val="39462604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Relief mit Texturen</a:t>
            </a:r>
          </a:p>
        </p:txBody>
      </p:sp>
      <p:sp>
        <p:nvSpPr>
          <p:cNvPr id="3" name="Inhaltsplatzhalter 2"/>
          <p:cNvSpPr>
            <a:spLocks noGrp="1"/>
          </p:cNvSpPr>
          <p:nvPr>
            <p:ph idx="1"/>
          </p:nvPr>
        </p:nvSpPr>
        <p:spPr>
          <a:xfrm>
            <a:off x="2135188" y="1196976"/>
            <a:ext cx="5675324" cy="5256213"/>
          </a:xfrm>
        </p:spPr>
        <p:txBody>
          <a:bodyPr/>
          <a:lstStyle/>
          <a:p>
            <a:r>
              <a:rPr lang="de-DE" dirty="0"/>
              <a:t>Strukturveränderungen der Oberfläche können rein über die Beleuchtungsberechnung simuliert werden</a:t>
            </a:r>
          </a:p>
          <a:p>
            <a:r>
              <a:rPr lang="de-DE" dirty="0"/>
              <a:t>Stichworte</a:t>
            </a:r>
          </a:p>
          <a:p>
            <a:pPr lvl="1"/>
            <a:r>
              <a:rPr lang="de-DE" dirty="0"/>
              <a:t>Relief-Textur</a:t>
            </a:r>
          </a:p>
          <a:p>
            <a:pPr lvl="1"/>
            <a:r>
              <a:rPr lang="de-DE" dirty="0" err="1"/>
              <a:t>Bump-Map</a:t>
            </a:r>
            <a:endParaRPr lang="de-DE" dirty="0"/>
          </a:p>
          <a:p>
            <a:pPr lvl="1"/>
            <a:r>
              <a:rPr lang="de-DE" dirty="0"/>
              <a:t>Normal-</a:t>
            </a:r>
            <a:r>
              <a:rPr lang="de-DE" dirty="0" err="1"/>
              <a:t>Map</a:t>
            </a:r>
            <a:endParaRPr lang="de-DE" dirty="0"/>
          </a:p>
          <a:p>
            <a:r>
              <a:rPr lang="de-DE" dirty="0"/>
              <a:t>Prinzip:</a:t>
            </a:r>
          </a:p>
          <a:p>
            <a:pPr lvl="1"/>
            <a:r>
              <a:rPr lang="de-DE" dirty="0"/>
              <a:t>Oberflächennormale wird lokal (pro Pixel) durch Textur verändert</a:t>
            </a:r>
          </a:p>
          <a:p>
            <a:r>
              <a:rPr lang="de-DE" dirty="0"/>
              <a:t>Weitergehende Technik: </a:t>
            </a:r>
            <a:r>
              <a:rPr lang="de-DE" dirty="0" err="1"/>
              <a:t>Displacement</a:t>
            </a:r>
            <a:r>
              <a:rPr lang="de-DE" dirty="0"/>
              <a:t> Mapping</a:t>
            </a:r>
          </a:p>
          <a:p>
            <a:pPr lvl="1"/>
            <a:endParaRPr lang="de-DE" dirty="0"/>
          </a:p>
          <a:p>
            <a:endParaRPr lang="de-DE" dirty="0"/>
          </a:p>
        </p:txBody>
      </p:sp>
      <p:pic>
        <p:nvPicPr>
          <p:cNvPr id="280579" name="Picture 3"/>
          <p:cNvPicPr>
            <a:picLocks noChangeAspect="1" noChangeArrowheads="1"/>
          </p:cNvPicPr>
          <p:nvPr/>
        </p:nvPicPr>
        <p:blipFill>
          <a:blip r:embed="rId2" cstate="print"/>
          <a:srcRect/>
          <a:stretch>
            <a:fillRect/>
          </a:stretch>
        </p:blipFill>
        <p:spPr bwMode="auto">
          <a:xfrm>
            <a:off x="8667769" y="4714884"/>
            <a:ext cx="1438275" cy="1409700"/>
          </a:xfrm>
          <a:prstGeom prst="rect">
            <a:avLst/>
          </a:prstGeom>
          <a:noFill/>
          <a:ln w="9525">
            <a:noFill/>
            <a:miter lim="800000"/>
            <a:headEnd/>
            <a:tailEnd/>
          </a:ln>
        </p:spPr>
      </p:pic>
      <p:pic>
        <p:nvPicPr>
          <p:cNvPr id="280580" name="Picture 4"/>
          <p:cNvPicPr>
            <a:picLocks noChangeAspect="1" noChangeArrowheads="1"/>
          </p:cNvPicPr>
          <p:nvPr/>
        </p:nvPicPr>
        <p:blipFill>
          <a:blip r:embed="rId3" cstate="print"/>
          <a:srcRect/>
          <a:stretch>
            <a:fillRect/>
          </a:stretch>
        </p:blipFill>
        <p:spPr bwMode="auto">
          <a:xfrm>
            <a:off x="8667769" y="1285861"/>
            <a:ext cx="1400175" cy="1419225"/>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1"/>
          <p:cNvSpPr>
            <a:spLocks noGrp="1"/>
          </p:cNvSpPr>
          <p:nvPr>
            <p:ph type="title"/>
          </p:nvPr>
        </p:nvSpPr>
        <p:spPr/>
        <p:txBody>
          <a:bodyPr/>
          <a:lstStyle/>
          <a:p>
            <a:r>
              <a:rPr lang="de-DE"/>
              <a:t>Vor- / Nachteile Pixelgrafik</a:t>
            </a:r>
          </a:p>
        </p:txBody>
      </p:sp>
      <p:sp>
        <p:nvSpPr>
          <p:cNvPr id="3" name="Inhaltsplatzhalter 2"/>
          <p:cNvSpPr>
            <a:spLocks noGrp="1"/>
          </p:cNvSpPr>
          <p:nvPr>
            <p:ph idx="1"/>
          </p:nvPr>
        </p:nvSpPr>
        <p:spPr>
          <a:xfrm>
            <a:off x="814918" y="1196976"/>
            <a:ext cx="8710082" cy="5256213"/>
          </a:xfrm>
        </p:spPr>
        <p:txBody>
          <a:bodyPr/>
          <a:lstStyle/>
          <a:p>
            <a:r>
              <a:rPr lang="de-DE" dirty="0"/>
              <a:t>Vorteile</a:t>
            </a:r>
          </a:p>
          <a:p>
            <a:pPr lvl="1"/>
            <a:r>
              <a:rPr lang="de-DE" dirty="0"/>
              <a:t>Gut geeignet für Fotografien, Scans, beliebige Darstellungen</a:t>
            </a:r>
          </a:p>
          <a:p>
            <a:pPr lvl="1"/>
            <a:r>
              <a:rPr lang="de-DE" dirty="0"/>
              <a:t>Direkt (ohne "Rendering") abbildbar auf Displays</a:t>
            </a:r>
          </a:p>
          <a:p>
            <a:pPr lvl="1"/>
            <a:r>
              <a:rPr lang="de-DE" dirty="0"/>
              <a:t>Datei- / Speicherbedarf prinzipiell unabhängig von dargestelltem Inhalt</a:t>
            </a:r>
          </a:p>
          <a:p>
            <a:pPr lvl="2"/>
            <a:r>
              <a:rPr lang="de-DE" dirty="0"/>
              <a:t>Bei Kompression stimmt das nicht ganz</a:t>
            </a:r>
          </a:p>
          <a:p>
            <a:pPr lvl="1"/>
            <a:r>
              <a:rPr lang="de-DE" dirty="0"/>
              <a:t>Für Teilanwendungen gibt es gute Kompressionsverfahren </a:t>
            </a:r>
          </a:p>
          <a:p>
            <a:pPr lvl="2"/>
            <a:r>
              <a:rPr lang="de-DE" dirty="0"/>
              <a:t>JPG</a:t>
            </a:r>
          </a:p>
          <a:p>
            <a:pPr lvl="2"/>
            <a:r>
              <a:rPr lang="de-DE" dirty="0"/>
              <a:t>Wavelet</a:t>
            </a:r>
            <a:endParaRPr lang="de-DE" sz="1400" dirty="0"/>
          </a:p>
          <a:p>
            <a:r>
              <a:rPr lang="de-DE" dirty="0"/>
              <a:t>Nachteile</a:t>
            </a:r>
          </a:p>
          <a:p>
            <a:pPr lvl="1"/>
            <a:r>
              <a:rPr lang="de-DE" dirty="0"/>
              <a:t>Schlecht skalierbar (Vergrößerungen bilden Treppen-Kanten)</a:t>
            </a:r>
          </a:p>
          <a:p>
            <a:pPr lvl="1"/>
            <a:r>
              <a:rPr lang="de-DE" dirty="0"/>
              <a:t>Datei- / Speichergröße wächst proportional zur Bildgröße</a:t>
            </a:r>
          </a:p>
        </p:txBody>
      </p:sp>
      <p:pic>
        <p:nvPicPr>
          <p:cNvPr id="4" name="Grafik 3" descr="Minus.wmf"/>
          <p:cNvPicPr>
            <a:picLocks noChangeAspect="1"/>
          </p:cNvPicPr>
          <p:nvPr/>
        </p:nvPicPr>
        <p:blipFill>
          <a:blip r:embed="rId3" cstate="print"/>
          <a:srcRect/>
          <a:stretch>
            <a:fillRect/>
          </a:stretch>
        </p:blipFill>
        <p:spPr bwMode="auto">
          <a:xfrm>
            <a:off x="9310688" y="4929189"/>
            <a:ext cx="1204912" cy="1150937"/>
          </a:xfrm>
          <a:prstGeom prst="rect">
            <a:avLst/>
          </a:prstGeom>
          <a:noFill/>
          <a:ln w="9525">
            <a:noFill/>
            <a:miter lim="800000"/>
            <a:headEnd/>
            <a:tailEnd/>
          </a:ln>
        </p:spPr>
      </p:pic>
      <p:pic>
        <p:nvPicPr>
          <p:cNvPr id="5" name="Grafik 4" descr="Plus.wmf"/>
          <p:cNvPicPr>
            <a:picLocks noChangeAspect="1"/>
          </p:cNvPicPr>
          <p:nvPr/>
        </p:nvPicPr>
        <p:blipFill>
          <a:blip r:embed="rId4" cstate="print"/>
          <a:srcRect/>
          <a:stretch>
            <a:fillRect/>
          </a:stretch>
        </p:blipFill>
        <p:spPr bwMode="auto">
          <a:xfrm>
            <a:off x="9239251" y="1357313"/>
            <a:ext cx="1204913" cy="11493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10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1000"/>
                                        <p:tgtEl>
                                          <p:spTgt spid="3">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1000"/>
                                        <p:tgtEl>
                                          <p:spTgt spid="3">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fade">
                                      <p:cBhvr>
                                        <p:cTn id="61"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5" name="Picture 12" descr="NodesLight"/>
          <p:cNvPicPr>
            <a:picLocks noChangeAspect="1" noChangeArrowheads="1"/>
          </p:cNvPicPr>
          <p:nvPr/>
        </p:nvPicPr>
        <p:blipFill>
          <a:blip r:embed="rId2" cstate="print"/>
          <a:srcRect/>
          <a:stretch>
            <a:fillRect/>
          </a:stretch>
        </p:blipFill>
        <p:spPr bwMode="auto">
          <a:xfrm rot="8729911">
            <a:off x="6826251" y="1647826"/>
            <a:ext cx="625475" cy="625475"/>
          </a:xfrm>
          <a:prstGeom prst="rect">
            <a:avLst/>
          </a:prstGeom>
          <a:noFill/>
          <a:ln w="9525">
            <a:noFill/>
            <a:miter lim="800000"/>
            <a:headEnd/>
            <a:tailEnd/>
          </a:ln>
        </p:spPr>
      </p:pic>
      <p:sp>
        <p:nvSpPr>
          <p:cNvPr id="10243" name="Titel 1"/>
          <p:cNvSpPr>
            <a:spLocks noGrp="1"/>
          </p:cNvSpPr>
          <p:nvPr>
            <p:ph type="title"/>
          </p:nvPr>
        </p:nvSpPr>
        <p:spPr/>
        <p:txBody>
          <a:bodyPr/>
          <a:lstStyle/>
          <a:p>
            <a:r>
              <a:rPr lang="de-DE"/>
              <a:t>Rückblick</a:t>
            </a:r>
            <a:r>
              <a:rPr lang="de-DE" dirty="0"/>
              <a:t>: </a:t>
            </a:r>
            <a:r>
              <a:rPr lang="de-DE" dirty="0" err="1"/>
              <a:t>Shading</a:t>
            </a:r>
            <a:r>
              <a:rPr lang="de-DE" dirty="0"/>
              <a:t> eines einzelnen Pixel</a:t>
            </a:r>
          </a:p>
        </p:txBody>
      </p:sp>
      <p:pic>
        <p:nvPicPr>
          <p:cNvPr id="30" name="Grafik 29" descr="CubePersp.wmf"/>
          <p:cNvPicPr>
            <a:picLocks noChangeAspect="1"/>
          </p:cNvPicPr>
          <p:nvPr/>
        </p:nvPicPr>
        <p:blipFill>
          <a:blip r:embed="rId3" cstate="print"/>
          <a:stretch>
            <a:fillRect/>
          </a:stretch>
        </p:blipFill>
        <p:spPr>
          <a:xfrm>
            <a:off x="5870575" y="1857376"/>
            <a:ext cx="4725988" cy="4214813"/>
          </a:xfrm>
          <a:prstGeom prst="rect">
            <a:avLst/>
          </a:prstGeom>
          <a:effectLst>
            <a:outerShdw blurRad="50800" dist="38100" dir="2700000" sx="97000" sy="97000" algn="tl" rotWithShape="0">
              <a:prstClr val="black">
                <a:alpha val="70000"/>
              </a:prstClr>
            </a:outerShdw>
          </a:effectLst>
        </p:spPr>
      </p:pic>
      <p:pic>
        <p:nvPicPr>
          <p:cNvPr id="7202" name="Picture 34"/>
          <p:cNvPicPr>
            <a:picLocks noChangeAspect="1" noChangeArrowheads="1"/>
          </p:cNvPicPr>
          <p:nvPr/>
        </p:nvPicPr>
        <p:blipFill>
          <a:blip r:embed="rId4" cstate="print"/>
          <a:srcRect/>
          <a:stretch>
            <a:fillRect/>
          </a:stretch>
        </p:blipFill>
        <p:spPr bwMode="auto">
          <a:xfrm>
            <a:off x="8964613" y="5146675"/>
            <a:ext cx="1346200" cy="1354138"/>
          </a:xfrm>
          <a:prstGeom prst="rect">
            <a:avLst/>
          </a:prstGeom>
          <a:noFill/>
          <a:ln w="28575">
            <a:solidFill>
              <a:schemeClr val="tx1"/>
            </a:solidFill>
            <a:miter lim="800000"/>
            <a:headEnd/>
            <a:tailEnd/>
          </a:ln>
        </p:spPr>
      </p:pic>
      <p:pic>
        <p:nvPicPr>
          <p:cNvPr id="10246" name="Picture 15" descr="Surface"/>
          <p:cNvPicPr>
            <a:picLocks noChangeAspect="1" noChangeArrowheads="1"/>
          </p:cNvPicPr>
          <p:nvPr/>
        </p:nvPicPr>
        <p:blipFill>
          <a:blip r:embed="rId5" cstate="print"/>
          <a:srcRect/>
          <a:stretch>
            <a:fillRect/>
          </a:stretch>
        </p:blipFill>
        <p:spPr bwMode="auto">
          <a:xfrm>
            <a:off x="7045325" y="3716339"/>
            <a:ext cx="2520950" cy="1216025"/>
          </a:xfrm>
          <a:prstGeom prst="rect">
            <a:avLst/>
          </a:prstGeom>
          <a:noFill/>
          <a:ln w="9525">
            <a:noFill/>
            <a:miter lim="800000"/>
            <a:headEnd/>
            <a:tailEnd/>
          </a:ln>
        </p:spPr>
      </p:pic>
      <p:pic>
        <p:nvPicPr>
          <p:cNvPr id="7" name="Picture 5" descr="Eye"/>
          <p:cNvPicPr>
            <a:picLocks noChangeAspect="1" noChangeArrowheads="1"/>
          </p:cNvPicPr>
          <p:nvPr/>
        </p:nvPicPr>
        <p:blipFill>
          <a:blip r:embed="rId6" cstate="print"/>
          <a:srcRect/>
          <a:stretch>
            <a:fillRect/>
          </a:stretch>
        </p:blipFill>
        <p:spPr bwMode="auto">
          <a:xfrm rot="9661749">
            <a:off x="10101264" y="2786063"/>
            <a:ext cx="574675" cy="565150"/>
          </a:xfrm>
          <a:prstGeom prst="rect">
            <a:avLst/>
          </a:prstGeom>
          <a:noFill/>
          <a:ln w="9525">
            <a:noFill/>
            <a:miter lim="800000"/>
            <a:headEnd/>
            <a:tailEnd/>
          </a:ln>
        </p:spPr>
      </p:pic>
      <p:sp>
        <p:nvSpPr>
          <p:cNvPr id="8" name="Line 6"/>
          <p:cNvSpPr>
            <a:spLocks noChangeShapeType="1"/>
          </p:cNvSpPr>
          <p:nvPr/>
        </p:nvSpPr>
        <p:spPr bwMode="auto">
          <a:xfrm flipV="1">
            <a:off x="8485189" y="2168525"/>
            <a:ext cx="3175" cy="1765300"/>
          </a:xfrm>
          <a:prstGeom prst="line">
            <a:avLst/>
          </a:prstGeom>
          <a:noFill/>
          <a:ln w="57150">
            <a:solidFill>
              <a:schemeClr val="tx1"/>
            </a:solidFill>
            <a:round/>
            <a:headEnd/>
            <a:tailEnd type="triangle" w="med" len="med"/>
          </a:ln>
          <a:effectLst>
            <a:outerShdw blurRad="50800" dist="38100" dir="600000" sx="102000" sy="102000" algn="tl" rotWithShape="0">
              <a:prstClr val="black">
                <a:alpha val="70000"/>
              </a:prstClr>
            </a:outerShdw>
          </a:effectLst>
        </p:spPr>
        <p:txBody>
          <a:bodyPr/>
          <a:lstStyle/>
          <a:p>
            <a:pPr>
              <a:defRPr/>
            </a:pPr>
            <a:endParaRPr lang="de-DE"/>
          </a:p>
        </p:txBody>
      </p:sp>
      <p:sp>
        <p:nvSpPr>
          <p:cNvPr id="9" name="Text Box 8"/>
          <p:cNvSpPr txBox="1">
            <a:spLocks noChangeArrowheads="1"/>
          </p:cNvSpPr>
          <p:nvPr/>
        </p:nvSpPr>
        <p:spPr bwMode="auto">
          <a:xfrm>
            <a:off x="8340726" y="1857376"/>
            <a:ext cx="309563" cy="366713"/>
          </a:xfrm>
          <a:prstGeom prst="rect">
            <a:avLst/>
          </a:prstGeom>
          <a:noFill/>
          <a:ln w="9525">
            <a:noFill/>
            <a:miter lim="800000"/>
            <a:headEnd/>
            <a:tailEnd/>
          </a:ln>
          <a:effectLst>
            <a:outerShdw blurRad="50800" dist="38100" dir="2700000" algn="tl" rotWithShape="0">
              <a:prstClr val="black">
                <a:alpha val="70000"/>
              </a:prstClr>
            </a:outerShdw>
          </a:effectLst>
        </p:spPr>
        <p:txBody>
          <a:bodyPr wrap="none">
            <a:spAutoFit/>
          </a:bodyPr>
          <a:lstStyle/>
          <a:p>
            <a:r>
              <a:rPr lang="de-DE" sz="1800" b="1">
                <a:latin typeface="Consolas" pitchFamily="49" charset="0"/>
              </a:rPr>
              <a:t>N</a:t>
            </a:r>
          </a:p>
        </p:txBody>
      </p:sp>
      <p:sp>
        <p:nvSpPr>
          <p:cNvPr id="10" name="Line 11"/>
          <p:cNvSpPr>
            <a:spLocks noChangeShapeType="1"/>
          </p:cNvSpPr>
          <p:nvPr/>
        </p:nvSpPr>
        <p:spPr bwMode="auto">
          <a:xfrm flipV="1">
            <a:off x="8485189" y="3286125"/>
            <a:ext cx="1468437" cy="647700"/>
          </a:xfrm>
          <a:prstGeom prst="line">
            <a:avLst/>
          </a:prstGeom>
          <a:noFill/>
          <a:ln w="57150">
            <a:solidFill>
              <a:srgbClr val="C00000"/>
            </a:solidFill>
            <a:round/>
            <a:headEnd/>
            <a:tailEnd type="triangle" w="med" len="med"/>
          </a:ln>
          <a:effectLst>
            <a:outerShdw blurRad="50800" dist="38100" dir="600000" sx="102000" sy="102000" algn="tl" rotWithShape="0">
              <a:prstClr val="black">
                <a:alpha val="70000"/>
              </a:prstClr>
            </a:outerShdw>
          </a:effectLst>
        </p:spPr>
        <p:txBody>
          <a:bodyPr/>
          <a:lstStyle/>
          <a:p>
            <a:pPr>
              <a:defRPr/>
            </a:pPr>
            <a:endParaRPr lang="de-DE"/>
          </a:p>
        </p:txBody>
      </p:sp>
      <p:sp>
        <p:nvSpPr>
          <p:cNvPr id="11" name="Freeform 13"/>
          <p:cNvSpPr>
            <a:spLocks/>
          </p:cNvSpPr>
          <p:nvPr/>
        </p:nvSpPr>
        <p:spPr bwMode="auto">
          <a:xfrm rot="773291">
            <a:off x="8485188" y="3357563"/>
            <a:ext cx="647700" cy="215900"/>
          </a:xfrm>
          <a:custGeom>
            <a:avLst/>
            <a:gdLst>
              <a:gd name="T0" fmla="*/ 0 w 272"/>
              <a:gd name="T1" fmla="*/ 2147483647 h 106"/>
              <a:gd name="T2" fmla="*/ 2147483647 w 272"/>
              <a:gd name="T3" fmla="*/ 2147483647 h 106"/>
              <a:gd name="T4" fmla="*/ 2147483647 w 272"/>
              <a:gd name="T5" fmla="*/ 2147483647 h 106"/>
              <a:gd name="T6" fmla="*/ 0 60000 65536"/>
              <a:gd name="T7" fmla="*/ 0 60000 65536"/>
              <a:gd name="T8" fmla="*/ 0 60000 65536"/>
              <a:gd name="T9" fmla="*/ 0 w 272"/>
              <a:gd name="T10" fmla="*/ 0 h 106"/>
              <a:gd name="T11" fmla="*/ 272 w 272"/>
              <a:gd name="T12" fmla="*/ 106 h 106"/>
            </a:gdLst>
            <a:ahLst/>
            <a:cxnLst>
              <a:cxn ang="T6">
                <a:pos x="T0" y="T1"/>
              </a:cxn>
              <a:cxn ang="T7">
                <a:pos x="T2" y="T3"/>
              </a:cxn>
              <a:cxn ang="T8">
                <a:pos x="T4" y="T5"/>
              </a:cxn>
            </a:cxnLst>
            <a:rect l="T9" t="T10" r="T11" b="T12"/>
            <a:pathLst>
              <a:path w="272" h="106">
                <a:moveTo>
                  <a:pt x="0" y="15"/>
                </a:moveTo>
                <a:cubicBezTo>
                  <a:pt x="68" y="7"/>
                  <a:pt x="136" y="0"/>
                  <a:pt x="181" y="15"/>
                </a:cubicBezTo>
                <a:cubicBezTo>
                  <a:pt x="226" y="30"/>
                  <a:pt x="249" y="68"/>
                  <a:pt x="272" y="106"/>
                </a:cubicBezTo>
              </a:path>
            </a:pathLst>
          </a:custGeom>
          <a:noFill/>
          <a:ln w="28575">
            <a:solidFill>
              <a:schemeClr val="tx1"/>
            </a:solidFill>
            <a:round/>
            <a:headEnd/>
            <a:tailEnd/>
          </a:ln>
        </p:spPr>
        <p:txBody>
          <a:bodyPr/>
          <a:lstStyle/>
          <a:p>
            <a:endParaRPr lang="de-DE"/>
          </a:p>
        </p:txBody>
      </p:sp>
      <p:sp>
        <p:nvSpPr>
          <p:cNvPr id="12" name="Text Box 14"/>
          <p:cNvSpPr txBox="1">
            <a:spLocks noChangeArrowheads="1"/>
          </p:cNvSpPr>
          <p:nvPr/>
        </p:nvSpPr>
        <p:spPr bwMode="auto">
          <a:xfrm>
            <a:off x="9882188" y="3087688"/>
            <a:ext cx="309562" cy="366712"/>
          </a:xfrm>
          <a:prstGeom prst="rect">
            <a:avLst/>
          </a:prstGeom>
          <a:noFill/>
          <a:ln w="9525">
            <a:noFill/>
            <a:miter lim="800000"/>
            <a:headEnd/>
            <a:tailEnd/>
          </a:ln>
          <a:effectLst>
            <a:outerShdw blurRad="50800" dist="38100" dir="2700000" algn="tl" rotWithShape="0">
              <a:prstClr val="black">
                <a:alpha val="70000"/>
              </a:prstClr>
            </a:outerShdw>
          </a:effectLst>
        </p:spPr>
        <p:txBody>
          <a:bodyPr wrap="none">
            <a:spAutoFit/>
          </a:bodyPr>
          <a:lstStyle/>
          <a:p>
            <a:r>
              <a:rPr lang="de-DE" sz="1800" b="1">
                <a:latin typeface="Consolas" pitchFamily="49" charset="0"/>
              </a:rPr>
              <a:t>I</a:t>
            </a:r>
          </a:p>
        </p:txBody>
      </p:sp>
      <p:sp>
        <p:nvSpPr>
          <p:cNvPr id="13" name="Oval 16"/>
          <p:cNvSpPr>
            <a:spLocks noChangeArrowheads="1"/>
          </p:cNvSpPr>
          <p:nvPr/>
        </p:nvSpPr>
        <p:spPr bwMode="auto">
          <a:xfrm>
            <a:off x="6738938" y="2857501"/>
            <a:ext cx="431800" cy="504825"/>
          </a:xfrm>
          <a:prstGeom prst="ellipse">
            <a:avLst/>
          </a:prstGeom>
          <a:noFill/>
          <a:ln w="38100">
            <a:solidFill>
              <a:schemeClr val="tx1"/>
            </a:solidFill>
            <a:round/>
            <a:headEnd/>
            <a:tailEnd/>
          </a:ln>
        </p:spPr>
        <p:txBody>
          <a:bodyPr wrap="none" anchor="ctr"/>
          <a:lstStyle/>
          <a:p>
            <a:endParaRPr lang="de-DE"/>
          </a:p>
        </p:txBody>
      </p:sp>
      <p:sp>
        <p:nvSpPr>
          <p:cNvPr id="14" name="Line 17"/>
          <p:cNvSpPr>
            <a:spLocks noChangeShapeType="1"/>
          </p:cNvSpPr>
          <p:nvPr/>
        </p:nvSpPr>
        <p:spPr bwMode="auto">
          <a:xfrm flipH="1" flipV="1">
            <a:off x="6972300" y="3068639"/>
            <a:ext cx="1512888" cy="865187"/>
          </a:xfrm>
          <a:prstGeom prst="line">
            <a:avLst/>
          </a:prstGeom>
          <a:noFill/>
          <a:ln w="57150">
            <a:solidFill>
              <a:schemeClr val="accent6">
                <a:lumMod val="50000"/>
              </a:schemeClr>
            </a:solidFill>
            <a:round/>
            <a:headEnd/>
            <a:tailEnd type="triangle" w="med" len="med"/>
          </a:ln>
          <a:effectLst>
            <a:outerShdw blurRad="50800" dist="38100" dir="600000" sx="102000" sy="102000" algn="tl" rotWithShape="0">
              <a:prstClr val="black">
                <a:alpha val="70000"/>
              </a:prstClr>
            </a:outerShdw>
          </a:effectLst>
        </p:spPr>
        <p:txBody>
          <a:bodyPr/>
          <a:lstStyle/>
          <a:p>
            <a:pPr>
              <a:defRPr/>
            </a:pPr>
            <a:endParaRPr lang="de-DE"/>
          </a:p>
        </p:txBody>
      </p:sp>
      <p:sp>
        <p:nvSpPr>
          <p:cNvPr id="15" name="Freeform 18"/>
          <p:cNvSpPr>
            <a:spLocks/>
          </p:cNvSpPr>
          <p:nvPr/>
        </p:nvSpPr>
        <p:spPr bwMode="auto">
          <a:xfrm rot="20946950" flipH="1">
            <a:off x="7837488" y="3357564"/>
            <a:ext cx="622300" cy="147637"/>
          </a:xfrm>
          <a:custGeom>
            <a:avLst/>
            <a:gdLst>
              <a:gd name="T0" fmla="*/ 0 w 272"/>
              <a:gd name="T1" fmla="*/ 2147483647 h 106"/>
              <a:gd name="T2" fmla="*/ 2147483647 w 272"/>
              <a:gd name="T3" fmla="*/ 2147483647 h 106"/>
              <a:gd name="T4" fmla="*/ 2147483647 w 272"/>
              <a:gd name="T5" fmla="*/ 2147483647 h 106"/>
              <a:gd name="T6" fmla="*/ 0 60000 65536"/>
              <a:gd name="T7" fmla="*/ 0 60000 65536"/>
              <a:gd name="T8" fmla="*/ 0 60000 65536"/>
              <a:gd name="T9" fmla="*/ 0 w 272"/>
              <a:gd name="T10" fmla="*/ 0 h 106"/>
              <a:gd name="T11" fmla="*/ 272 w 272"/>
              <a:gd name="T12" fmla="*/ 106 h 106"/>
            </a:gdLst>
            <a:ahLst/>
            <a:cxnLst>
              <a:cxn ang="T6">
                <a:pos x="T0" y="T1"/>
              </a:cxn>
              <a:cxn ang="T7">
                <a:pos x="T2" y="T3"/>
              </a:cxn>
              <a:cxn ang="T8">
                <a:pos x="T4" y="T5"/>
              </a:cxn>
            </a:cxnLst>
            <a:rect l="T9" t="T10" r="T11" b="T12"/>
            <a:pathLst>
              <a:path w="272" h="106">
                <a:moveTo>
                  <a:pt x="0" y="15"/>
                </a:moveTo>
                <a:cubicBezTo>
                  <a:pt x="68" y="7"/>
                  <a:pt x="136" y="0"/>
                  <a:pt x="181" y="15"/>
                </a:cubicBezTo>
                <a:cubicBezTo>
                  <a:pt x="226" y="30"/>
                  <a:pt x="249" y="68"/>
                  <a:pt x="272" y="106"/>
                </a:cubicBezTo>
              </a:path>
            </a:pathLst>
          </a:custGeom>
          <a:noFill/>
          <a:ln w="28575">
            <a:solidFill>
              <a:schemeClr val="tx1"/>
            </a:solidFill>
            <a:round/>
            <a:headEnd/>
            <a:tailEnd/>
          </a:ln>
        </p:spPr>
        <p:txBody>
          <a:bodyPr/>
          <a:lstStyle/>
          <a:p>
            <a:endParaRPr lang="de-DE"/>
          </a:p>
        </p:txBody>
      </p:sp>
      <p:sp>
        <p:nvSpPr>
          <p:cNvPr id="16" name="Text Box 19"/>
          <p:cNvSpPr txBox="1">
            <a:spLocks noChangeArrowheads="1"/>
          </p:cNvSpPr>
          <p:nvPr/>
        </p:nvSpPr>
        <p:spPr bwMode="auto">
          <a:xfrm>
            <a:off x="6738938" y="2857501"/>
            <a:ext cx="285750" cy="366713"/>
          </a:xfrm>
          <a:prstGeom prst="rect">
            <a:avLst/>
          </a:prstGeom>
          <a:noFill/>
          <a:ln w="9525">
            <a:noFill/>
            <a:miter lim="800000"/>
            <a:headEnd/>
            <a:tailEnd/>
          </a:ln>
          <a:effectLst>
            <a:outerShdw blurRad="50800" dist="38100" dir="2700000" algn="tl" rotWithShape="0">
              <a:prstClr val="black">
                <a:alpha val="70000"/>
              </a:prstClr>
            </a:outerShdw>
          </a:effectLst>
        </p:spPr>
        <p:txBody>
          <a:bodyPr>
            <a:spAutoFit/>
          </a:bodyPr>
          <a:lstStyle/>
          <a:p>
            <a:r>
              <a:rPr lang="de-DE" sz="1800" b="1">
                <a:latin typeface="Consolas" pitchFamily="49" charset="0"/>
              </a:rPr>
              <a:t>R</a:t>
            </a:r>
          </a:p>
        </p:txBody>
      </p:sp>
      <p:sp>
        <p:nvSpPr>
          <p:cNvPr id="20" name="Text Box 8"/>
          <p:cNvSpPr txBox="1">
            <a:spLocks noChangeArrowheads="1"/>
          </p:cNvSpPr>
          <p:nvPr/>
        </p:nvSpPr>
        <p:spPr bwMode="auto">
          <a:xfrm>
            <a:off x="7310438" y="2171701"/>
            <a:ext cx="285750" cy="366713"/>
          </a:xfrm>
          <a:prstGeom prst="rect">
            <a:avLst/>
          </a:prstGeom>
          <a:noFill/>
          <a:ln w="9525">
            <a:noFill/>
            <a:miter lim="800000"/>
            <a:headEnd/>
            <a:tailEnd/>
          </a:ln>
          <a:effectLst>
            <a:outerShdw blurRad="50800" dist="38100" dir="2700000" algn="tl" rotWithShape="0">
              <a:prstClr val="black">
                <a:alpha val="70000"/>
              </a:prstClr>
            </a:outerShdw>
          </a:effectLst>
        </p:spPr>
        <p:txBody>
          <a:bodyPr>
            <a:spAutoFit/>
          </a:bodyPr>
          <a:lstStyle/>
          <a:p>
            <a:r>
              <a:rPr lang="de-DE" sz="1800" b="1">
                <a:latin typeface="Consolas" pitchFamily="49" charset="0"/>
              </a:rPr>
              <a:t>L</a:t>
            </a:r>
          </a:p>
        </p:txBody>
      </p:sp>
      <p:sp>
        <p:nvSpPr>
          <p:cNvPr id="23" name="Freeform 18"/>
          <p:cNvSpPr>
            <a:spLocks/>
          </p:cNvSpPr>
          <p:nvPr/>
        </p:nvSpPr>
        <p:spPr bwMode="auto">
          <a:xfrm rot="20946950" flipH="1">
            <a:off x="8002588" y="3048000"/>
            <a:ext cx="512762" cy="192088"/>
          </a:xfrm>
          <a:custGeom>
            <a:avLst/>
            <a:gdLst>
              <a:gd name="T0" fmla="*/ 0 w 272"/>
              <a:gd name="T1" fmla="*/ 2147483647 h 106"/>
              <a:gd name="T2" fmla="*/ 2147483647 w 272"/>
              <a:gd name="T3" fmla="*/ 2147483647 h 106"/>
              <a:gd name="T4" fmla="*/ 2147483647 w 272"/>
              <a:gd name="T5" fmla="*/ 2147483647 h 106"/>
              <a:gd name="T6" fmla="*/ 0 60000 65536"/>
              <a:gd name="T7" fmla="*/ 0 60000 65536"/>
              <a:gd name="T8" fmla="*/ 0 60000 65536"/>
              <a:gd name="T9" fmla="*/ 0 w 272"/>
              <a:gd name="T10" fmla="*/ 0 h 106"/>
              <a:gd name="T11" fmla="*/ 272 w 272"/>
              <a:gd name="T12" fmla="*/ 106 h 106"/>
            </a:gdLst>
            <a:ahLst/>
            <a:cxnLst>
              <a:cxn ang="T6">
                <a:pos x="T0" y="T1"/>
              </a:cxn>
              <a:cxn ang="T7">
                <a:pos x="T2" y="T3"/>
              </a:cxn>
              <a:cxn ang="T8">
                <a:pos x="T4" y="T5"/>
              </a:cxn>
            </a:cxnLst>
            <a:rect l="T9" t="T10" r="T11" b="T12"/>
            <a:pathLst>
              <a:path w="272" h="106">
                <a:moveTo>
                  <a:pt x="0" y="15"/>
                </a:moveTo>
                <a:cubicBezTo>
                  <a:pt x="68" y="7"/>
                  <a:pt x="136" y="0"/>
                  <a:pt x="181" y="15"/>
                </a:cubicBezTo>
                <a:cubicBezTo>
                  <a:pt x="226" y="30"/>
                  <a:pt x="249" y="68"/>
                  <a:pt x="272" y="106"/>
                </a:cubicBezTo>
              </a:path>
            </a:pathLst>
          </a:custGeom>
          <a:noFill/>
          <a:ln w="28575">
            <a:solidFill>
              <a:schemeClr val="tx1"/>
            </a:solidFill>
            <a:round/>
            <a:headEnd/>
            <a:tailEnd/>
          </a:ln>
        </p:spPr>
        <p:txBody>
          <a:bodyPr/>
          <a:lstStyle/>
          <a:p>
            <a:endParaRPr lang="de-DE"/>
          </a:p>
        </p:txBody>
      </p:sp>
      <p:sp>
        <p:nvSpPr>
          <p:cNvPr id="32" name="Text Box 14"/>
          <p:cNvSpPr txBox="1">
            <a:spLocks noChangeArrowheads="1"/>
          </p:cNvSpPr>
          <p:nvPr/>
        </p:nvSpPr>
        <p:spPr bwMode="auto">
          <a:xfrm>
            <a:off x="8750300" y="1966914"/>
            <a:ext cx="311150" cy="369887"/>
          </a:xfrm>
          <a:prstGeom prst="rect">
            <a:avLst/>
          </a:prstGeom>
          <a:noFill/>
          <a:ln w="9525">
            <a:noFill/>
            <a:miter lim="800000"/>
            <a:headEnd/>
            <a:tailEnd/>
          </a:ln>
          <a:effectLst>
            <a:outerShdw blurRad="50800" dist="38100" dir="2700000" algn="tl" rotWithShape="0">
              <a:prstClr val="black">
                <a:alpha val="70000"/>
              </a:prstClr>
            </a:outerShdw>
          </a:effectLst>
        </p:spPr>
        <p:txBody>
          <a:bodyPr wrap="none">
            <a:spAutoFit/>
          </a:bodyPr>
          <a:lstStyle/>
          <a:p>
            <a:r>
              <a:rPr lang="de-DE" sz="1800" b="1">
                <a:latin typeface="Consolas" pitchFamily="49" charset="0"/>
              </a:rPr>
              <a:t>H</a:t>
            </a:r>
          </a:p>
        </p:txBody>
      </p:sp>
      <p:sp>
        <p:nvSpPr>
          <p:cNvPr id="19" name="Line 17"/>
          <p:cNvSpPr>
            <a:spLocks noChangeShapeType="1"/>
          </p:cNvSpPr>
          <p:nvPr/>
        </p:nvSpPr>
        <p:spPr bwMode="auto">
          <a:xfrm flipH="1" flipV="1">
            <a:off x="7524750" y="2500313"/>
            <a:ext cx="952500" cy="1433512"/>
          </a:xfrm>
          <a:prstGeom prst="line">
            <a:avLst/>
          </a:prstGeom>
          <a:noFill/>
          <a:ln w="57150">
            <a:solidFill>
              <a:srgbClr val="FFCC00"/>
            </a:solidFill>
            <a:round/>
            <a:headEnd/>
            <a:tailEnd type="triangle" w="med" len="med"/>
          </a:ln>
          <a:effectLst>
            <a:outerShdw blurRad="50800" dist="38100" dir="600000" sx="102000" sy="102000" algn="tl" rotWithShape="0">
              <a:prstClr val="black">
                <a:alpha val="70000"/>
              </a:prstClr>
            </a:outerShdw>
          </a:effectLst>
        </p:spPr>
        <p:txBody>
          <a:bodyPr/>
          <a:lstStyle/>
          <a:p>
            <a:pPr>
              <a:defRPr/>
            </a:pPr>
            <a:endParaRPr lang="de-DE"/>
          </a:p>
        </p:txBody>
      </p:sp>
      <p:sp>
        <p:nvSpPr>
          <p:cNvPr id="3" name="Textplatzhalter 2"/>
          <p:cNvSpPr>
            <a:spLocks noGrp="1"/>
          </p:cNvSpPr>
          <p:nvPr>
            <p:ph type="body" sz="half" idx="1"/>
          </p:nvPr>
        </p:nvSpPr>
        <p:spPr>
          <a:xfrm>
            <a:off x="1952626" y="1120775"/>
            <a:ext cx="4500563" cy="5380038"/>
          </a:xfrm>
        </p:spPr>
        <p:txBody>
          <a:bodyPr/>
          <a:lstStyle/>
          <a:p>
            <a:pPr eaLnBrk="1" hangingPunct="1"/>
            <a:r>
              <a:rPr lang="de-DE"/>
              <a:t>Texturierung</a:t>
            </a:r>
          </a:p>
          <a:p>
            <a:pPr lvl="1" eaLnBrk="1" hangingPunct="1"/>
            <a:r>
              <a:rPr lang="de-DE"/>
              <a:t>Lookup aus 2D-Pixelbild</a:t>
            </a:r>
          </a:p>
          <a:p>
            <a:pPr eaLnBrk="1" hangingPunct="1"/>
            <a:r>
              <a:rPr lang="de-DE"/>
              <a:t>Diffuse Light </a:t>
            </a:r>
          </a:p>
          <a:p>
            <a:pPr lvl="1" eaLnBrk="1" hangingPunct="1"/>
            <a:r>
              <a:rPr lang="de-DE"/>
              <a:t>Winkel zwischen L und N</a:t>
            </a:r>
          </a:p>
          <a:p>
            <a:pPr eaLnBrk="1" hangingPunct="1"/>
            <a:r>
              <a:rPr lang="de-DE"/>
              <a:t>Specular Light</a:t>
            </a:r>
          </a:p>
          <a:p>
            <a:pPr lvl="1" eaLnBrk="1" hangingPunct="1"/>
            <a:r>
              <a:rPr lang="de-DE"/>
              <a:t>Winkelhalbierende H, zwischen L und I</a:t>
            </a:r>
          </a:p>
          <a:p>
            <a:pPr lvl="1" eaLnBrk="1" hangingPunct="1"/>
            <a:r>
              <a:rPr lang="de-DE"/>
              <a:t>Winkel zwischen N und H</a:t>
            </a:r>
          </a:p>
          <a:p>
            <a:pPr eaLnBrk="1" hangingPunct="1"/>
            <a:r>
              <a:rPr lang="de-DE"/>
              <a:t>Umgebungsreflexion</a:t>
            </a:r>
          </a:p>
          <a:p>
            <a:pPr lvl="1" eaLnBrk="1" hangingPunct="1"/>
            <a:r>
              <a:rPr lang="de-DE"/>
              <a:t>R := Reflexion von I an N</a:t>
            </a:r>
          </a:p>
          <a:p>
            <a:pPr lvl="1" eaLnBrk="1" hangingPunct="1"/>
            <a:r>
              <a:rPr lang="de-DE"/>
              <a:t>Lookup der Farbe in Cube-Textur (= sechs 2D-Texturen, Würfelinnenseiten)</a:t>
            </a:r>
          </a:p>
          <a:p>
            <a:pPr eaLnBrk="1" hangingPunct="1"/>
            <a:r>
              <a:rPr lang="de-DE"/>
              <a:t>Resultierende Farbe</a:t>
            </a:r>
          </a:p>
          <a:p>
            <a:pPr eaLnBrk="1" hangingPunct="1"/>
            <a:endParaRPr lang="de-DE"/>
          </a:p>
          <a:p>
            <a:pPr eaLnBrk="1" hangingPunct="1"/>
            <a:endParaRPr lang="de-DE"/>
          </a:p>
        </p:txBody>
      </p:sp>
      <p:sp>
        <p:nvSpPr>
          <p:cNvPr id="38" name="Freeform 18"/>
          <p:cNvSpPr>
            <a:spLocks/>
          </p:cNvSpPr>
          <p:nvPr/>
        </p:nvSpPr>
        <p:spPr bwMode="auto">
          <a:xfrm rot="199800">
            <a:off x="8469314" y="2763838"/>
            <a:ext cx="269875" cy="44450"/>
          </a:xfrm>
          <a:custGeom>
            <a:avLst/>
            <a:gdLst>
              <a:gd name="T0" fmla="*/ 0 w 272"/>
              <a:gd name="T1" fmla="*/ 2147483647 h 106"/>
              <a:gd name="T2" fmla="*/ 2147483647 w 272"/>
              <a:gd name="T3" fmla="*/ 2147483647 h 106"/>
              <a:gd name="T4" fmla="*/ 2147483647 w 272"/>
              <a:gd name="T5" fmla="*/ 2147483647 h 106"/>
              <a:gd name="T6" fmla="*/ 0 60000 65536"/>
              <a:gd name="T7" fmla="*/ 0 60000 65536"/>
              <a:gd name="T8" fmla="*/ 0 60000 65536"/>
              <a:gd name="T9" fmla="*/ 0 w 272"/>
              <a:gd name="T10" fmla="*/ 0 h 106"/>
              <a:gd name="T11" fmla="*/ 272 w 272"/>
              <a:gd name="T12" fmla="*/ 106 h 106"/>
            </a:gdLst>
            <a:ahLst/>
            <a:cxnLst>
              <a:cxn ang="T6">
                <a:pos x="T0" y="T1"/>
              </a:cxn>
              <a:cxn ang="T7">
                <a:pos x="T2" y="T3"/>
              </a:cxn>
              <a:cxn ang="T8">
                <a:pos x="T4" y="T5"/>
              </a:cxn>
            </a:cxnLst>
            <a:rect l="T9" t="T10" r="T11" b="T12"/>
            <a:pathLst>
              <a:path w="272" h="106">
                <a:moveTo>
                  <a:pt x="0" y="15"/>
                </a:moveTo>
                <a:cubicBezTo>
                  <a:pt x="68" y="7"/>
                  <a:pt x="136" y="0"/>
                  <a:pt x="181" y="15"/>
                </a:cubicBezTo>
                <a:cubicBezTo>
                  <a:pt x="226" y="30"/>
                  <a:pt x="249" y="68"/>
                  <a:pt x="272" y="106"/>
                </a:cubicBezTo>
              </a:path>
            </a:pathLst>
          </a:custGeom>
          <a:noFill/>
          <a:ln w="28575">
            <a:solidFill>
              <a:schemeClr val="tx1"/>
            </a:solidFill>
            <a:round/>
            <a:headEnd/>
            <a:tailEnd/>
          </a:ln>
        </p:spPr>
        <p:txBody>
          <a:bodyPr/>
          <a:lstStyle/>
          <a:p>
            <a:endParaRPr lang="de-DE"/>
          </a:p>
        </p:txBody>
      </p:sp>
      <p:grpSp>
        <p:nvGrpSpPr>
          <p:cNvPr id="2" name="Gruppieren 33"/>
          <p:cNvGrpSpPr>
            <a:grpSpLocks/>
          </p:cNvGrpSpPr>
          <p:nvPr/>
        </p:nvGrpSpPr>
        <p:grpSpPr bwMode="auto">
          <a:xfrm>
            <a:off x="8499475" y="2273301"/>
            <a:ext cx="382588" cy="1660525"/>
            <a:chOff x="6975496" y="2273300"/>
            <a:chExt cx="581025" cy="1660525"/>
          </a:xfrm>
        </p:grpSpPr>
        <p:sp>
          <p:nvSpPr>
            <p:cNvPr id="31" name="Line 6"/>
            <p:cNvSpPr>
              <a:spLocks noChangeShapeType="1"/>
            </p:cNvSpPr>
            <p:nvPr/>
          </p:nvSpPr>
          <p:spPr bwMode="auto">
            <a:xfrm flipV="1">
              <a:off x="7002017" y="2428875"/>
              <a:ext cx="499053" cy="1428750"/>
            </a:xfrm>
            <a:prstGeom prst="line">
              <a:avLst/>
            </a:prstGeom>
            <a:noFill/>
            <a:ln w="57150" cap="flat">
              <a:solidFill>
                <a:srgbClr val="FFC000"/>
              </a:solidFill>
              <a:prstDash val="solid"/>
              <a:round/>
              <a:headEnd/>
              <a:tailEnd type="none" w="med" len="med"/>
            </a:ln>
            <a:effectLst>
              <a:outerShdw blurRad="50800" dist="38100" dir="600000" sx="102000" sy="102000" algn="tl" rotWithShape="0">
                <a:prstClr val="black">
                  <a:alpha val="70000"/>
                </a:prstClr>
              </a:outerShdw>
            </a:effectLst>
          </p:spPr>
          <p:txBody>
            <a:bodyPr/>
            <a:lstStyle/>
            <a:p>
              <a:pPr>
                <a:defRPr/>
              </a:pPr>
              <a:endParaRPr lang="de-DE"/>
            </a:p>
          </p:txBody>
        </p:sp>
        <p:sp>
          <p:nvSpPr>
            <p:cNvPr id="24" name="Line 6"/>
            <p:cNvSpPr>
              <a:spLocks noChangeShapeType="1"/>
            </p:cNvSpPr>
            <p:nvPr/>
          </p:nvSpPr>
          <p:spPr bwMode="auto">
            <a:xfrm flipV="1">
              <a:off x="6975496" y="2273300"/>
              <a:ext cx="581025" cy="1660525"/>
            </a:xfrm>
            <a:prstGeom prst="line">
              <a:avLst/>
            </a:prstGeom>
            <a:noFill/>
            <a:ln w="57150">
              <a:solidFill>
                <a:srgbClr val="C00000"/>
              </a:solidFill>
              <a:prstDash val="sysDot"/>
              <a:round/>
              <a:headEnd/>
              <a:tailEnd type="triangle" w="med" len="med"/>
            </a:ln>
            <a:effectLst>
              <a:outerShdw blurRad="50800" dist="38100" dir="600000" sx="102000" sy="102000" algn="tl" rotWithShape="0">
                <a:prstClr val="black">
                  <a:alpha val="70000"/>
                </a:prstClr>
              </a:outerShdw>
            </a:effectLst>
          </p:spPr>
          <p:txBody>
            <a:bodyPr/>
            <a:lstStyle/>
            <a:p>
              <a:pPr>
                <a:defRPr/>
              </a:pPr>
              <a:endParaRPr lang="de-DE"/>
            </a:p>
          </p:txBody>
        </p:sp>
      </p:grpSp>
      <p:pic>
        <p:nvPicPr>
          <p:cNvPr id="28" name="Grafik 27" descr="CheckerboardAO.wmf"/>
          <p:cNvPicPr>
            <a:picLocks noChangeAspect="1"/>
          </p:cNvPicPr>
          <p:nvPr/>
        </p:nvPicPr>
        <p:blipFill>
          <a:blip r:embed="rId7" cstate="print">
            <a:duotone>
              <a:prstClr val="black"/>
              <a:srgbClr val="CC7500">
                <a:tint val="45000"/>
                <a:satMod val="400000"/>
              </a:srgbClr>
            </a:duotone>
          </a:blip>
          <a:stretch>
            <a:fillRect/>
          </a:stretch>
        </p:blipFill>
        <p:spPr>
          <a:xfrm rot="16200000">
            <a:off x="8953530" y="5143512"/>
            <a:ext cx="1357312" cy="1357312"/>
          </a:xfrm>
          <a:prstGeom prst="rect">
            <a:avLst/>
          </a:prstGeom>
          <a:effectLst>
            <a:outerShdw blurRad="50800" dist="38100" dir="2700000" algn="tl" rotWithShape="0">
              <a:prstClr val="black">
                <a:alpha val="40000"/>
              </a:prstClr>
            </a:outerShdw>
          </a:effectLst>
        </p:spPr>
      </p:pic>
      <p:sp>
        <p:nvSpPr>
          <p:cNvPr id="26" name="Oval 16"/>
          <p:cNvSpPr>
            <a:spLocks noChangeArrowheads="1"/>
          </p:cNvSpPr>
          <p:nvPr/>
        </p:nvSpPr>
        <p:spPr bwMode="auto">
          <a:xfrm>
            <a:off x="9310688" y="5500688"/>
            <a:ext cx="285750" cy="285750"/>
          </a:xfrm>
          <a:prstGeom prst="ellipse">
            <a:avLst/>
          </a:prstGeom>
          <a:noFill/>
          <a:ln w="34925">
            <a:solidFill>
              <a:schemeClr val="tx1"/>
            </a:solidFill>
            <a:round/>
            <a:headEnd/>
            <a:tailEnd/>
          </a:ln>
        </p:spPr>
        <p:txBody>
          <a:bodyPr wrap="none" anchor="ctr"/>
          <a:lstStyle/>
          <a:p>
            <a:endParaRPr lang="de-DE"/>
          </a:p>
        </p:txBody>
      </p:sp>
      <p:sp>
        <p:nvSpPr>
          <p:cNvPr id="33" name="Bogen 32"/>
          <p:cNvSpPr/>
          <p:nvPr/>
        </p:nvSpPr>
        <p:spPr>
          <a:xfrm>
            <a:off x="7524751" y="3929064"/>
            <a:ext cx="1928813" cy="3571875"/>
          </a:xfrm>
          <a:prstGeom prst="arc">
            <a:avLst>
              <a:gd name="adj1" fmla="val 16308047"/>
              <a:gd name="adj2" fmla="val 0"/>
            </a:avLst>
          </a:prstGeom>
          <a:ln w="57150">
            <a:solidFill>
              <a:schemeClr val="accent1">
                <a:lumMod val="50000"/>
              </a:schemeClr>
            </a:solidFill>
            <a:tailEnd type="triangle" w="med" len="med"/>
          </a:ln>
          <a:effectLst>
            <a:outerShdw blurRad="50800" dist="38100" algn="l" rotWithShape="0">
              <a:prstClr val="black">
                <a:alpha val="7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de-DE"/>
          </a:p>
        </p:txBody>
      </p:sp>
      <p:sp>
        <p:nvSpPr>
          <p:cNvPr id="40" name="Rechteck 39"/>
          <p:cNvSpPr/>
          <p:nvPr/>
        </p:nvSpPr>
        <p:spPr>
          <a:xfrm>
            <a:off x="5343526" y="2355851"/>
            <a:ext cx="214313" cy="428625"/>
          </a:xfrm>
          <a:prstGeom prst="rect">
            <a:avLst/>
          </a:prstGeom>
          <a:solidFill>
            <a:srgbClr val="FF66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de-DE">
              <a:solidFill>
                <a:srgbClr val="FFFFFF"/>
              </a:solidFill>
              <a:cs typeface="Arial" charset="0"/>
            </a:endParaRPr>
          </a:p>
        </p:txBody>
      </p:sp>
      <p:sp>
        <p:nvSpPr>
          <p:cNvPr id="41" name="Rechteck 40"/>
          <p:cNvSpPr/>
          <p:nvPr/>
        </p:nvSpPr>
        <p:spPr>
          <a:xfrm>
            <a:off x="4665663" y="3819526"/>
            <a:ext cx="214312" cy="428625"/>
          </a:xfrm>
          <a:prstGeom prst="rect">
            <a:avLst/>
          </a:prstGeom>
          <a:solidFill>
            <a:srgbClr val="FF66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de-DE">
              <a:solidFill>
                <a:srgbClr val="FFFFFF"/>
              </a:solidFill>
              <a:cs typeface="Arial" charset="0"/>
            </a:endParaRPr>
          </a:p>
        </p:txBody>
      </p:sp>
      <p:sp>
        <p:nvSpPr>
          <p:cNvPr id="42" name="Rechteck 41"/>
          <p:cNvSpPr/>
          <p:nvPr/>
        </p:nvSpPr>
        <p:spPr>
          <a:xfrm>
            <a:off x="5300663" y="4611689"/>
            <a:ext cx="214312" cy="428625"/>
          </a:xfrm>
          <a:prstGeom prst="rect">
            <a:avLst/>
          </a:prstGeom>
          <a:solidFill>
            <a:srgbClr val="FF66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de-DE">
              <a:solidFill>
                <a:srgbClr val="FFFFFF"/>
              </a:solidFill>
              <a:cs typeface="Arial" charset="0"/>
            </a:endParaRPr>
          </a:p>
        </p:txBody>
      </p:sp>
      <p:sp>
        <p:nvSpPr>
          <p:cNvPr id="43" name="Rechteck 42"/>
          <p:cNvSpPr/>
          <p:nvPr/>
        </p:nvSpPr>
        <p:spPr>
          <a:xfrm>
            <a:off x="8382001" y="1857376"/>
            <a:ext cx="214313" cy="428625"/>
          </a:xfrm>
          <a:prstGeom prst="rect">
            <a:avLst/>
          </a:prstGeom>
          <a:solidFill>
            <a:srgbClr val="FF66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de-DE">
              <a:solidFill>
                <a:srgbClr val="FFFFFF"/>
              </a:solidFill>
              <a:cs typeface="Arial" charset="0"/>
            </a:endParaRPr>
          </a:p>
        </p:txBody>
      </p:sp>
      <p:cxnSp>
        <p:nvCxnSpPr>
          <p:cNvPr id="47" name="Gerade Verbindung mit Pfeil 46"/>
          <p:cNvCxnSpPr/>
          <p:nvPr/>
        </p:nvCxnSpPr>
        <p:spPr>
          <a:xfrm rot="5400000">
            <a:off x="-393700" y="3484563"/>
            <a:ext cx="4929187" cy="1588"/>
          </a:xfrm>
          <a:prstGeom prst="straightConnector1">
            <a:avLst/>
          </a:prstGeom>
          <a:ln w="76200">
            <a:solidFill>
              <a:schemeClr val="tx1">
                <a:lumMod val="85000"/>
                <a:lumOff val="1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35" name="Träne 34"/>
          <p:cNvSpPr/>
          <p:nvPr/>
        </p:nvSpPr>
        <p:spPr>
          <a:xfrm rot="18969218">
            <a:off x="1863726" y="1160464"/>
            <a:ext cx="428625" cy="428625"/>
          </a:xfrm>
          <a:prstGeom prst="teardrop">
            <a:avLst/>
          </a:prstGeom>
          <a:solidFill>
            <a:srgbClr val="C46200"/>
          </a:solidFill>
          <a:ln w="34925">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36" name="Träne 35"/>
          <p:cNvSpPr/>
          <p:nvPr/>
        </p:nvSpPr>
        <p:spPr>
          <a:xfrm rot="18969218">
            <a:off x="1863726" y="1946276"/>
            <a:ext cx="428625" cy="428625"/>
          </a:xfrm>
          <a:prstGeom prst="teardrop">
            <a:avLst/>
          </a:prstGeom>
          <a:solidFill>
            <a:schemeClr val="bg2">
              <a:lumMod val="75000"/>
            </a:schemeClr>
          </a:solidFill>
          <a:ln w="34925">
            <a:solidFill>
              <a:schemeClr val="tx2">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44" name="Träne 43"/>
          <p:cNvSpPr/>
          <p:nvPr/>
        </p:nvSpPr>
        <p:spPr>
          <a:xfrm rot="18969218">
            <a:off x="1863726" y="2801939"/>
            <a:ext cx="428625" cy="428625"/>
          </a:xfrm>
          <a:prstGeom prst="teardrop">
            <a:avLst/>
          </a:prstGeom>
          <a:solidFill>
            <a:schemeClr val="bg2">
              <a:lumMod val="40000"/>
              <a:lumOff val="60000"/>
            </a:schemeClr>
          </a:solidFill>
          <a:ln w="349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45" name="Träne 44"/>
          <p:cNvSpPr/>
          <p:nvPr/>
        </p:nvSpPr>
        <p:spPr>
          <a:xfrm rot="18969218">
            <a:off x="1863726" y="4268789"/>
            <a:ext cx="428625" cy="428625"/>
          </a:xfrm>
          <a:prstGeom prst="teardrop">
            <a:avLst/>
          </a:prstGeom>
          <a:solidFill>
            <a:srgbClr val="0070C0"/>
          </a:solidFill>
          <a:ln w="349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49" name="Träne 48"/>
          <p:cNvSpPr/>
          <p:nvPr/>
        </p:nvSpPr>
        <p:spPr>
          <a:xfrm rot="18969218">
            <a:off x="8274051" y="3778250"/>
            <a:ext cx="404813" cy="395288"/>
          </a:xfrm>
          <a:prstGeom prst="teardrop">
            <a:avLst/>
          </a:prstGeom>
          <a:solidFill>
            <a:schemeClr val="bg1">
              <a:lumMod val="65000"/>
            </a:schemeClr>
          </a:solidFill>
          <a:ln w="349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50" name="Text Box 8"/>
          <p:cNvSpPr txBox="1">
            <a:spLocks noChangeArrowheads="1"/>
          </p:cNvSpPr>
          <p:nvPr/>
        </p:nvSpPr>
        <p:spPr bwMode="auto">
          <a:xfrm>
            <a:off x="8310563" y="3786188"/>
            <a:ext cx="285750" cy="366712"/>
          </a:xfrm>
          <a:prstGeom prst="rect">
            <a:avLst/>
          </a:prstGeom>
          <a:noFill/>
          <a:ln w="9525">
            <a:noFill/>
            <a:miter lim="800000"/>
            <a:headEnd/>
            <a:tailEnd/>
          </a:ln>
          <a:effectLst>
            <a:outerShdw blurRad="50800" dist="38100" dir="2700000" algn="tl" rotWithShape="0">
              <a:prstClr val="black">
                <a:alpha val="70000"/>
              </a:prstClr>
            </a:outerShdw>
          </a:effectLst>
        </p:spPr>
        <p:txBody>
          <a:bodyPr>
            <a:spAutoFit/>
          </a:bodyPr>
          <a:lstStyle/>
          <a:p>
            <a:r>
              <a:rPr lang="de-DE" sz="1800" b="1">
                <a:latin typeface="Consolas" pitchFamily="49" charset="0"/>
              </a:rPr>
              <a:t>?</a:t>
            </a:r>
          </a:p>
        </p:txBody>
      </p:sp>
      <p:sp>
        <p:nvSpPr>
          <p:cNvPr id="48" name="Träne 47"/>
          <p:cNvSpPr/>
          <p:nvPr/>
        </p:nvSpPr>
        <p:spPr>
          <a:xfrm rot="18969218">
            <a:off x="1839914" y="5956301"/>
            <a:ext cx="492125" cy="519113"/>
          </a:xfrm>
          <a:prstGeom prst="teardrop">
            <a:avLst/>
          </a:prstGeom>
          <a:solidFill>
            <a:srgbClr val="E0CA6A"/>
          </a:solidFill>
          <a:ln w="34925">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51" name="Träne 50"/>
          <p:cNvSpPr/>
          <p:nvPr/>
        </p:nvSpPr>
        <p:spPr>
          <a:xfrm rot="18969218">
            <a:off x="1849439" y="5956301"/>
            <a:ext cx="492125" cy="519113"/>
          </a:xfrm>
          <a:prstGeom prst="teardrop">
            <a:avLst/>
          </a:prstGeom>
          <a:solidFill>
            <a:srgbClr val="E0CA6A"/>
          </a:solidFill>
          <a:ln w="34925">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up)">
                                      <p:cBhvr>
                                        <p:cTn id="25" dur="10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202"/>
                                        </p:tgtEl>
                                        <p:attrNameLst>
                                          <p:attrName>style.visibility</p:attrName>
                                        </p:attrNameLst>
                                      </p:cBhvr>
                                      <p:to>
                                        <p:strVal val="visible"/>
                                      </p:to>
                                    </p:set>
                                    <p:animEffect transition="in" filter="fade">
                                      <p:cBhvr>
                                        <p:cTn id="30" dur="500"/>
                                        <p:tgtEl>
                                          <p:spTgt spid="720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p:cTn id="35" dur="1000" fill="hold"/>
                                        <p:tgtEl>
                                          <p:spTgt spid="28"/>
                                        </p:tgtEl>
                                        <p:attrNameLst>
                                          <p:attrName>ppt_w</p:attrName>
                                        </p:attrNameLst>
                                      </p:cBhvr>
                                      <p:tavLst>
                                        <p:tav tm="0">
                                          <p:val>
                                            <p:fltVal val="0"/>
                                          </p:val>
                                        </p:tav>
                                        <p:tav tm="100000">
                                          <p:val>
                                            <p:strVal val="#ppt_w"/>
                                          </p:val>
                                        </p:tav>
                                      </p:tavLst>
                                    </p:anim>
                                    <p:anim calcmode="lin" valueType="num">
                                      <p:cBhvr>
                                        <p:cTn id="36" dur="1000" fill="hold"/>
                                        <p:tgtEl>
                                          <p:spTgt spid="28"/>
                                        </p:tgtEl>
                                        <p:attrNameLst>
                                          <p:attrName>ppt_h</p:attrName>
                                        </p:attrNameLst>
                                      </p:cBhvr>
                                      <p:tavLst>
                                        <p:tav tm="0">
                                          <p:val>
                                            <p:fltVal val="0"/>
                                          </p:val>
                                        </p:tav>
                                        <p:tav tm="100000">
                                          <p:val>
                                            <p:strVal val="#ppt_h"/>
                                          </p:val>
                                        </p:tav>
                                      </p:tavLst>
                                    </p:anim>
                                    <p:animEffect transition="in" filter="fade">
                                      <p:cBhvr>
                                        <p:cTn id="37" dur="1000"/>
                                        <p:tgtEl>
                                          <p:spTgt spid="28"/>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500"/>
                                        <p:tgtEl>
                                          <p:spTgt spid="3">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255"/>
                                        </p:tgtEl>
                                        <p:attrNameLst>
                                          <p:attrName>style.visibility</p:attrName>
                                        </p:attrNameLst>
                                      </p:cBhvr>
                                      <p:to>
                                        <p:strVal val="visible"/>
                                      </p:to>
                                    </p:set>
                                    <p:animEffect transition="in" filter="fade">
                                      <p:cBhvr>
                                        <p:cTn id="56" dur="500"/>
                                        <p:tgtEl>
                                          <p:spTgt spid="1025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down)">
                                      <p:cBhvr>
                                        <p:cTn id="61" dur="1000"/>
                                        <p:tgtEl>
                                          <p:spTgt spid="19"/>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wipe(down)">
                                      <p:cBhvr>
                                        <p:cTn id="70" dur="1000"/>
                                        <p:tgtEl>
                                          <p:spTgt spid="8"/>
                                        </p:tgtEl>
                                      </p:cBhvr>
                                    </p:animEffect>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0"/>
                                        <p:tgtEl>
                                          <p:spTgt spid="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
                                            <p:txEl>
                                              <p:pRg st="3" end="3"/>
                                            </p:txEl>
                                          </p:spTgt>
                                        </p:tgtEl>
                                        <p:attrNameLst>
                                          <p:attrName>style.visibility</p:attrName>
                                        </p:attrNameLst>
                                      </p:cBhvr>
                                      <p:to>
                                        <p:strVal val="visible"/>
                                      </p:to>
                                    </p:set>
                                    <p:animEffect transition="in" filter="fade">
                                      <p:cBhvr>
                                        <p:cTn id="79" dur="500"/>
                                        <p:tgtEl>
                                          <p:spTgt spid="3">
                                            <p:txEl>
                                              <p:pRg st="3" end="3"/>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grpId="0"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wipe(right)">
                                      <p:cBhvr>
                                        <p:cTn id="84" dur="1000"/>
                                        <p:tgtEl>
                                          <p:spTgt spid="2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fade">
                                      <p:cBhvr>
                                        <p:cTn id="89" dur="500"/>
                                        <p:tgtEl>
                                          <p:spTgt spid="36"/>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
                                            <p:txEl>
                                              <p:pRg st="4" end="4"/>
                                            </p:txEl>
                                          </p:spTgt>
                                        </p:tgtEl>
                                        <p:attrNameLst>
                                          <p:attrName>style.visibility</p:attrName>
                                        </p:attrNameLst>
                                      </p:cBhvr>
                                      <p:to>
                                        <p:strVal val="visible"/>
                                      </p:to>
                                    </p:set>
                                    <p:animEffect transition="in" filter="fade">
                                      <p:cBhvr>
                                        <p:cTn id="94" dur="500"/>
                                        <p:tgtEl>
                                          <p:spTgt spid="3">
                                            <p:txEl>
                                              <p:pRg st="4" end="4"/>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7"/>
                                        </p:tgtEl>
                                        <p:attrNameLst>
                                          <p:attrName>style.visibility</p:attrName>
                                        </p:attrNameLst>
                                      </p:cBhvr>
                                      <p:to>
                                        <p:strVal val="visible"/>
                                      </p:to>
                                    </p:set>
                                    <p:animEffect transition="in" filter="fade">
                                      <p:cBhvr>
                                        <p:cTn id="99" dur="500"/>
                                        <p:tgtEl>
                                          <p:spTgt spid="7"/>
                                        </p:tgtEl>
                                      </p:cBhvr>
                                    </p:animEffec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10"/>
                                        </p:tgtEl>
                                        <p:attrNameLst>
                                          <p:attrName>style.visibility</p:attrName>
                                        </p:attrNameLst>
                                      </p:cBhvr>
                                      <p:to>
                                        <p:strVal val="visible"/>
                                      </p:to>
                                    </p:set>
                                    <p:animEffect transition="in" filter="wipe(left)">
                                      <p:cBhvr>
                                        <p:cTn id="103" dur="1000"/>
                                        <p:tgtEl>
                                          <p:spTgt spid="10"/>
                                        </p:tgtEl>
                                      </p:cBhvr>
                                    </p:animEffect>
                                  </p:childTnLst>
                                </p:cTn>
                              </p:par>
                            </p:childTnLst>
                          </p:cTn>
                        </p:par>
                        <p:par>
                          <p:cTn id="104" fill="hold">
                            <p:stCondLst>
                              <p:cond delay="1500"/>
                            </p:stCondLst>
                            <p:childTnLst>
                              <p:par>
                                <p:cTn id="105" presetID="10" presetClass="entr" presetSubtype="0" fill="hold" grpId="0" nodeType="after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fade">
                                      <p:cBhvr>
                                        <p:cTn id="107" dur="500"/>
                                        <p:tgtEl>
                                          <p:spTgt spid="1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3">
                                            <p:txEl>
                                              <p:pRg st="5" end="5"/>
                                            </p:txEl>
                                          </p:spTgt>
                                        </p:tgtEl>
                                        <p:attrNameLst>
                                          <p:attrName>style.visibility</p:attrName>
                                        </p:attrNameLst>
                                      </p:cBhvr>
                                      <p:to>
                                        <p:strVal val="visible"/>
                                      </p:to>
                                    </p:set>
                                    <p:animEffect transition="in" filter="fade">
                                      <p:cBhvr>
                                        <p:cTn id="112" dur="500"/>
                                        <p:tgtEl>
                                          <p:spTgt spid="3">
                                            <p:txEl>
                                              <p:pRg st="5" end="5"/>
                                            </p:txEl>
                                          </p:spTgt>
                                        </p:tgtEl>
                                      </p:cBhvr>
                                    </p:animEffect>
                                  </p:childTnLst>
                                </p:cTn>
                              </p:par>
                            </p:childTnLst>
                          </p:cTn>
                        </p:par>
                        <p:par>
                          <p:cTn id="113" fill="hold">
                            <p:stCondLst>
                              <p:cond delay="500"/>
                            </p:stCondLst>
                            <p:childTnLst>
                              <p:par>
                                <p:cTn id="114" presetID="22" presetClass="entr" presetSubtype="4" fill="hold" nodeType="afterEffect">
                                  <p:stCondLst>
                                    <p:cond delay="0"/>
                                  </p:stCondLst>
                                  <p:childTnLst>
                                    <p:set>
                                      <p:cBhvr>
                                        <p:cTn id="115" dur="1" fill="hold">
                                          <p:stCondLst>
                                            <p:cond delay="0"/>
                                          </p:stCondLst>
                                        </p:cTn>
                                        <p:tgtEl>
                                          <p:spTgt spid="2"/>
                                        </p:tgtEl>
                                        <p:attrNameLst>
                                          <p:attrName>style.visibility</p:attrName>
                                        </p:attrNameLst>
                                      </p:cBhvr>
                                      <p:to>
                                        <p:strVal val="visible"/>
                                      </p:to>
                                    </p:set>
                                    <p:animEffect transition="in" filter="wipe(down)">
                                      <p:cBhvr>
                                        <p:cTn id="116" dur="1000"/>
                                        <p:tgtEl>
                                          <p:spTgt spid="2"/>
                                        </p:tgtEl>
                                      </p:cBhvr>
                                    </p:animEffect>
                                  </p:childTnLst>
                                </p:cTn>
                              </p:par>
                            </p:childTnLst>
                          </p:cTn>
                        </p:par>
                        <p:par>
                          <p:cTn id="117" fill="hold">
                            <p:stCondLst>
                              <p:cond delay="1500"/>
                            </p:stCondLst>
                            <p:childTnLst>
                              <p:par>
                                <p:cTn id="118" presetID="10" presetClass="entr" presetSubtype="0" fill="hold" grpId="0" nodeType="afterEffect">
                                  <p:stCondLst>
                                    <p:cond delay="0"/>
                                  </p:stCondLst>
                                  <p:childTnLst>
                                    <p:set>
                                      <p:cBhvr>
                                        <p:cTn id="119" dur="1" fill="hold">
                                          <p:stCondLst>
                                            <p:cond delay="0"/>
                                          </p:stCondLst>
                                        </p:cTn>
                                        <p:tgtEl>
                                          <p:spTgt spid="32"/>
                                        </p:tgtEl>
                                        <p:attrNameLst>
                                          <p:attrName>style.visibility</p:attrName>
                                        </p:attrNameLst>
                                      </p:cBhvr>
                                      <p:to>
                                        <p:strVal val="visible"/>
                                      </p:to>
                                    </p:set>
                                    <p:animEffect transition="in" filter="fade">
                                      <p:cBhvr>
                                        <p:cTn id="120" dur="500"/>
                                        <p:tgtEl>
                                          <p:spTgt spid="32"/>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3">
                                            <p:txEl>
                                              <p:pRg st="6" end="6"/>
                                            </p:txEl>
                                          </p:spTgt>
                                        </p:tgtEl>
                                        <p:attrNameLst>
                                          <p:attrName>style.visibility</p:attrName>
                                        </p:attrNameLst>
                                      </p:cBhvr>
                                      <p:to>
                                        <p:strVal val="visible"/>
                                      </p:to>
                                    </p:set>
                                    <p:animEffect transition="in" filter="fade">
                                      <p:cBhvr>
                                        <p:cTn id="125" dur="500"/>
                                        <p:tgtEl>
                                          <p:spTgt spid="3">
                                            <p:txEl>
                                              <p:pRg st="6" end="6"/>
                                            </p:txEl>
                                          </p:spTgt>
                                        </p:tgtEl>
                                      </p:cBhvr>
                                    </p:animEffect>
                                  </p:childTnLst>
                                </p:cTn>
                              </p:par>
                            </p:childTnLst>
                          </p:cTn>
                        </p:par>
                        <p:par>
                          <p:cTn id="126" fill="hold">
                            <p:stCondLst>
                              <p:cond delay="500"/>
                            </p:stCondLst>
                            <p:childTnLst>
                              <p:par>
                                <p:cTn id="127" presetID="22" presetClass="entr" presetSubtype="8" fill="hold" grpId="0" nodeType="afterEffect">
                                  <p:stCondLst>
                                    <p:cond delay="0"/>
                                  </p:stCondLst>
                                  <p:childTnLst>
                                    <p:set>
                                      <p:cBhvr>
                                        <p:cTn id="128" dur="1" fill="hold">
                                          <p:stCondLst>
                                            <p:cond delay="0"/>
                                          </p:stCondLst>
                                        </p:cTn>
                                        <p:tgtEl>
                                          <p:spTgt spid="38"/>
                                        </p:tgtEl>
                                        <p:attrNameLst>
                                          <p:attrName>style.visibility</p:attrName>
                                        </p:attrNameLst>
                                      </p:cBhvr>
                                      <p:to>
                                        <p:strVal val="visible"/>
                                      </p:to>
                                    </p:set>
                                    <p:animEffect transition="in" filter="wipe(left)">
                                      <p:cBhvr>
                                        <p:cTn id="129" dur="1000"/>
                                        <p:tgtEl>
                                          <p:spTgt spid="38"/>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fade">
                                      <p:cBhvr>
                                        <p:cTn id="134" dur="500"/>
                                        <p:tgtEl>
                                          <p:spTgt spid="44"/>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3">
                                            <p:txEl>
                                              <p:pRg st="7" end="7"/>
                                            </p:txEl>
                                          </p:spTgt>
                                        </p:tgtEl>
                                        <p:attrNameLst>
                                          <p:attrName>style.visibility</p:attrName>
                                        </p:attrNameLst>
                                      </p:cBhvr>
                                      <p:to>
                                        <p:strVal val="visible"/>
                                      </p:to>
                                    </p:set>
                                    <p:animEffect transition="in" filter="fade">
                                      <p:cBhvr>
                                        <p:cTn id="139" dur="500"/>
                                        <p:tgtEl>
                                          <p:spTgt spid="3">
                                            <p:txEl>
                                              <p:pRg st="7" end="7"/>
                                            </p:txEl>
                                          </p:spTgt>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3">
                                            <p:txEl>
                                              <p:pRg st="8" end="8"/>
                                            </p:txEl>
                                          </p:spTgt>
                                        </p:tgtEl>
                                        <p:attrNameLst>
                                          <p:attrName>style.visibility</p:attrName>
                                        </p:attrNameLst>
                                      </p:cBhvr>
                                      <p:to>
                                        <p:strVal val="visible"/>
                                      </p:to>
                                    </p:set>
                                    <p:animEffect transition="in" filter="fade">
                                      <p:cBhvr>
                                        <p:cTn id="144" dur="500"/>
                                        <p:tgtEl>
                                          <p:spTgt spid="3">
                                            <p:txEl>
                                              <p:pRg st="8" end="8"/>
                                            </p:txEl>
                                          </p:spTgt>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2" fill="hold" grpId="0" nodeType="clickEffect">
                                  <p:stCondLst>
                                    <p:cond delay="0"/>
                                  </p:stCondLst>
                                  <p:childTnLst>
                                    <p:set>
                                      <p:cBhvr>
                                        <p:cTn id="148" dur="1" fill="hold">
                                          <p:stCondLst>
                                            <p:cond delay="0"/>
                                          </p:stCondLst>
                                        </p:cTn>
                                        <p:tgtEl>
                                          <p:spTgt spid="11"/>
                                        </p:tgtEl>
                                        <p:attrNameLst>
                                          <p:attrName>style.visibility</p:attrName>
                                        </p:attrNameLst>
                                      </p:cBhvr>
                                      <p:to>
                                        <p:strVal val="visible"/>
                                      </p:to>
                                    </p:set>
                                    <p:animEffect transition="in" filter="wipe(right)">
                                      <p:cBhvr>
                                        <p:cTn id="149" dur="1000"/>
                                        <p:tgtEl>
                                          <p:spTgt spid="11"/>
                                        </p:tgtEl>
                                      </p:cBhvr>
                                    </p:animEffect>
                                  </p:childTnLst>
                                </p:cTn>
                              </p:par>
                            </p:childTnLst>
                          </p:cTn>
                        </p:par>
                        <p:par>
                          <p:cTn id="150" fill="hold">
                            <p:stCondLst>
                              <p:cond delay="1000"/>
                            </p:stCondLst>
                            <p:childTnLst>
                              <p:par>
                                <p:cTn id="151" presetID="22" presetClass="entr" presetSubtype="2" fill="hold" grpId="0" nodeType="afterEffect">
                                  <p:stCondLst>
                                    <p:cond delay="0"/>
                                  </p:stCondLst>
                                  <p:childTnLst>
                                    <p:set>
                                      <p:cBhvr>
                                        <p:cTn id="152" dur="1" fill="hold">
                                          <p:stCondLst>
                                            <p:cond delay="0"/>
                                          </p:stCondLst>
                                        </p:cTn>
                                        <p:tgtEl>
                                          <p:spTgt spid="15"/>
                                        </p:tgtEl>
                                        <p:attrNameLst>
                                          <p:attrName>style.visibility</p:attrName>
                                        </p:attrNameLst>
                                      </p:cBhvr>
                                      <p:to>
                                        <p:strVal val="visible"/>
                                      </p:to>
                                    </p:set>
                                    <p:animEffect transition="in" filter="wipe(right)">
                                      <p:cBhvr>
                                        <p:cTn id="153" dur="1000"/>
                                        <p:tgtEl>
                                          <p:spTgt spid="15"/>
                                        </p:tgtEl>
                                      </p:cBhvr>
                                    </p:animEffect>
                                  </p:childTnLst>
                                </p:cTn>
                              </p:par>
                            </p:childTnLst>
                          </p:cTn>
                        </p:par>
                        <p:par>
                          <p:cTn id="154" fill="hold">
                            <p:stCondLst>
                              <p:cond delay="2000"/>
                            </p:stCondLst>
                            <p:childTnLst>
                              <p:par>
                                <p:cTn id="155" presetID="22" presetClass="entr" presetSubtype="2" fill="hold" nodeType="afterEffect">
                                  <p:stCondLst>
                                    <p:cond delay="0"/>
                                  </p:stCondLst>
                                  <p:childTnLst>
                                    <p:set>
                                      <p:cBhvr>
                                        <p:cTn id="156" dur="1" fill="hold">
                                          <p:stCondLst>
                                            <p:cond delay="0"/>
                                          </p:stCondLst>
                                        </p:cTn>
                                        <p:tgtEl>
                                          <p:spTgt spid="14"/>
                                        </p:tgtEl>
                                        <p:attrNameLst>
                                          <p:attrName>style.visibility</p:attrName>
                                        </p:attrNameLst>
                                      </p:cBhvr>
                                      <p:to>
                                        <p:strVal val="visible"/>
                                      </p:to>
                                    </p:set>
                                    <p:animEffect transition="in" filter="wipe(right)">
                                      <p:cBhvr>
                                        <p:cTn id="157" dur="1000"/>
                                        <p:tgtEl>
                                          <p:spTgt spid="14"/>
                                        </p:tgtEl>
                                      </p:cBhvr>
                                    </p:animEffect>
                                  </p:childTnLst>
                                </p:cTn>
                              </p:par>
                            </p:childTnLst>
                          </p:cTn>
                        </p:par>
                        <p:par>
                          <p:cTn id="158" fill="hold">
                            <p:stCondLst>
                              <p:cond delay="3000"/>
                            </p:stCondLst>
                            <p:childTnLst>
                              <p:par>
                                <p:cTn id="159" presetID="10" presetClass="entr" presetSubtype="0" fill="hold" grpId="0" nodeType="afterEffect">
                                  <p:stCondLst>
                                    <p:cond delay="0"/>
                                  </p:stCondLst>
                                  <p:childTnLst>
                                    <p:set>
                                      <p:cBhvr>
                                        <p:cTn id="160" dur="1" fill="hold">
                                          <p:stCondLst>
                                            <p:cond delay="0"/>
                                          </p:stCondLst>
                                        </p:cTn>
                                        <p:tgtEl>
                                          <p:spTgt spid="16"/>
                                        </p:tgtEl>
                                        <p:attrNameLst>
                                          <p:attrName>style.visibility</p:attrName>
                                        </p:attrNameLst>
                                      </p:cBhvr>
                                      <p:to>
                                        <p:strVal val="visible"/>
                                      </p:to>
                                    </p:set>
                                    <p:animEffect transition="in" filter="fade">
                                      <p:cBhvr>
                                        <p:cTn id="161" dur="500"/>
                                        <p:tgtEl>
                                          <p:spTgt spid="16"/>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nodeType="clickEffect">
                                  <p:stCondLst>
                                    <p:cond delay="0"/>
                                  </p:stCondLst>
                                  <p:childTnLst>
                                    <p:set>
                                      <p:cBhvr>
                                        <p:cTn id="165" dur="1" fill="hold">
                                          <p:stCondLst>
                                            <p:cond delay="0"/>
                                          </p:stCondLst>
                                        </p:cTn>
                                        <p:tgtEl>
                                          <p:spTgt spid="3">
                                            <p:txEl>
                                              <p:pRg st="9" end="9"/>
                                            </p:txEl>
                                          </p:spTgt>
                                        </p:tgtEl>
                                        <p:attrNameLst>
                                          <p:attrName>style.visibility</p:attrName>
                                        </p:attrNameLst>
                                      </p:cBhvr>
                                      <p:to>
                                        <p:strVal val="visible"/>
                                      </p:to>
                                    </p:set>
                                    <p:animEffect transition="in" filter="fade">
                                      <p:cBhvr>
                                        <p:cTn id="166" dur="500"/>
                                        <p:tgtEl>
                                          <p:spTgt spid="3">
                                            <p:txEl>
                                              <p:pRg st="9" end="9"/>
                                            </p:txEl>
                                          </p:spTgt>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nodeType="clickEffect">
                                  <p:stCondLst>
                                    <p:cond delay="0"/>
                                  </p:stCondLst>
                                  <p:childTnLst>
                                    <p:set>
                                      <p:cBhvr>
                                        <p:cTn id="170" dur="1" fill="hold">
                                          <p:stCondLst>
                                            <p:cond delay="0"/>
                                          </p:stCondLst>
                                        </p:cTn>
                                        <p:tgtEl>
                                          <p:spTgt spid="30"/>
                                        </p:tgtEl>
                                        <p:attrNameLst>
                                          <p:attrName>style.visibility</p:attrName>
                                        </p:attrNameLst>
                                      </p:cBhvr>
                                      <p:to>
                                        <p:strVal val="visible"/>
                                      </p:to>
                                    </p:set>
                                    <p:animEffect transition="in" filter="fade">
                                      <p:cBhvr>
                                        <p:cTn id="171" dur="500"/>
                                        <p:tgtEl>
                                          <p:spTgt spid="30"/>
                                        </p:tgtEl>
                                      </p:cBhvr>
                                    </p:animEffect>
                                  </p:childTnLst>
                                </p:cTn>
                              </p:par>
                            </p:childTnLst>
                          </p:cTn>
                        </p:par>
                        <p:par>
                          <p:cTn id="172" fill="hold">
                            <p:stCondLst>
                              <p:cond delay="500"/>
                            </p:stCondLst>
                            <p:childTnLst>
                              <p:par>
                                <p:cTn id="173" presetID="10" presetClass="entr" presetSubtype="0" fill="hold" grpId="0" nodeType="afterEffect">
                                  <p:stCondLst>
                                    <p:cond delay="0"/>
                                  </p:stCondLst>
                                  <p:childTnLst>
                                    <p:set>
                                      <p:cBhvr>
                                        <p:cTn id="174" dur="1" fill="hold">
                                          <p:stCondLst>
                                            <p:cond delay="0"/>
                                          </p:stCondLst>
                                        </p:cTn>
                                        <p:tgtEl>
                                          <p:spTgt spid="13"/>
                                        </p:tgtEl>
                                        <p:attrNameLst>
                                          <p:attrName>style.visibility</p:attrName>
                                        </p:attrNameLst>
                                      </p:cBhvr>
                                      <p:to>
                                        <p:strVal val="visible"/>
                                      </p:to>
                                    </p:set>
                                    <p:animEffect transition="in" filter="fade">
                                      <p:cBhvr>
                                        <p:cTn id="175" dur="500"/>
                                        <p:tgtEl>
                                          <p:spTgt spid="13"/>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45"/>
                                        </p:tgtEl>
                                        <p:attrNameLst>
                                          <p:attrName>style.visibility</p:attrName>
                                        </p:attrNameLst>
                                      </p:cBhvr>
                                      <p:to>
                                        <p:strVal val="visible"/>
                                      </p:to>
                                    </p:set>
                                    <p:animEffect transition="in" filter="fade">
                                      <p:cBhvr>
                                        <p:cTn id="180" dur="500"/>
                                        <p:tgtEl>
                                          <p:spTgt spid="45"/>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3">
                                            <p:txEl>
                                              <p:pRg st="10" end="10"/>
                                            </p:txEl>
                                          </p:spTgt>
                                        </p:tgtEl>
                                        <p:attrNameLst>
                                          <p:attrName>style.visibility</p:attrName>
                                        </p:attrNameLst>
                                      </p:cBhvr>
                                      <p:to>
                                        <p:strVal val="visible"/>
                                      </p:to>
                                    </p:set>
                                    <p:animEffect transition="in" filter="fade">
                                      <p:cBhvr>
                                        <p:cTn id="185" dur="500"/>
                                        <p:tgtEl>
                                          <p:spTgt spid="3">
                                            <p:txEl>
                                              <p:pRg st="10" end="10"/>
                                            </p:txEl>
                                          </p:spTgt>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1" fill="hold" nodeType="clickEffect">
                                  <p:stCondLst>
                                    <p:cond delay="0"/>
                                  </p:stCondLst>
                                  <p:childTnLst>
                                    <p:set>
                                      <p:cBhvr>
                                        <p:cTn id="189" dur="1" fill="hold">
                                          <p:stCondLst>
                                            <p:cond delay="0"/>
                                          </p:stCondLst>
                                        </p:cTn>
                                        <p:tgtEl>
                                          <p:spTgt spid="47"/>
                                        </p:tgtEl>
                                        <p:attrNameLst>
                                          <p:attrName>style.visibility</p:attrName>
                                        </p:attrNameLst>
                                      </p:cBhvr>
                                      <p:to>
                                        <p:strVal val="visible"/>
                                      </p:to>
                                    </p:set>
                                    <p:animEffect transition="in" filter="wipe(up)">
                                      <p:cBhvr>
                                        <p:cTn id="190" dur="2000"/>
                                        <p:tgtEl>
                                          <p:spTgt spid="47"/>
                                        </p:tgtEl>
                                      </p:cBhvr>
                                    </p:animEffect>
                                  </p:childTnLst>
                                </p:cTn>
                              </p:par>
                            </p:childTnLst>
                          </p:cTn>
                        </p:par>
                        <p:par>
                          <p:cTn id="191" fill="hold">
                            <p:stCondLst>
                              <p:cond delay="2000"/>
                            </p:stCondLst>
                            <p:childTnLst>
                              <p:par>
                                <p:cTn id="192" presetID="10" presetClass="entr" presetSubtype="0" fill="hold" nodeType="afterEffect">
                                  <p:stCondLst>
                                    <p:cond delay="0"/>
                                  </p:stCondLst>
                                  <p:childTnLst>
                                    <p:set>
                                      <p:cBhvr>
                                        <p:cTn id="193" dur="1" fill="hold">
                                          <p:stCondLst>
                                            <p:cond delay="0"/>
                                          </p:stCondLst>
                                        </p:cTn>
                                        <p:tgtEl>
                                          <p:spTgt spid="48"/>
                                        </p:tgtEl>
                                        <p:attrNameLst>
                                          <p:attrName>style.visibility</p:attrName>
                                        </p:attrNameLst>
                                      </p:cBhvr>
                                      <p:to>
                                        <p:strVal val="visible"/>
                                      </p:to>
                                    </p:set>
                                    <p:animEffect transition="in" filter="fade">
                                      <p:cBhvr>
                                        <p:cTn id="194" dur="500"/>
                                        <p:tgtEl>
                                          <p:spTgt spid="48"/>
                                        </p:tgtEl>
                                      </p:cBhvr>
                                    </p:animEffect>
                                  </p:childTnLst>
                                </p:cTn>
                              </p:par>
                              <p:par>
                                <p:cTn id="195" presetID="10" presetClass="entr" presetSubtype="0" fill="hold" nodeType="withEffect">
                                  <p:stCondLst>
                                    <p:cond delay="0"/>
                                  </p:stCondLst>
                                  <p:childTnLst>
                                    <p:set>
                                      <p:cBhvr>
                                        <p:cTn id="196" dur="1" fill="hold">
                                          <p:stCondLst>
                                            <p:cond delay="0"/>
                                          </p:stCondLst>
                                        </p:cTn>
                                        <p:tgtEl>
                                          <p:spTgt spid="51"/>
                                        </p:tgtEl>
                                        <p:attrNameLst>
                                          <p:attrName>style.visibility</p:attrName>
                                        </p:attrNameLst>
                                      </p:cBhvr>
                                      <p:to>
                                        <p:strVal val="visible"/>
                                      </p:to>
                                    </p:set>
                                    <p:animEffect transition="in" filter="fade">
                                      <p:cBhvr>
                                        <p:cTn id="197" dur="500"/>
                                        <p:tgtEl>
                                          <p:spTgt spid="51"/>
                                        </p:tgtEl>
                                      </p:cBhvr>
                                    </p:animEffect>
                                  </p:childTnLst>
                                </p:cTn>
                              </p:par>
                            </p:childTnLst>
                          </p:cTn>
                        </p:par>
                      </p:childTnLst>
                    </p:cTn>
                  </p:par>
                  <p:par>
                    <p:cTn id="198" fill="hold">
                      <p:stCondLst>
                        <p:cond delay="indefinite"/>
                      </p:stCondLst>
                      <p:childTnLst>
                        <p:par>
                          <p:cTn id="199" fill="hold">
                            <p:stCondLst>
                              <p:cond delay="0"/>
                            </p:stCondLst>
                            <p:childTnLst>
                              <p:par>
                                <p:cTn id="200" presetID="0" presetClass="path" presetSubtype="0" accel="50000" decel="50000" fill="hold" nodeType="clickEffect">
                                  <p:stCondLst>
                                    <p:cond delay="0"/>
                                  </p:stCondLst>
                                  <p:childTnLst>
                                    <p:animMotion origin="layout" path="M 1.66667E-6 0 L 0.69809 -0.32847 " pathEditMode="relative" rAng="0" ptsTypes="AA">
                                      <p:cBhvr>
                                        <p:cTn id="201" dur="2000" fill="hold"/>
                                        <p:tgtEl>
                                          <p:spTgt spid="48"/>
                                        </p:tgtEl>
                                        <p:attrNameLst>
                                          <p:attrName>ppt_x</p:attrName>
                                          <p:attrName>ppt_y</p:attrName>
                                        </p:attrNameLst>
                                      </p:cBhvr>
                                      <p:rCtr x="34900" y="-16400"/>
                                    </p:animMotion>
                                  </p:childTnLst>
                                </p:cTn>
                              </p:par>
                            </p:childTnLst>
                          </p:cTn>
                        </p:par>
                      </p:childTnLst>
                    </p:cTn>
                  </p:par>
                  <p:par>
                    <p:cTn id="202" fill="hold">
                      <p:stCondLst>
                        <p:cond delay="indefinite"/>
                      </p:stCondLst>
                      <p:childTnLst>
                        <p:par>
                          <p:cTn id="203" fill="hold">
                            <p:stCondLst>
                              <p:cond delay="0"/>
                            </p:stCondLst>
                            <p:childTnLst>
                              <p:par>
                                <p:cTn id="204" presetID="10" presetClass="entr" presetSubtype="0" fill="hold" grpId="0" nodeType="clickEffect">
                                  <p:stCondLst>
                                    <p:cond delay="0"/>
                                  </p:stCondLst>
                                  <p:childTnLst>
                                    <p:set>
                                      <p:cBhvr>
                                        <p:cTn id="205" dur="1" fill="hold">
                                          <p:stCondLst>
                                            <p:cond delay="0"/>
                                          </p:stCondLst>
                                        </p:cTn>
                                        <p:tgtEl>
                                          <p:spTgt spid="40"/>
                                        </p:tgtEl>
                                        <p:attrNameLst>
                                          <p:attrName>style.visibility</p:attrName>
                                        </p:attrNameLst>
                                      </p:cBhvr>
                                      <p:to>
                                        <p:strVal val="visible"/>
                                      </p:to>
                                    </p:set>
                                    <p:animEffect transition="in" filter="fade">
                                      <p:cBhvr>
                                        <p:cTn id="206" dur="500"/>
                                        <p:tgtEl>
                                          <p:spTgt spid="40"/>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41"/>
                                        </p:tgtEl>
                                        <p:attrNameLst>
                                          <p:attrName>style.visibility</p:attrName>
                                        </p:attrNameLst>
                                      </p:cBhvr>
                                      <p:to>
                                        <p:strVal val="visible"/>
                                      </p:to>
                                    </p:set>
                                    <p:animEffect transition="in" filter="fade">
                                      <p:cBhvr>
                                        <p:cTn id="209" dur="500"/>
                                        <p:tgtEl>
                                          <p:spTgt spid="41"/>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42"/>
                                        </p:tgtEl>
                                        <p:attrNameLst>
                                          <p:attrName>style.visibility</p:attrName>
                                        </p:attrNameLst>
                                      </p:cBhvr>
                                      <p:to>
                                        <p:strVal val="visible"/>
                                      </p:to>
                                    </p:set>
                                    <p:animEffect transition="in" filter="fade">
                                      <p:cBhvr>
                                        <p:cTn id="212" dur="500"/>
                                        <p:tgtEl>
                                          <p:spTgt spid="42"/>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43"/>
                                        </p:tgtEl>
                                        <p:attrNameLst>
                                          <p:attrName>style.visibility</p:attrName>
                                        </p:attrNameLst>
                                      </p:cBhvr>
                                      <p:to>
                                        <p:strVal val="visible"/>
                                      </p:to>
                                    </p:set>
                                    <p:animEffect transition="in" filter="fade">
                                      <p:cBhvr>
                                        <p:cTn id="21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p:bldP spid="13" grpId="0" animBg="1"/>
      <p:bldP spid="15" grpId="0" animBg="1"/>
      <p:bldP spid="16" grpId="0"/>
      <p:bldP spid="20" grpId="0"/>
      <p:bldP spid="23" grpId="0" animBg="1"/>
      <p:bldP spid="32" grpId="0"/>
      <p:bldP spid="38" grpId="0" animBg="1"/>
      <p:bldP spid="26" grpId="0" animBg="1"/>
      <p:bldP spid="40" grpId="0" animBg="1"/>
      <p:bldP spid="41" grpId="0" animBg="1"/>
      <p:bldP spid="42" grpId="0" animBg="1"/>
      <p:bldP spid="4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CheckerboardAO.wmf"/>
          <p:cNvPicPr>
            <a:picLocks noChangeAspect="1"/>
          </p:cNvPicPr>
          <p:nvPr/>
        </p:nvPicPr>
        <p:blipFill>
          <a:blip r:embed="rId2" cstate="print">
            <a:duotone>
              <a:prstClr val="black"/>
              <a:srgbClr val="FFC000">
                <a:tint val="45000"/>
                <a:satMod val="400000"/>
              </a:srgbClr>
            </a:duotone>
          </a:blip>
          <a:stretch>
            <a:fillRect/>
          </a:stretch>
        </p:blipFill>
        <p:spPr>
          <a:xfrm>
            <a:off x="6953256" y="3929066"/>
            <a:ext cx="2714644" cy="2714644"/>
          </a:xfrm>
          <a:prstGeom prst="rect">
            <a:avLst/>
          </a:prstGeom>
          <a:effectLst>
            <a:outerShdw blurRad="50800" dist="38100" dir="2700000" algn="tl" rotWithShape="0">
              <a:prstClr val="black">
                <a:alpha val="40000"/>
              </a:prstClr>
            </a:outerShdw>
          </a:effectLst>
        </p:spPr>
      </p:pic>
      <p:grpSp>
        <p:nvGrpSpPr>
          <p:cNvPr id="2" name="Gruppieren 31"/>
          <p:cNvGrpSpPr>
            <a:grpSpLocks/>
          </p:cNvGrpSpPr>
          <p:nvPr/>
        </p:nvGrpSpPr>
        <p:grpSpPr bwMode="auto">
          <a:xfrm>
            <a:off x="6907213" y="4071938"/>
            <a:ext cx="2857500" cy="2413000"/>
            <a:chOff x="5357818" y="4071942"/>
            <a:chExt cx="2857520" cy="2413074"/>
          </a:xfrm>
        </p:grpSpPr>
        <p:sp>
          <p:nvSpPr>
            <p:cNvPr id="11296" name="Textfeld 11"/>
            <p:cNvSpPr txBox="1">
              <a:spLocks noChangeArrowheads="1"/>
            </p:cNvSpPr>
            <p:nvPr/>
          </p:nvSpPr>
          <p:spPr bwMode="auto">
            <a:xfrm>
              <a:off x="6072198" y="5386344"/>
              <a:ext cx="785818" cy="400110"/>
            </a:xfrm>
            <a:prstGeom prst="rect">
              <a:avLst/>
            </a:prstGeom>
            <a:noFill/>
            <a:ln w="9525">
              <a:noFill/>
              <a:miter lim="800000"/>
              <a:headEnd/>
              <a:tailEnd/>
            </a:ln>
          </p:spPr>
          <p:txBody>
            <a:bodyPr>
              <a:spAutoFit/>
            </a:bodyPr>
            <a:lstStyle/>
            <a:p>
              <a:r>
                <a:rPr lang="de-DE" sz="2000">
                  <a:latin typeface="Franklin Gothic Medium Cond" pitchFamily="34" charset="0"/>
                </a:rPr>
                <a:t>(r,g,b)</a:t>
              </a:r>
            </a:p>
          </p:txBody>
        </p:sp>
        <p:sp>
          <p:nvSpPr>
            <p:cNvPr id="11297" name="Textfeld 12"/>
            <p:cNvSpPr txBox="1">
              <a:spLocks noChangeArrowheads="1"/>
            </p:cNvSpPr>
            <p:nvPr/>
          </p:nvSpPr>
          <p:spPr bwMode="auto">
            <a:xfrm>
              <a:off x="6786578" y="5386344"/>
              <a:ext cx="785818" cy="400110"/>
            </a:xfrm>
            <a:prstGeom prst="rect">
              <a:avLst/>
            </a:prstGeom>
            <a:noFill/>
            <a:ln w="9525">
              <a:noFill/>
              <a:miter lim="800000"/>
              <a:headEnd/>
              <a:tailEnd/>
            </a:ln>
          </p:spPr>
          <p:txBody>
            <a:bodyPr>
              <a:spAutoFit/>
            </a:bodyPr>
            <a:lstStyle/>
            <a:p>
              <a:r>
                <a:rPr lang="de-DE" sz="2000">
                  <a:latin typeface="Franklin Gothic Medium Cond" pitchFamily="34" charset="0"/>
                </a:rPr>
                <a:t>(r,g,b)</a:t>
              </a:r>
            </a:p>
          </p:txBody>
        </p:sp>
        <p:sp>
          <p:nvSpPr>
            <p:cNvPr id="11298" name="Textfeld 13"/>
            <p:cNvSpPr txBox="1">
              <a:spLocks noChangeArrowheads="1"/>
            </p:cNvSpPr>
            <p:nvPr/>
          </p:nvSpPr>
          <p:spPr bwMode="auto">
            <a:xfrm>
              <a:off x="7429520" y="5386344"/>
              <a:ext cx="785818" cy="400110"/>
            </a:xfrm>
            <a:prstGeom prst="rect">
              <a:avLst/>
            </a:prstGeom>
            <a:noFill/>
            <a:ln w="9525">
              <a:noFill/>
              <a:miter lim="800000"/>
              <a:headEnd/>
              <a:tailEnd/>
            </a:ln>
          </p:spPr>
          <p:txBody>
            <a:bodyPr>
              <a:spAutoFit/>
            </a:bodyPr>
            <a:lstStyle/>
            <a:p>
              <a:r>
                <a:rPr lang="de-DE" sz="2000">
                  <a:latin typeface="Franklin Gothic Medium Cond" pitchFamily="34" charset="0"/>
                </a:rPr>
                <a:t>(r,g,b)</a:t>
              </a:r>
            </a:p>
          </p:txBody>
        </p:sp>
        <p:sp>
          <p:nvSpPr>
            <p:cNvPr id="11299" name="Textfeld 14"/>
            <p:cNvSpPr txBox="1">
              <a:spLocks noChangeArrowheads="1"/>
            </p:cNvSpPr>
            <p:nvPr/>
          </p:nvSpPr>
          <p:spPr bwMode="auto">
            <a:xfrm>
              <a:off x="5383218" y="5399044"/>
              <a:ext cx="785818" cy="400110"/>
            </a:xfrm>
            <a:prstGeom prst="rect">
              <a:avLst/>
            </a:prstGeom>
            <a:noFill/>
            <a:ln w="9525">
              <a:noFill/>
              <a:miter lim="800000"/>
              <a:headEnd/>
              <a:tailEnd/>
            </a:ln>
          </p:spPr>
          <p:txBody>
            <a:bodyPr>
              <a:spAutoFit/>
            </a:bodyPr>
            <a:lstStyle/>
            <a:p>
              <a:r>
                <a:rPr lang="de-DE" sz="2000">
                  <a:latin typeface="Franklin Gothic Medium Cond" pitchFamily="34" charset="0"/>
                </a:rPr>
                <a:t>(r,g,b)</a:t>
              </a:r>
            </a:p>
          </p:txBody>
        </p:sp>
        <p:sp>
          <p:nvSpPr>
            <p:cNvPr id="11300" name="Textfeld 15"/>
            <p:cNvSpPr txBox="1">
              <a:spLocks noChangeArrowheads="1"/>
            </p:cNvSpPr>
            <p:nvPr/>
          </p:nvSpPr>
          <p:spPr bwMode="auto">
            <a:xfrm>
              <a:off x="6072198" y="6072206"/>
              <a:ext cx="785818" cy="400110"/>
            </a:xfrm>
            <a:prstGeom prst="rect">
              <a:avLst/>
            </a:prstGeom>
            <a:noFill/>
            <a:ln w="9525">
              <a:noFill/>
              <a:miter lim="800000"/>
              <a:headEnd/>
              <a:tailEnd/>
            </a:ln>
          </p:spPr>
          <p:txBody>
            <a:bodyPr>
              <a:spAutoFit/>
            </a:bodyPr>
            <a:lstStyle/>
            <a:p>
              <a:r>
                <a:rPr lang="de-DE" sz="2000">
                  <a:latin typeface="Franklin Gothic Medium Cond" pitchFamily="34" charset="0"/>
                </a:rPr>
                <a:t>(r,g,b)</a:t>
              </a:r>
            </a:p>
          </p:txBody>
        </p:sp>
        <p:sp>
          <p:nvSpPr>
            <p:cNvPr id="11301" name="Textfeld 16"/>
            <p:cNvSpPr txBox="1">
              <a:spLocks noChangeArrowheads="1"/>
            </p:cNvSpPr>
            <p:nvPr/>
          </p:nvSpPr>
          <p:spPr bwMode="auto">
            <a:xfrm>
              <a:off x="6786578" y="6072206"/>
              <a:ext cx="785818" cy="400110"/>
            </a:xfrm>
            <a:prstGeom prst="rect">
              <a:avLst/>
            </a:prstGeom>
            <a:noFill/>
            <a:ln w="9525">
              <a:noFill/>
              <a:miter lim="800000"/>
              <a:headEnd/>
              <a:tailEnd/>
            </a:ln>
          </p:spPr>
          <p:txBody>
            <a:bodyPr>
              <a:spAutoFit/>
            </a:bodyPr>
            <a:lstStyle/>
            <a:p>
              <a:r>
                <a:rPr lang="de-DE" sz="2000">
                  <a:latin typeface="Franklin Gothic Medium Cond" pitchFamily="34" charset="0"/>
                </a:rPr>
                <a:t>(r,g,b)</a:t>
              </a:r>
            </a:p>
          </p:txBody>
        </p:sp>
        <p:sp>
          <p:nvSpPr>
            <p:cNvPr id="11302" name="Textfeld 17"/>
            <p:cNvSpPr txBox="1">
              <a:spLocks noChangeArrowheads="1"/>
            </p:cNvSpPr>
            <p:nvPr/>
          </p:nvSpPr>
          <p:spPr bwMode="auto">
            <a:xfrm>
              <a:off x="7429520" y="6072206"/>
              <a:ext cx="785818" cy="400110"/>
            </a:xfrm>
            <a:prstGeom prst="rect">
              <a:avLst/>
            </a:prstGeom>
            <a:noFill/>
            <a:ln w="9525">
              <a:noFill/>
              <a:miter lim="800000"/>
              <a:headEnd/>
              <a:tailEnd/>
            </a:ln>
          </p:spPr>
          <p:txBody>
            <a:bodyPr>
              <a:spAutoFit/>
            </a:bodyPr>
            <a:lstStyle/>
            <a:p>
              <a:r>
                <a:rPr lang="de-DE" sz="2000">
                  <a:latin typeface="Franklin Gothic Medium Cond" pitchFamily="34" charset="0"/>
                </a:rPr>
                <a:t>(r,g,b)</a:t>
              </a:r>
            </a:p>
          </p:txBody>
        </p:sp>
        <p:sp>
          <p:nvSpPr>
            <p:cNvPr id="11303" name="Textfeld 18"/>
            <p:cNvSpPr txBox="1">
              <a:spLocks noChangeArrowheads="1"/>
            </p:cNvSpPr>
            <p:nvPr/>
          </p:nvSpPr>
          <p:spPr bwMode="auto">
            <a:xfrm>
              <a:off x="5383218" y="6084906"/>
              <a:ext cx="785818" cy="400110"/>
            </a:xfrm>
            <a:prstGeom prst="rect">
              <a:avLst/>
            </a:prstGeom>
            <a:noFill/>
            <a:ln w="9525">
              <a:noFill/>
              <a:miter lim="800000"/>
              <a:headEnd/>
              <a:tailEnd/>
            </a:ln>
          </p:spPr>
          <p:txBody>
            <a:bodyPr>
              <a:spAutoFit/>
            </a:bodyPr>
            <a:lstStyle/>
            <a:p>
              <a:r>
                <a:rPr lang="de-DE" sz="2000">
                  <a:latin typeface="Franklin Gothic Medium Cond" pitchFamily="34" charset="0"/>
                </a:rPr>
                <a:t>(r,g,b)</a:t>
              </a:r>
            </a:p>
          </p:txBody>
        </p:sp>
        <p:sp>
          <p:nvSpPr>
            <p:cNvPr id="11304" name="Textfeld 19"/>
            <p:cNvSpPr txBox="1">
              <a:spLocks noChangeArrowheads="1"/>
            </p:cNvSpPr>
            <p:nvPr/>
          </p:nvSpPr>
          <p:spPr bwMode="auto">
            <a:xfrm>
              <a:off x="6072198" y="4714884"/>
              <a:ext cx="785818" cy="400110"/>
            </a:xfrm>
            <a:prstGeom prst="rect">
              <a:avLst/>
            </a:prstGeom>
            <a:noFill/>
            <a:ln w="9525">
              <a:noFill/>
              <a:miter lim="800000"/>
              <a:headEnd/>
              <a:tailEnd/>
            </a:ln>
          </p:spPr>
          <p:txBody>
            <a:bodyPr>
              <a:spAutoFit/>
            </a:bodyPr>
            <a:lstStyle/>
            <a:p>
              <a:r>
                <a:rPr lang="de-DE" sz="2000">
                  <a:latin typeface="Franklin Gothic Medium Cond" pitchFamily="34" charset="0"/>
                </a:rPr>
                <a:t>(r,g,b)</a:t>
              </a:r>
            </a:p>
          </p:txBody>
        </p:sp>
        <p:sp>
          <p:nvSpPr>
            <p:cNvPr id="11305" name="Textfeld 20"/>
            <p:cNvSpPr txBox="1">
              <a:spLocks noChangeArrowheads="1"/>
            </p:cNvSpPr>
            <p:nvPr/>
          </p:nvSpPr>
          <p:spPr bwMode="auto">
            <a:xfrm>
              <a:off x="6786578" y="4714884"/>
              <a:ext cx="785818" cy="400110"/>
            </a:xfrm>
            <a:prstGeom prst="rect">
              <a:avLst/>
            </a:prstGeom>
            <a:noFill/>
            <a:ln w="9525">
              <a:noFill/>
              <a:miter lim="800000"/>
              <a:headEnd/>
              <a:tailEnd/>
            </a:ln>
          </p:spPr>
          <p:txBody>
            <a:bodyPr>
              <a:spAutoFit/>
            </a:bodyPr>
            <a:lstStyle/>
            <a:p>
              <a:r>
                <a:rPr lang="de-DE" sz="2000">
                  <a:latin typeface="Franklin Gothic Medium Cond" pitchFamily="34" charset="0"/>
                </a:rPr>
                <a:t>(r,g,b)</a:t>
              </a:r>
            </a:p>
          </p:txBody>
        </p:sp>
        <p:sp>
          <p:nvSpPr>
            <p:cNvPr id="11306" name="Textfeld 21"/>
            <p:cNvSpPr txBox="1">
              <a:spLocks noChangeArrowheads="1"/>
            </p:cNvSpPr>
            <p:nvPr/>
          </p:nvSpPr>
          <p:spPr bwMode="auto">
            <a:xfrm>
              <a:off x="7429520" y="4714884"/>
              <a:ext cx="785818" cy="400110"/>
            </a:xfrm>
            <a:prstGeom prst="rect">
              <a:avLst/>
            </a:prstGeom>
            <a:noFill/>
            <a:ln w="9525">
              <a:noFill/>
              <a:miter lim="800000"/>
              <a:headEnd/>
              <a:tailEnd/>
            </a:ln>
          </p:spPr>
          <p:txBody>
            <a:bodyPr>
              <a:spAutoFit/>
            </a:bodyPr>
            <a:lstStyle/>
            <a:p>
              <a:r>
                <a:rPr lang="de-DE" sz="2000">
                  <a:latin typeface="Franklin Gothic Medium Cond" pitchFamily="34" charset="0"/>
                </a:rPr>
                <a:t>(r,g,b)</a:t>
              </a:r>
            </a:p>
          </p:txBody>
        </p:sp>
        <p:sp>
          <p:nvSpPr>
            <p:cNvPr id="11307" name="Textfeld 22"/>
            <p:cNvSpPr txBox="1">
              <a:spLocks noChangeArrowheads="1"/>
            </p:cNvSpPr>
            <p:nvPr/>
          </p:nvSpPr>
          <p:spPr bwMode="auto">
            <a:xfrm>
              <a:off x="5383218" y="4727584"/>
              <a:ext cx="785818" cy="400110"/>
            </a:xfrm>
            <a:prstGeom prst="rect">
              <a:avLst/>
            </a:prstGeom>
            <a:noFill/>
            <a:ln w="9525">
              <a:noFill/>
              <a:miter lim="800000"/>
              <a:headEnd/>
              <a:tailEnd/>
            </a:ln>
          </p:spPr>
          <p:txBody>
            <a:bodyPr>
              <a:spAutoFit/>
            </a:bodyPr>
            <a:lstStyle/>
            <a:p>
              <a:r>
                <a:rPr lang="de-DE" sz="2000">
                  <a:latin typeface="Franklin Gothic Medium Cond" pitchFamily="34" charset="0"/>
                </a:rPr>
                <a:t>(r,g,b)</a:t>
              </a:r>
            </a:p>
          </p:txBody>
        </p:sp>
        <p:sp>
          <p:nvSpPr>
            <p:cNvPr id="11308" name="Textfeld 27"/>
            <p:cNvSpPr txBox="1">
              <a:spLocks noChangeArrowheads="1"/>
            </p:cNvSpPr>
            <p:nvPr/>
          </p:nvSpPr>
          <p:spPr bwMode="auto">
            <a:xfrm>
              <a:off x="6046798" y="4071942"/>
              <a:ext cx="785818" cy="400110"/>
            </a:xfrm>
            <a:prstGeom prst="rect">
              <a:avLst/>
            </a:prstGeom>
            <a:noFill/>
            <a:ln w="9525">
              <a:noFill/>
              <a:miter lim="800000"/>
              <a:headEnd/>
              <a:tailEnd/>
            </a:ln>
          </p:spPr>
          <p:txBody>
            <a:bodyPr>
              <a:spAutoFit/>
            </a:bodyPr>
            <a:lstStyle/>
            <a:p>
              <a:r>
                <a:rPr lang="de-DE" sz="2000">
                  <a:latin typeface="Franklin Gothic Medium Cond" pitchFamily="34" charset="0"/>
                </a:rPr>
                <a:t>(r,g,b)</a:t>
              </a:r>
            </a:p>
          </p:txBody>
        </p:sp>
        <p:sp>
          <p:nvSpPr>
            <p:cNvPr id="11309" name="Textfeld 28"/>
            <p:cNvSpPr txBox="1">
              <a:spLocks noChangeArrowheads="1"/>
            </p:cNvSpPr>
            <p:nvPr/>
          </p:nvSpPr>
          <p:spPr bwMode="auto">
            <a:xfrm>
              <a:off x="6761178" y="4071942"/>
              <a:ext cx="785818" cy="400110"/>
            </a:xfrm>
            <a:prstGeom prst="rect">
              <a:avLst/>
            </a:prstGeom>
            <a:noFill/>
            <a:ln w="9525">
              <a:noFill/>
              <a:miter lim="800000"/>
              <a:headEnd/>
              <a:tailEnd/>
            </a:ln>
          </p:spPr>
          <p:txBody>
            <a:bodyPr>
              <a:spAutoFit/>
            </a:bodyPr>
            <a:lstStyle/>
            <a:p>
              <a:r>
                <a:rPr lang="de-DE" sz="2000">
                  <a:latin typeface="Franklin Gothic Medium Cond" pitchFamily="34" charset="0"/>
                </a:rPr>
                <a:t>(r,g,b)</a:t>
              </a:r>
            </a:p>
          </p:txBody>
        </p:sp>
        <p:sp>
          <p:nvSpPr>
            <p:cNvPr id="11310" name="Textfeld 29"/>
            <p:cNvSpPr txBox="1">
              <a:spLocks noChangeArrowheads="1"/>
            </p:cNvSpPr>
            <p:nvPr/>
          </p:nvSpPr>
          <p:spPr bwMode="auto">
            <a:xfrm>
              <a:off x="7404120" y="4071942"/>
              <a:ext cx="785818" cy="400110"/>
            </a:xfrm>
            <a:prstGeom prst="rect">
              <a:avLst/>
            </a:prstGeom>
            <a:noFill/>
            <a:ln w="9525">
              <a:noFill/>
              <a:miter lim="800000"/>
              <a:headEnd/>
              <a:tailEnd/>
            </a:ln>
          </p:spPr>
          <p:txBody>
            <a:bodyPr>
              <a:spAutoFit/>
            </a:bodyPr>
            <a:lstStyle/>
            <a:p>
              <a:r>
                <a:rPr lang="de-DE" sz="2000">
                  <a:latin typeface="Franklin Gothic Medium Cond" pitchFamily="34" charset="0"/>
                </a:rPr>
                <a:t>(r,g,b)</a:t>
              </a:r>
            </a:p>
          </p:txBody>
        </p:sp>
        <p:sp>
          <p:nvSpPr>
            <p:cNvPr id="11311" name="Textfeld 30"/>
            <p:cNvSpPr txBox="1">
              <a:spLocks noChangeArrowheads="1"/>
            </p:cNvSpPr>
            <p:nvPr/>
          </p:nvSpPr>
          <p:spPr bwMode="auto">
            <a:xfrm>
              <a:off x="5357818" y="4084642"/>
              <a:ext cx="785818" cy="400110"/>
            </a:xfrm>
            <a:prstGeom prst="rect">
              <a:avLst/>
            </a:prstGeom>
            <a:noFill/>
            <a:ln w="9525">
              <a:noFill/>
              <a:miter lim="800000"/>
              <a:headEnd/>
              <a:tailEnd/>
            </a:ln>
          </p:spPr>
          <p:txBody>
            <a:bodyPr>
              <a:spAutoFit/>
            </a:bodyPr>
            <a:lstStyle/>
            <a:p>
              <a:r>
                <a:rPr lang="de-DE" sz="2000">
                  <a:latin typeface="Franklin Gothic Medium Cond" pitchFamily="34" charset="0"/>
                </a:rPr>
                <a:t>(r,g,b)</a:t>
              </a:r>
            </a:p>
          </p:txBody>
        </p:sp>
      </p:grpSp>
      <p:grpSp>
        <p:nvGrpSpPr>
          <p:cNvPr id="4" name="Gruppieren 32"/>
          <p:cNvGrpSpPr>
            <a:grpSpLocks/>
          </p:cNvGrpSpPr>
          <p:nvPr/>
        </p:nvGrpSpPr>
        <p:grpSpPr bwMode="auto">
          <a:xfrm>
            <a:off x="6881813" y="4071938"/>
            <a:ext cx="2857500" cy="2413000"/>
            <a:chOff x="5357818" y="4071942"/>
            <a:chExt cx="2857520" cy="2413074"/>
          </a:xfrm>
        </p:grpSpPr>
        <p:sp>
          <p:nvSpPr>
            <p:cNvPr id="11280" name="Textfeld 33"/>
            <p:cNvSpPr txBox="1">
              <a:spLocks noChangeArrowheads="1"/>
            </p:cNvSpPr>
            <p:nvPr/>
          </p:nvSpPr>
          <p:spPr bwMode="auto">
            <a:xfrm>
              <a:off x="6072198" y="5386344"/>
              <a:ext cx="785818" cy="400110"/>
            </a:xfrm>
            <a:prstGeom prst="rect">
              <a:avLst/>
            </a:prstGeom>
            <a:noFill/>
            <a:ln w="9525">
              <a:noFill/>
              <a:miter lim="800000"/>
              <a:headEnd/>
              <a:tailEnd/>
            </a:ln>
          </p:spPr>
          <p:txBody>
            <a:bodyPr>
              <a:spAutoFit/>
            </a:bodyPr>
            <a:lstStyle/>
            <a:p>
              <a:pPr algn="ctr"/>
              <a:r>
                <a:rPr lang="de-DE" sz="2000">
                  <a:latin typeface="Franklin Gothic Medium Cond" pitchFamily="34" charset="0"/>
                </a:rPr>
                <a:t>(x,y,z)</a:t>
              </a:r>
            </a:p>
          </p:txBody>
        </p:sp>
        <p:sp>
          <p:nvSpPr>
            <p:cNvPr id="11281" name="Textfeld 34"/>
            <p:cNvSpPr txBox="1">
              <a:spLocks noChangeArrowheads="1"/>
            </p:cNvSpPr>
            <p:nvPr/>
          </p:nvSpPr>
          <p:spPr bwMode="auto">
            <a:xfrm>
              <a:off x="6786578" y="5386344"/>
              <a:ext cx="785818" cy="400110"/>
            </a:xfrm>
            <a:prstGeom prst="rect">
              <a:avLst/>
            </a:prstGeom>
            <a:noFill/>
            <a:ln w="9525">
              <a:noFill/>
              <a:miter lim="800000"/>
              <a:headEnd/>
              <a:tailEnd/>
            </a:ln>
          </p:spPr>
          <p:txBody>
            <a:bodyPr>
              <a:spAutoFit/>
            </a:bodyPr>
            <a:lstStyle/>
            <a:p>
              <a:pPr algn="ctr"/>
              <a:r>
                <a:rPr lang="de-DE" sz="2000">
                  <a:latin typeface="Franklin Gothic Medium Cond" pitchFamily="34" charset="0"/>
                </a:rPr>
                <a:t>(x,y,z)</a:t>
              </a:r>
            </a:p>
          </p:txBody>
        </p:sp>
        <p:sp>
          <p:nvSpPr>
            <p:cNvPr id="11282" name="Textfeld 35"/>
            <p:cNvSpPr txBox="1">
              <a:spLocks noChangeArrowheads="1"/>
            </p:cNvSpPr>
            <p:nvPr/>
          </p:nvSpPr>
          <p:spPr bwMode="auto">
            <a:xfrm>
              <a:off x="7429520" y="5386344"/>
              <a:ext cx="785818" cy="400110"/>
            </a:xfrm>
            <a:prstGeom prst="rect">
              <a:avLst/>
            </a:prstGeom>
            <a:noFill/>
            <a:ln w="9525">
              <a:noFill/>
              <a:miter lim="800000"/>
              <a:headEnd/>
              <a:tailEnd/>
            </a:ln>
          </p:spPr>
          <p:txBody>
            <a:bodyPr>
              <a:spAutoFit/>
            </a:bodyPr>
            <a:lstStyle/>
            <a:p>
              <a:pPr algn="ctr"/>
              <a:r>
                <a:rPr lang="de-DE" sz="2000">
                  <a:latin typeface="Franklin Gothic Medium Cond" pitchFamily="34" charset="0"/>
                </a:rPr>
                <a:t>(x,y,z)</a:t>
              </a:r>
            </a:p>
          </p:txBody>
        </p:sp>
        <p:sp>
          <p:nvSpPr>
            <p:cNvPr id="11283" name="Textfeld 36"/>
            <p:cNvSpPr txBox="1">
              <a:spLocks noChangeArrowheads="1"/>
            </p:cNvSpPr>
            <p:nvPr/>
          </p:nvSpPr>
          <p:spPr bwMode="auto">
            <a:xfrm>
              <a:off x="5383218" y="5399044"/>
              <a:ext cx="785818" cy="400110"/>
            </a:xfrm>
            <a:prstGeom prst="rect">
              <a:avLst/>
            </a:prstGeom>
            <a:noFill/>
            <a:ln w="9525">
              <a:noFill/>
              <a:miter lim="800000"/>
              <a:headEnd/>
              <a:tailEnd/>
            </a:ln>
          </p:spPr>
          <p:txBody>
            <a:bodyPr>
              <a:spAutoFit/>
            </a:bodyPr>
            <a:lstStyle/>
            <a:p>
              <a:pPr algn="ctr"/>
              <a:r>
                <a:rPr lang="de-DE" sz="2000">
                  <a:latin typeface="Franklin Gothic Medium Cond" pitchFamily="34" charset="0"/>
                </a:rPr>
                <a:t>(x,y,z)</a:t>
              </a:r>
            </a:p>
          </p:txBody>
        </p:sp>
        <p:sp>
          <p:nvSpPr>
            <p:cNvPr id="11284" name="Textfeld 37"/>
            <p:cNvSpPr txBox="1">
              <a:spLocks noChangeArrowheads="1"/>
            </p:cNvSpPr>
            <p:nvPr/>
          </p:nvSpPr>
          <p:spPr bwMode="auto">
            <a:xfrm>
              <a:off x="6072198" y="6072206"/>
              <a:ext cx="785818" cy="400110"/>
            </a:xfrm>
            <a:prstGeom prst="rect">
              <a:avLst/>
            </a:prstGeom>
            <a:noFill/>
            <a:ln w="9525">
              <a:noFill/>
              <a:miter lim="800000"/>
              <a:headEnd/>
              <a:tailEnd/>
            </a:ln>
          </p:spPr>
          <p:txBody>
            <a:bodyPr>
              <a:spAutoFit/>
            </a:bodyPr>
            <a:lstStyle/>
            <a:p>
              <a:pPr algn="ctr"/>
              <a:r>
                <a:rPr lang="de-DE" sz="2000">
                  <a:latin typeface="Franklin Gothic Medium Cond" pitchFamily="34" charset="0"/>
                </a:rPr>
                <a:t>(x,y,z)</a:t>
              </a:r>
            </a:p>
          </p:txBody>
        </p:sp>
        <p:sp>
          <p:nvSpPr>
            <p:cNvPr id="11285" name="Textfeld 38"/>
            <p:cNvSpPr txBox="1">
              <a:spLocks noChangeArrowheads="1"/>
            </p:cNvSpPr>
            <p:nvPr/>
          </p:nvSpPr>
          <p:spPr bwMode="auto">
            <a:xfrm>
              <a:off x="6786578" y="6072206"/>
              <a:ext cx="785818" cy="400110"/>
            </a:xfrm>
            <a:prstGeom prst="rect">
              <a:avLst/>
            </a:prstGeom>
            <a:noFill/>
            <a:ln w="9525">
              <a:noFill/>
              <a:miter lim="800000"/>
              <a:headEnd/>
              <a:tailEnd/>
            </a:ln>
          </p:spPr>
          <p:txBody>
            <a:bodyPr>
              <a:spAutoFit/>
            </a:bodyPr>
            <a:lstStyle/>
            <a:p>
              <a:pPr algn="ctr"/>
              <a:r>
                <a:rPr lang="de-DE" sz="2000">
                  <a:latin typeface="Franklin Gothic Medium Cond" pitchFamily="34" charset="0"/>
                </a:rPr>
                <a:t>(x,y,z)</a:t>
              </a:r>
            </a:p>
          </p:txBody>
        </p:sp>
        <p:sp>
          <p:nvSpPr>
            <p:cNvPr id="11286" name="Textfeld 39"/>
            <p:cNvSpPr txBox="1">
              <a:spLocks noChangeArrowheads="1"/>
            </p:cNvSpPr>
            <p:nvPr/>
          </p:nvSpPr>
          <p:spPr bwMode="auto">
            <a:xfrm>
              <a:off x="7429520" y="6072206"/>
              <a:ext cx="785818" cy="400110"/>
            </a:xfrm>
            <a:prstGeom prst="rect">
              <a:avLst/>
            </a:prstGeom>
            <a:noFill/>
            <a:ln w="9525">
              <a:noFill/>
              <a:miter lim="800000"/>
              <a:headEnd/>
              <a:tailEnd/>
            </a:ln>
          </p:spPr>
          <p:txBody>
            <a:bodyPr>
              <a:spAutoFit/>
            </a:bodyPr>
            <a:lstStyle/>
            <a:p>
              <a:pPr algn="ctr"/>
              <a:r>
                <a:rPr lang="de-DE" sz="2000">
                  <a:latin typeface="Franklin Gothic Medium Cond" pitchFamily="34" charset="0"/>
                </a:rPr>
                <a:t>(x,y,z)</a:t>
              </a:r>
            </a:p>
          </p:txBody>
        </p:sp>
        <p:sp>
          <p:nvSpPr>
            <p:cNvPr id="11287" name="Textfeld 40"/>
            <p:cNvSpPr txBox="1">
              <a:spLocks noChangeArrowheads="1"/>
            </p:cNvSpPr>
            <p:nvPr/>
          </p:nvSpPr>
          <p:spPr bwMode="auto">
            <a:xfrm>
              <a:off x="5383218" y="6084906"/>
              <a:ext cx="785818" cy="400110"/>
            </a:xfrm>
            <a:prstGeom prst="rect">
              <a:avLst/>
            </a:prstGeom>
            <a:noFill/>
            <a:ln w="9525">
              <a:noFill/>
              <a:miter lim="800000"/>
              <a:headEnd/>
              <a:tailEnd/>
            </a:ln>
          </p:spPr>
          <p:txBody>
            <a:bodyPr>
              <a:spAutoFit/>
            </a:bodyPr>
            <a:lstStyle/>
            <a:p>
              <a:pPr algn="ctr"/>
              <a:r>
                <a:rPr lang="de-DE" sz="2000">
                  <a:latin typeface="Franklin Gothic Medium Cond" pitchFamily="34" charset="0"/>
                </a:rPr>
                <a:t>(x,y,z)</a:t>
              </a:r>
            </a:p>
          </p:txBody>
        </p:sp>
        <p:sp>
          <p:nvSpPr>
            <p:cNvPr id="11288" name="Textfeld 41"/>
            <p:cNvSpPr txBox="1">
              <a:spLocks noChangeArrowheads="1"/>
            </p:cNvSpPr>
            <p:nvPr/>
          </p:nvSpPr>
          <p:spPr bwMode="auto">
            <a:xfrm>
              <a:off x="6072198" y="4714884"/>
              <a:ext cx="785818" cy="400110"/>
            </a:xfrm>
            <a:prstGeom prst="rect">
              <a:avLst/>
            </a:prstGeom>
            <a:noFill/>
            <a:ln w="9525">
              <a:noFill/>
              <a:miter lim="800000"/>
              <a:headEnd/>
              <a:tailEnd/>
            </a:ln>
          </p:spPr>
          <p:txBody>
            <a:bodyPr>
              <a:spAutoFit/>
            </a:bodyPr>
            <a:lstStyle/>
            <a:p>
              <a:pPr algn="ctr"/>
              <a:r>
                <a:rPr lang="de-DE" sz="2000">
                  <a:latin typeface="Franklin Gothic Medium Cond" pitchFamily="34" charset="0"/>
                </a:rPr>
                <a:t>(x,y,z)</a:t>
              </a:r>
            </a:p>
          </p:txBody>
        </p:sp>
        <p:sp>
          <p:nvSpPr>
            <p:cNvPr id="11289" name="Textfeld 42"/>
            <p:cNvSpPr txBox="1">
              <a:spLocks noChangeArrowheads="1"/>
            </p:cNvSpPr>
            <p:nvPr/>
          </p:nvSpPr>
          <p:spPr bwMode="auto">
            <a:xfrm>
              <a:off x="6786578" y="4714884"/>
              <a:ext cx="785818" cy="400110"/>
            </a:xfrm>
            <a:prstGeom prst="rect">
              <a:avLst/>
            </a:prstGeom>
            <a:noFill/>
            <a:ln w="9525">
              <a:noFill/>
              <a:miter lim="800000"/>
              <a:headEnd/>
              <a:tailEnd/>
            </a:ln>
          </p:spPr>
          <p:txBody>
            <a:bodyPr>
              <a:spAutoFit/>
            </a:bodyPr>
            <a:lstStyle/>
            <a:p>
              <a:pPr algn="ctr"/>
              <a:r>
                <a:rPr lang="de-DE" sz="2000">
                  <a:latin typeface="Franklin Gothic Medium Cond" pitchFamily="34" charset="0"/>
                </a:rPr>
                <a:t>(x,y,z)</a:t>
              </a:r>
            </a:p>
          </p:txBody>
        </p:sp>
        <p:sp>
          <p:nvSpPr>
            <p:cNvPr id="11290" name="Textfeld 43"/>
            <p:cNvSpPr txBox="1">
              <a:spLocks noChangeArrowheads="1"/>
            </p:cNvSpPr>
            <p:nvPr/>
          </p:nvSpPr>
          <p:spPr bwMode="auto">
            <a:xfrm>
              <a:off x="7429520" y="4714884"/>
              <a:ext cx="785818" cy="400110"/>
            </a:xfrm>
            <a:prstGeom prst="rect">
              <a:avLst/>
            </a:prstGeom>
            <a:noFill/>
            <a:ln w="9525">
              <a:noFill/>
              <a:miter lim="800000"/>
              <a:headEnd/>
              <a:tailEnd/>
            </a:ln>
          </p:spPr>
          <p:txBody>
            <a:bodyPr>
              <a:spAutoFit/>
            </a:bodyPr>
            <a:lstStyle/>
            <a:p>
              <a:pPr algn="ctr"/>
              <a:r>
                <a:rPr lang="de-DE" sz="2000">
                  <a:latin typeface="Franklin Gothic Medium Cond" pitchFamily="34" charset="0"/>
                </a:rPr>
                <a:t>(x,y,z)</a:t>
              </a:r>
            </a:p>
          </p:txBody>
        </p:sp>
        <p:sp>
          <p:nvSpPr>
            <p:cNvPr id="11291" name="Textfeld 44"/>
            <p:cNvSpPr txBox="1">
              <a:spLocks noChangeArrowheads="1"/>
            </p:cNvSpPr>
            <p:nvPr/>
          </p:nvSpPr>
          <p:spPr bwMode="auto">
            <a:xfrm>
              <a:off x="5383218" y="4727584"/>
              <a:ext cx="785818" cy="400110"/>
            </a:xfrm>
            <a:prstGeom prst="rect">
              <a:avLst/>
            </a:prstGeom>
            <a:noFill/>
            <a:ln w="9525">
              <a:noFill/>
              <a:miter lim="800000"/>
              <a:headEnd/>
              <a:tailEnd/>
            </a:ln>
          </p:spPr>
          <p:txBody>
            <a:bodyPr>
              <a:spAutoFit/>
            </a:bodyPr>
            <a:lstStyle/>
            <a:p>
              <a:pPr algn="ctr"/>
              <a:r>
                <a:rPr lang="de-DE" sz="2000">
                  <a:latin typeface="Franklin Gothic Medium Cond" pitchFamily="34" charset="0"/>
                </a:rPr>
                <a:t>(x,y,z)</a:t>
              </a:r>
            </a:p>
          </p:txBody>
        </p:sp>
        <p:sp>
          <p:nvSpPr>
            <p:cNvPr id="11292" name="Textfeld 45"/>
            <p:cNvSpPr txBox="1">
              <a:spLocks noChangeArrowheads="1"/>
            </p:cNvSpPr>
            <p:nvPr/>
          </p:nvSpPr>
          <p:spPr bwMode="auto">
            <a:xfrm>
              <a:off x="6046798" y="4071942"/>
              <a:ext cx="785818" cy="400110"/>
            </a:xfrm>
            <a:prstGeom prst="rect">
              <a:avLst/>
            </a:prstGeom>
            <a:noFill/>
            <a:ln w="9525">
              <a:noFill/>
              <a:miter lim="800000"/>
              <a:headEnd/>
              <a:tailEnd/>
            </a:ln>
          </p:spPr>
          <p:txBody>
            <a:bodyPr>
              <a:spAutoFit/>
            </a:bodyPr>
            <a:lstStyle/>
            <a:p>
              <a:pPr algn="ctr"/>
              <a:r>
                <a:rPr lang="de-DE" sz="2000">
                  <a:latin typeface="Franklin Gothic Medium Cond" pitchFamily="34" charset="0"/>
                </a:rPr>
                <a:t>(x,y,z)</a:t>
              </a:r>
            </a:p>
          </p:txBody>
        </p:sp>
        <p:sp>
          <p:nvSpPr>
            <p:cNvPr id="11293" name="Textfeld 46"/>
            <p:cNvSpPr txBox="1">
              <a:spLocks noChangeArrowheads="1"/>
            </p:cNvSpPr>
            <p:nvPr/>
          </p:nvSpPr>
          <p:spPr bwMode="auto">
            <a:xfrm>
              <a:off x="6761178" y="4071942"/>
              <a:ext cx="785818" cy="400110"/>
            </a:xfrm>
            <a:prstGeom prst="rect">
              <a:avLst/>
            </a:prstGeom>
            <a:noFill/>
            <a:ln w="9525">
              <a:noFill/>
              <a:miter lim="800000"/>
              <a:headEnd/>
              <a:tailEnd/>
            </a:ln>
          </p:spPr>
          <p:txBody>
            <a:bodyPr>
              <a:spAutoFit/>
            </a:bodyPr>
            <a:lstStyle/>
            <a:p>
              <a:pPr algn="ctr"/>
              <a:r>
                <a:rPr lang="de-DE" sz="2000">
                  <a:latin typeface="Franklin Gothic Medium Cond" pitchFamily="34" charset="0"/>
                </a:rPr>
                <a:t>(x,y,z)</a:t>
              </a:r>
            </a:p>
          </p:txBody>
        </p:sp>
        <p:sp>
          <p:nvSpPr>
            <p:cNvPr id="11294" name="Textfeld 47"/>
            <p:cNvSpPr txBox="1">
              <a:spLocks noChangeArrowheads="1"/>
            </p:cNvSpPr>
            <p:nvPr/>
          </p:nvSpPr>
          <p:spPr bwMode="auto">
            <a:xfrm>
              <a:off x="7404120" y="4071942"/>
              <a:ext cx="785818" cy="400110"/>
            </a:xfrm>
            <a:prstGeom prst="rect">
              <a:avLst/>
            </a:prstGeom>
            <a:noFill/>
            <a:ln w="9525">
              <a:noFill/>
              <a:miter lim="800000"/>
              <a:headEnd/>
              <a:tailEnd/>
            </a:ln>
          </p:spPr>
          <p:txBody>
            <a:bodyPr>
              <a:spAutoFit/>
            </a:bodyPr>
            <a:lstStyle/>
            <a:p>
              <a:pPr algn="ctr"/>
              <a:r>
                <a:rPr lang="de-DE" sz="2000">
                  <a:latin typeface="Franklin Gothic Medium Cond" pitchFamily="34" charset="0"/>
                </a:rPr>
                <a:t>(x,y,z)</a:t>
              </a:r>
            </a:p>
          </p:txBody>
        </p:sp>
        <p:sp>
          <p:nvSpPr>
            <p:cNvPr id="11295" name="Textfeld 48"/>
            <p:cNvSpPr txBox="1">
              <a:spLocks noChangeArrowheads="1"/>
            </p:cNvSpPr>
            <p:nvPr/>
          </p:nvSpPr>
          <p:spPr bwMode="auto">
            <a:xfrm>
              <a:off x="5357818" y="4084642"/>
              <a:ext cx="785818" cy="400110"/>
            </a:xfrm>
            <a:prstGeom prst="rect">
              <a:avLst/>
            </a:prstGeom>
            <a:noFill/>
            <a:ln w="9525">
              <a:noFill/>
              <a:miter lim="800000"/>
              <a:headEnd/>
              <a:tailEnd/>
            </a:ln>
          </p:spPr>
          <p:txBody>
            <a:bodyPr>
              <a:spAutoFit/>
            </a:bodyPr>
            <a:lstStyle/>
            <a:p>
              <a:pPr algn="ctr"/>
              <a:r>
                <a:rPr lang="de-DE" sz="2000">
                  <a:latin typeface="Franklin Gothic Medium Cond" pitchFamily="34" charset="0"/>
                </a:rPr>
                <a:t>(x,y,z)</a:t>
              </a:r>
            </a:p>
          </p:txBody>
        </p:sp>
      </p:grpSp>
      <p:sp>
        <p:nvSpPr>
          <p:cNvPr id="11269" name="Titel 1"/>
          <p:cNvSpPr>
            <a:spLocks noGrp="1"/>
          </p:cNvSpPr>
          <p:nvPr>
            <p:ph type="title"/>
          </p:nvPr>
        </p:nvSpPr>
        <p:spPr/>
        <p:txBody>
          <a:bodyPr/>
          <a:lstStyle/>
          <a:p>
            <a:r>
              <a:rPr lang="de-DE" dirty="0"/>
              <a:t>Normal Mapping / </a:t>
            </a:r>
            <a:r>
              <a:rPr lang="de-DE" dirty="0" err="1"/>
              <a:t>Bump</a:t>
            </a:r>
            <a:r>
              <a:rPr lang="de-DE" dirty="0"/>
              <a:t> Mapping</a:t>
            </a:r>
          </a:p>
        </p:txBody>
      </p:sp>
      <p:sp>
        <p:nvSpPr>
          <p:cNvPr id="3" name="Inhaltsplatzhalter 2"/>
          <p:cNvSpPr>
            <a:spLocks noGrp="1"/>
          </p:cNvSpPr>
          <p:nvPr>
            <p:ph idx="1"/>
          </p:nvPr>
        </p:nvSpPr>
        <p:spPr>
          <a:xfrm>
            <a:off x="1809751" y="1196976"/>
            <a:ext cx="5072063" cy="5375275"/>
          </a:xfrm>
        </p:spPr>
        <p:txBody>
          <a:bodyPr>
            <a:normAutofit/>
          </a:bodyPr>
          <a:lstStyle/>
          <a:p>
            <a:pPr>
              <a:lnSpc>
                <a:spcPct val="90000"/>
              </a:lnSpc>
            </a:pPr>
            <a:r>
              <a:rPr lang="de-DE" sz="2200" dirty="0"/>
              <a:t>Normale ist maßgeblich an Farbgebung/Helligkeitsberechnung beteiligt</a:t>
            </a:r>
          </a:p>
          <a:p>
            <a:pPr>
              <a:lnSpc>
                <a:spcPct val="90000"/>
              </a:lnSpc>
            </a:pPr>
            <a:r>
              <a:rPr lang="de-DE" sz="2200" dirty="0"/>
              <a:t>Bis jetzt wurden viele unterschiedliche Normalen durch hohe Anzahl an Polygonen erreicht</a:t>
            </a:r>
          </a:p>
          <a:p>
            <a:pPr>
              <a:lnSpc>
                <a:spcPct val="90000"/>
              </a:lnSpc>
            </a:pPr>
            <a:r>
              <a:rPr lang="de-DE" sz="2200" dirty="0"/>
              <a:t>Annäherung: </a:t>
            </a:r>
            <a:br>
              <a:rPr lang="de-DE" sz="2200" dirty="0"/>
            </a:br>
            <a:r>
              <a:rPr lang="de-DE" sz="2200" dirty="0"/>
              <a:t>Ermittlung der Flächennormalen aus einem Textur-Lookup</a:t>
            </a:r>
          </a:p>
          <a:p>
            <a:pPr>
              <a:lnSpc>
                <a:spcPct val="90000"/>
              </a:lnSpc>
            </a:pPr>
            <a:r>
              <a:rPr lang="de-DE" sz="2200" dirty="0"/>
              <a:t>Statt Interpretation als RGB-Farben</a:t>
            </a:r>
          </a:p>
          <a:p>
            <a:pPr lvl="1">
              <a:lnSpc>
                <a:spcPct val="90000"/>
              </a:lnSpc>
            </a:pPr>
            <a:r>
              <a:rPr lang="de-DE" sz="1900" dirty="0"/>
              <a:t>Interpretation als Vektor-Offset</a:t>
            </a:r>
          </a:p>
          <a:p>
            <a:pPr lvl="1">
              <a:lnSpc>
                <a:spcPct val="90000"/>
              </a:lnSpc>
            </a:pPr>
            <a:r>
              <a:rPr lang="de-DE" sz="1900" dirty="0"/>
              <a:t>Addition auf den </a:t>
            </a:r>
            <a:r>
              <a:rPr lang="de-DE" sz="1900" dirty="0" err="1"/>
              <a:t>Normalenvektor</a:t>
            </a:r>
            <a:endParaRPr lang="de-DE" sz="1900" dirty="0"/>
          </a:p>
          <a:p>
            <a:pPr>
              <a:lnSpc>
                <a:spcPct val="90000"/>
              </a:lnSpc>
            </a:pPr>
            <a:r>
              <a:rPr lang="de-DE" sz="2200" dirty="0"/>
              <a:t>Die Textur, aus der die Normalen-Offsets gelesen werden, nennt man</a:t>
            </a:r>
            <a:br>
              <a:rPr lang="de-DE" sz="2200" dirty="0"/>
            </a:br>
            <a:r>
              <a:rPr lang="de-DE" sz="2200" b="1" i="1" dirty="0" err="1"/>
              <a:t>Bump</a:t>
            </a:r>
            <a:r>
              <a:rPr lang="de-DE" sz="2200" b="1" i="1" dirty="0"/>
              <a:t> </a:t>
            </a:r>
            <a:r>
              <a:rPr lang="de-DE" sz="2200" b="1" i="1" dirty="0" err="1"/>
              <a:t>Map</a:t>
            </a:r>
            <a:r>
              <a:rPr lang="de-DE" sz="2200" b="1" i="1" dirty="0"/>
              <a:t> </a:t>
            </a:r>
            <a:r>
              <a:rPr lang="de-DE" sz="2200" dirty="0"/>
              <a:t>oder </a:t>
            </a:r>
            <a:r>
              <a:rPr lang="de-DE" sz="2200" b="1" i="1" dirty="0"/>
              <a:t>Normal </a:t>
            </a:r>
            <a:r>
              <a:rPr lang="de-DE" sz="2200" b="1" i="1" dirty="0" err="1"/>
              <a:t>Map</a:t>
            </a:r>
            <a:r>
              <a:rPr lang="de-DE" sz="2200" b="1" i="1" dirty="0"/>
              <a:t> </a:t>
            </a:r>
            <a:r>
              <a:rPr lang="de-DE" sz="2200" dirty="0"/>
              <a:t>oder </a:t>
            </a:r>
            <a:r>
              <a:rPr lang="de-DE" sz="2200" b="1" i="1" dirty="0"/>
              <a:t>Relief-Textur</a:t>
            </a:r>
          </a:p>
          <a:p>
            <a:pPr>
              <a:lnSpc>
                <a:spcPct val="90000"/>
              </a:lnSpc>
            </a:pPr>
            <a:endParaRPr lang="de-DE" sz="2200" dirty="0"/>
          </a:p>
          <a:p>
            <a:pPr>
              <a:lnSpc>
                <a:spcPct val="90000"/>
              </a:lnSpc>
            </a:pPr>
            <a:endParaRPr lang="de-DE" sz="2200" dirty="0"/>
          </a:p>
        </p:txBody>
      </p:sp>
      <p:pic>
        <p:nvPicPr>
          <p:cNvPr id="11271" name="Picture 15" descr="Surface"/>
          <p:cNvPicPr>
            <a:picLocks noChangeAspect="1" noChangeArrowheads="1"/>
          </p:cNvPicPr>
          <p:nvPr/>
        </p:nvPicPr>
        <p:blipFill>
          <a:blip r:embed="rId3" cstate="print"/>
          <a:srcRect/>
          <a:stretch>
            <a:fillRect/>
          </a:stretch>
        </p:blipFill>
        <p:spPr bwMode="auto">
          <a:xfrm>
            <a:off x="7045325" y="3716339"/>
            <a:ext cx="2520950" cy="1216025"/>
          </a:xfrm>
          <a:prstGeom prst="rect">
            <a:avLst/>
          </a:prstGeom>
          <a:noFill/>
          <a:ln w="9525">
            <a:noFill/>
            <a:miter lim="800000"/>
            <a:headEnd/>
            <a:tailEnd/>
          </a:ln>
        </p:spPr>
      </p:pic>
      <p:sp>
        <p:nvSpPr>
          <p:cNvPr id="5" name="Line 6"/>
          <p:cNvSpPr>
            <a:spLocks noChangeShapeType="1"/>
          </p:cNvSpPr>
          <p:nvPr/>
        </p:nvSpPr>
        <p:spPr bwMode="auto">
          <a:xfrm flipV="1">
            <a:off x="8485189" y="2168525"/>
            <a:ext cx="3175" cy="1765300"/>
          </a:xfrm>
          <a:prstGeom prst="line">
            <a:avLst/>
          </a:prstGeom>
          <a:noFill/>
          <a:ln w="57150">
            <a:solidFill>
              <a:schemeClr val="tx1"/>
            </a:solidFill>
            <a:round/>
            <a:headEnd/>
            <a:tailEnd type="triangle" w="med" len="med"/>
          </a:ln>
          <a:effectLst>
            <a:outerShdw blurRad="50800" dist="38100" dir="600000" sx="102000" sy="102000" algn="tl" rotWithShape="0">
              <a:prstClr val="black">
                <a:alpha val="70000"/>
              </a:prstClr>
            </a:outerShdw>
          </a:effectLst>
        </p:spPr>
        <p:txBody>
          <a:bodyPr/>
          <a:lstStyle/>
          <a:p>
            <a:pPr>
              <a:defRPr/>
            </a:pPr>
            <a:endParaRPr lang="de-DE"/>
          </a:p>
        </p:txBody>
      </p:sp>
      <p:sp>
        <p:nvSpPr>
          <p:cNvPr id="7" name="Oval 16"/>
          <p:cNvSpPr>
            <a:spLocks noChangeArrowheads="1"/>
          </p:cNvSpPr>
          <p:nvPr/>
        </p:nvSpPr>
        <p:spPr bwMode="auto">
          <a:xfrm>
            <a:off x="6953250" y="5286375"/>
            <a:ext cx="642938" cy="642938"/>
          </a:xfrm>
          <a:prstGeom prst="ellipse">
            <a:avLst/>
          </a:prstGeom>
          <a:noFill/>
          <a:ln w="34925">
            <a:solidFill>
              <a:schemeClr val="tx1"/>
            </a:solidFill>
            <a:round/>
            <a:headEnd/>
            <a:tailEnd/>
          </a:ln>
        </p:spPr>
        <p:txBody>
          <a:bodyPr wrap="none" anchor="ctr"/>
          <a:lstStyle/>
          <a:p>
            <a:endParaRPr lang="de-DE"/>
          </a:p>
        </p:txBody>
      </p:sp>
      <p:sp>
        <p:nvSpPr>
          <p:cNvPr id="8" name="Bogen 7"/>
          <p:cNvSpPr/>
          <p:nvPr/>
        </p:nvSpPr>
        <p:spPr>
          <a:xfrm flipH="1">
            <a:off x="7310439" y="3929063"/>
            <a:ext cx="2428875" cy="3429000"/>
          </a:xfrm>
          <a:prstGeom prst="arc">
            <a:avLst>
              <a:gd name="adj1" fmla="val 16308047"/>
              <a:gd name="adj2" fmla="val 0"/>
            </a:avLst>
          </a:prstGeom>
          <a:ln w="57150">
            <a:solidFill>
              <a:schemeClr val="accent1">
                <a:lumMod val="50000"/>
              </a:schemeClr>
            </a:solidFill>
            <a:tailEnd type="triangle" w="med" len="med"/>
          </a:ln>
          <a:effectLst>
            <a:outerShdw blurRad="50800" dist="38100" algn="l" rotWithShape="0">
              <a:prstClr val="black">
                <a:alpha val="7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de-DE"/>
          </a:p>
        </p:txBody>
      </p:sp>
      <p:sp>
        <p:nvSpPr>
          <p:cNvPr id="9" name="Text Box 8"/>
          <p:cNvSpPr txBox="1">
            <a:spLocks noChangeArrowheads="1"/>
          </p:cNvSpPr>
          <p:nvPr/>
        </p:nvSpPr>
        <p:spPr bwMode="auto">
          <a:xfrm>
            <a:off x="8285164" y="1714501"/>
            <a:ext cx="382587" cy="523875"/>
          </a:xfrm>
          <a:prstGeom prst="rect">
            <a:avLst/>
          </a:prstGeom>
          <a:noFill/>
          <a:ln w="9525">
            <a:noFill/>
            <a:miter lim="800000"/>
            <a:headEnd/>
            <a:tailEnd/>
          </a:ln>
          <a:effectLst>
            <a:outerShdw blurRad="50800" dist="38100" dir="2700000" algn="tl" rotWithShape="0">
              <a:prstClr val="black">
                <a:alpha val="70000"/>
              </a:prstClr>
            </a:outerShdw>
          </a:effectLst>
        </p:spPr>
        <p:txBody>
          <a:bodyPr wrap="none">
            <a:spAutoFit/>
          </a:bodyPr>
          <a:lstStyle/>
          <a:p>
            <a:r>
              <a:rPr lang="de-DE" sz="2800" b="1">
                <a:latin typeface="Consolas" pitchFamily="49" charset="0"/>
              </a:rPr>
              <a:t>N</a:t>
            </a:r>
          </a:p>
        </p:txBody>
      </p:sp>
      <p:sp>
        <p:nvSpPr>
          <p:cNvPr id="50" name="Text Box 8"/>
          <p:cNvSpPr txBox="1">
            <a:spLocks noChangeArrowheads="1"/>
          </p:cNvSpPr>
          <p:nvPr/>
        </p:nvSpPr>
        <p:spPr bwMode="auto">
          <a:xfrm>
            <a:off x="8596313" y="1714501"/>
            <a:ext cx="1973262" cy="523875"/>
          </a:xfrm>
          <a:prstGeom prst="rect">
            <a:avLst/>
          </a:prstGeom>
          <a:noFill/>
          <a:ln w="9525">
            <a:noFill/>
            <a:miter lim="800000"/>
            <a:headEnd/>
            <a:tailEnd/>
          </a:ln>
          <a:effectLst>
            <a:outerShdw blurRad="50800" dist="38100" dir="2700000" algn="tl" rotWithShape="0">
              <a:prstClr val="black">
                <a:alpha val="70000"/>
              </a:prstClr>
            </a:outerShdw>
          </a:effectLst>
        </p:spPr>
        <p:txBody>
          <a:bodyPr wrap="none">
            <a:spAutoFit/>
          </a:bodyPr>
          <a:lstStyle/>
          <a:p>
            <a:r>
              <a:rPr lang="de-DE" sz="2800">
                <a:latin typeface="Franklin Gothic Medium Cond" pitchFamily="34" charset="0"/>
              </a:rPr>
              <a:t>=     (x</a:t>
            </a:r>
            <a:r>
              <a:rPr lang="de-DE" sz="2800" baseline="-25000">
                <a:latin typeface="Franklin Gothic Medium Cond" pitchFamily="34" charset="0"/>
              </a:rPr>
              <a:t>N</a:t>
            </a:r>
            <a:r>
              <a:rPr lang="de-DE" sz="2800">
                <a:latin typeface="Franklin Gothic Medium Cond" pitchFamily="34" charset="0"/>
              </a:rPr>
              <a:t>, y</a:t>
            </a:r>
            <a:r>
              <a:rPr lang="de-DE" sz="2800" baseline="-25000">
                <a:latin typeface="Franklin Gothic Medium Cond" pitchFamily="34" charset="0"/>
              </a:rPr>
              <a:t>N</a:t>
            </a:r>
            <a:r>
              <a:rPr lang="de-DE" sz="2800">
                <a:latin typeface="Franklin Gothic Medium Cond" pitchFamily="34" charset="0"/>
              </a:rPr>
              <a:t>, z</a:t>
            </a:r>
            <a:r>
              <a:rPr lang="de-DE" sz="2800" baseline="-25000">
                <a:latin typeface="Franklin Gothic Medium Cond" pitchFamily="34" charset="0"/>
              </a:rPr>
              <a:t>N</a:t>
            </a:r>
            <a:r>
              <a:rPr lang="de-DE" sz="2800">
                <a:latin typeface="Franklin Gothic Medium Cond" pitchFamily="34" charset="0"/>
              </a:rPr>
              <a:t>)</a:t>
            </a:r>
            <a:endParaRPr lang="de-DE" sz="2800" baseline="-25000">
              <a:latin typeface="Franklin Gothic Medium Cond" pitchFamily="34" charset="0"/>
            </a:endParaRPr>
          </a:p>
        </p:txBody>
      </p:sp>
      <p:sp>
        <p:nvSpPr>
          <p:cNvPr id="51" name="Text Box 8"/>
          <p:cNvSpPr txBox="1">
            <a:spLocks noChangeArrowheads="1"/>
          </p:cNvSpPr>
          <p:nvPr/>
        </p:nvSpPr>
        <p:spPr bwMode="auto">
          <a:xfrm>
            <a:off x="8596314" y="2119314"/>
            <a:ext cx="1958975" cy="523875"/>
          </a:xfrm>
          <a:prstGeom prst="rect">
            <a:avLst/>
          </a:prstGeom>
          <a:noFill/>
          <a:ln w="9525">
            <a:noFill/>
            <a:miter lim="800000"/>
            <a:headEnd/>
            <a:tailEnd/>
          </a:ln>
          <a:effectLst>
            <a:outerShdw blurRad="50800" dist="38100" dir="2700000" algn="tl" rotWithShape="0">
              <a:prstClr val="black">
                <a:alpha val="70000"/>
              </a:prstClr>
            </a:outerShdw>
          </a:effectLst>
        </p:spPr>
        <p:txBody>
          <a:bodyPr wrap="none">
            <a:spAutoFit/>
          </a:bodyPr>
          <a:lstStyle/>
          <a:p>
            <a:r>
              <a:rPr lang="de-DE" sz="2800">
                <a:latin typeface="Franklin Gothic Medium Cond" pitchFamily="34" charset="0"/>
              </a:rPr>
              <a:t>    + (x</a:t>
            </a:r>
            <a:r>
              <a:rPr lang="de-DE" sz="2800" baseline="-25000">
                <a:latin typeface="Franklin Gothic Medium Cond" pitchFamily="34" charset="0"/>
              </a:rPr>
              <a:t>B</a:t>
            </a:r>
            <a:r>
              <a:rPr lang="de-DE" sz="2800">
                <a:latin typeface="Franklin Gothic Medium Cond" pitchFamily="34" charset="0"/>
              </a:rPr>
              <a:t>, y</a:t>
            </a:r>
            <a:r>
              <a:rPr lang="de-DE" sz="2800" baseline="-25000">
                <a:latin typeface="Franklin Gothic Medium Cond" pitchFamily="34" charset="0"/>
              </a:rPr>
              <a:t>B</a:t>
            </a:r>
            <a:r>
              <a:rPr lang="de-DE" sz="2800">
                <a:latin typeface="Franklin Gothic Medium Cond" pitchFamily="34" charset="0"/>
              </a:rPr>
              <a:t>, z</a:t>
            </a:r>
            <a:r>
              <a:rPr lang="de-DE" sz="2800" baseline="-25000">
                <a:latin typeface="Franklin Gothic Medium Cond" pitchFamily="34" charset="0"/>
              </a:rPr>
              <a:t>B</a:t>
            </a:r>
            <a:r>
              <a:rPr lang="de-DE" sz="2800">
                <a:latin typeface="Franklin Gothic Medium Cond" pitchFamily="34" charset="0"/>
              </a:rPr>
              <a:t>)</a:t>
            </a:r>
            <a:endParaRPr lang="de-DE" sz="2800" baseline="-25000">
              <a:latin typeface="Franklin Gothic Medium Cond" pitchFamily="34" charset="0"/>
            </a:endParaRPr>
          </a:p>
        </p:txBody>
      </p:sp>
      <p:sp>
        <p:nvSpPr>
          <p:cNvPr id="47" name="Line 6"/>
          <p:cNvSpPr>
            <a:spLocks noChangeShapeType="1"/>
          </p:cNvSpPr>
          <p:nvPr/>
        </p:nvSpPr>
        <p:spPr bwMode="auto">
          <a:xfrm flipH="1" flipV="1">
            <a:off x="8096250" y="2214563"/>
            <a:ext cx="395288" cy="1719262"/>
          </a:xfrm>
          <a:prstGeom prst="line">
            <a:avLst/>
          </a:prstGeom>
          <a:noFill/>
          <a:ln w="57150">
            <a:solidFill>
              <a:schemeClr val="tx1"/>
            </a:solidFill>
            <a:round/>
            <a:headEnd/>
            <a:tailEnd type="triangle" w="med" len="med"/>
          </a:ln>
          <a:effectLst>
            <a:outerShdw blurRad="50800" dist="38100" dir="600000" sx="102000" sy="102000" algn="tl" rotWithShape="0">
              <a:prstClr val="black">
                <a:alpha val="70000"/>
              </a:prstClr>
            </a:outerShdw>
          </a:effectLst>
        </p:spPr>
        <p:txBody>
          <a:bodyPr/>
          <a:lstStyle/>
          <a:p>
            <a:pPr>
              <a:defRPr/>
            </a:pPr>
            <a:endParaRPr lang="de-DE"/>
          </a:p>
        </p:txBody>
      </p:sp>
      <p:sp>
        <p:nvSpPr>
          <p:cNvPr id="11" name="Rechteck 10"/>
          <p:cNvSpPr/>
          <p:nvPr/>
        </p:nvSpPr>
        <p:spPr>
          <a:xfrm>
            <a:off x="8382001" y="3786188"/>
            <a:ext cx="214313" cy="214312"/>
          </a:xfrm>
          <a:prstGeom prst="rect">
            <a:avLst/>
          </a:prstGeom>
          <a:solidFill>
            <a:schemeClr val="accent4">
              <a:lumMod val="50000"/>
              <a:lumOff val="50000"/>
            </a:schemeClr>
          </a:solidFill>
          <a:ln>
            <a:solidFill>
              <a:schemeClr val="accent4">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de-DE" sz="1800">
                <a:solidFill>
                  <a:srgbClr val="FFFFFF"/>
                </a:solidFill>
                <a:cs typeface="Arial"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500"/>
                                        <p:tgtEl>
                                          <p:spTgt spid="3">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
                                        </p:tgtEl>
                                      </p:cBhvr>
                                    </p:animEffect>
                                    <p:set>
                                      <p:cBhvr>
                                        <p:cTn id="50" dur="1" fill="hold">
                                          <p:stCondLst>
                                            <p:cond delay="499"/>
                                          </p:stCondLst>
                                        </p:cTn>
                                        <p:tgtEl>
                                          <p:spTgt spid="2"/>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5" end="5"/>
                                            </p:txEl>
                                          </p:spTgt>
                                        </p:tgtEl>
                                        <p:attrNameLst>
                                          <p:attrName>style.visibility</p:attrName>
                                        </p:attrNameLst>
                                      </p:cBhvr>
                                      <p:to>
                                        <p:strVal val="visible"/>
                                      </p:to>
                                    </p:set>
                                    <p:animEffect transition="in" filter="fade">
                                      <p:cBhvr>
                                        <p:cTn id="58" dur="500"/>
                                        <p:tgtEl>
                                          <p:spTgt spid="3">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xit" presetSubtype="0" fill="hold" nodeType="withEffect">
                                  <p:stCondLst>
                                    <p:cond delay="0"/>
                                  </p:stCondLst>
                                  <p:childTnLst>
                                    <p:animEffect transition="out" filter="fade">
                                      <p:cBhvr>
                                        <p:cTn id="74" dur="500"/>
                                        <p:tgtEl>
                                          <p:spTgt spid="5"/>
                                        </p:tgtEl>
                                      </p:cBhvr>
                                    </p:animEffect>
                                    <p:set>
                                      <p:cBhvr>
                                        <p:cTn id="75" dur="1" fill="hold">
                                          <p:stCondLst>
                                            <p:cond delay="499"/>
                                          </p:stCondLst>
                                        </p:cTn>
                                        <p:tgtEl>
                                          <p:spTgt spid="5"/>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
                                            <p:txEl>
                                              <p:pRg st="6" end="6"/>
                                            </p:txEl>
                                          </p:spTgt>
                                        </p:tgtEl>
                                        <p:attrNameLst>
                                          <p:attrName>style.visibility</p:attrName>
                                        </p:attrNameLst>
                                      </p:cBhvr>
                                      <p:to>
                                        <p:strVal val="visible"/>
                                      </p:to>
                                    </p:set>
                                    <p:animEffect transition="in" filter="fade">
                                      <p:cBhvr>
                                        <p:cTn id="8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0" grpId="0"/>
      <p:bldP spid="51"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de-DE" dirty="0"/>
              <a:t>Ende Block 8</a:t>
            </a:r>
          </a:p>
        </p:txBody>
      </p:sp>
      <p:sp>
        <p:nvSpPr>
          <p:cNvPr id="94211" name="Rectangle 3"/>
          <p:cNvSpPr>
            <a:spLocks noGrp="1" noChangeArrowheads="1"/>
          </p:cNvSpPr>
          <p:nvPr>
            <p:ph type="body" idx="1"/>
          </p:nvPr>
        </p:nvSpPr>
        <p:spPr/>
        <p:txBody>
          <a:bodyPr/>
          <a:lstStyle/>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r>
              <a:rPr lang="de-DE"/>
              <a:t>Vielen Dank für Ihre Aufmerksamkeit</a:t>
            </a:r>
          </a:p>
        </p:txBody>
      </p:sp>
    </p:spTree>
    <p:extLst>
      <p:ext uri="{BB962C8B-B14F-4D97-AF65-F5344CB8AC3E}">
        <p14:creationId xmlns:p14="http://schemas.microsoft.com/office/powerpoint/2010/main" val="27899306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1183284"/>
            <a:ext cx="11377082" cy="589533"/>
          </a:xfrm>
          <a:prstGeom prst="rect">
            <a:avLst/>
          </a:prstGeom>
          <a:solidFill>
            <a:srgbClr val="F88080">
              <a:alpha val="50195"/>
            </a:srgbClr>
          </a:solidFill>
          <a:ln w="9525">
            <a:noFill/>
            <a:miter lim="800000"/>
            <a:headEnd/>
            <a:tailEnd/>
          </a:ln>
        </p:spPr>
        <p:txBody>
          <a:bodyPr wrap="none" anchor="ctr"/>
          <a:lstStyle/>
          <a:p>
            <a:endParaRPr lang="de-DE"/>
          </a:p>
        </p:txBody>
      </p:sp>
      <p:sp>
        <p:nvSpPr>
          <p:cNvPr id="55299" name="Rectangle 2"/>
          <p:cNvSpPr>
            <a:spLocks noGrp="1" noChangeArrowheads="1"/>
          </p:cNvSpPr>
          <p:nvPr>
            <p:ph type="title"/>
          </p:nvPr>
        </p:nvSpPr>
        <p:spPr/>
        <p:txBody>
          <a:bodyPr/>
          <a:lstStyle/>
          <a:p>
            <a:pPr eaLnBrk="1" hangingPunct="1"/>
            <a:r>
              <a:rPr lang="de-DE" dirty="0"/>
              <a:t>Agenda Block 9</a:t>
            </a:r>
          </a:p>
        </p:txBody>
      </p:sp>
      <p:sp>
        <p:nvSpPr>
          <p:cNvPr id="55300" name="Rectangle 3"/>
          <p:cNvSpPr>
            <a:spLocks noGrp="1" noChangeArrowheads="1"/>
          </p:cNvSpPr>
          <p:nvPr>
            <p:ph type="body" idx="1"/>
          </p:nvPr>
        </p:nvSpPr>
        <p:spPr/>
        <p:txBody>
          <a:bodyPr/>
          <a:lstStyle/>
          <a:p>
            <a:pPr eaLnBrk="1" hangingPunct="1"/>
            <a:r>
              <a:rPr lang="de-DE" dirty="0" err="1"/>
              <a:t>uv</a:t>
            </a:r>
            <a:r>
              <a:rPr lang="de-DE" dirty="0"/>
              <a:t>-Mapping</a:t>
            </a:r>
          </a:p>
          <a:p>
            <a:pPr lvl="1" eaLnBrk="1" hangingPunct="1">
              <a:buNone/>
            </a:pPr>
            <a:endParaRPr lang="de-DE" dirty="0"/>
          </a:p>
          <a:p>
            <a:pPr marL="457200" lvl="1" indent="0" eaLnBrk="1" hangingPunct="1">
              <a:buNone/>
            </a:pPr>
            <a:endParaRPr lang="de-DE" dirty="0"/>
          </a:p>
        </p:txBody>
      </p:sp>
    </p:spTree>
    <p:extLst>
      <p:ext uri="{BB962C8B-B14F-4D97-AF65-F5344CB8AC3E}">
        <p14:creationId xmlns:p14="http://schemas.microsoft.com/office/powerpoint/2010/main" val="13201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de-DE" dirty="0"/>
              <a:t>Texturkoordinaten</a:t>
            </a:r>
          </a:p>
        </p:txBody>
      </p:sp>
      <p:sp>
        <p:nvSpPr>
          <p:cNvPr id="303107" name="Rectangle 3"/>
          <p:cNvSpPr>
            <a:spLocks noGrp="1" noChangeArrowheads="1"/>
          </p:cNvSpPr>
          <p:nvPr>
            <p:ph type="body" sz="half" idx="1"/>
          </p:nvPr>
        </p:nvSpPr>
        <p:spPr>
          <a:xfrm>
            <a:off x="2135189" y="1196975"/>
            <a:ext cx="4681537" cy="5111750"/>
          </a:xfrm>
        </p:spPr>
        <p:txBody>
          <a:bodyPr>
            <a:normAutofit fontScale="92500" lnSpcReduction="20000"/>
          </a:bodyPr>
          <a:lstStyle/>
          <a:p>
            <a:pPr eaLnBrk="1" hangingPunct="1">
              <a:defRPr/>
            </a:pPr>
            <a:r>
              <a:rPr lang="de-DE" dirty="0"/>
              <a:t>Pixelbild wird mit gedachten "normalisierten" Koordinaten indiziert (von 0 bis 1)</a:t>
            </a:r>
          </a:p>
          <a:p>
            <a:pPr lvl="1" eaLnBrk="1" hangingPunct="1">
              <a:defRPr/>
            </a:pPr>
            <a:r>
              <a:rPr lang="de-DE" dirty="0"/>
              <a:t>(0, 0): Links unten</a:t>
            </a:r>
          </a:p>
          <a:p>
            <a:pPr lvl="1" eaLnBrk="1" hangingPunct="1">
              <a:defRPr/>
            </a:pPr>
            <a:r>
              <a:rPr lang="de-DE" dirty="0"/>
              <a:t>(1, 1): Rechts oben</a:t>
            </a:r>
          </a:p>
          <a:p>
            <a:pPr eaLnBrk="1" hangingPunct="1">
              <a:defRPr/>
            </a:pPr>
            <a:r>
              <a:rPr lang="de-DE" dirty="0"/>
              <a:t>Die Koordinaten nennt man </a:t>
            </a:r>
            <a:r>
              <a:rPr lang="de-DE" i="1" dirty="0"/>
              <a:t>Texturkoordinaten</a:t>
            </a:r>
          </a:p>
          <a:p>
            <a:pPr lvl="1" eaLnBrk="1" hangingPunct="1">
              <a:defRPr/>
            </a:pPr>
            <a:r>
              <a:rPr lang="de-DE" dirty="0"/>
              <a:t>u und v (und w), statt x, y, z</a:t>
            </a:r>
          </a:p>
          <a:p>
            <a:pPr lvl="1" eaLnBrk="1" hangingPunct="1">
              <a:defRPr/>
            </a:pPr>
            <a:r>
              <a:rPr lang="de-DE" dirty="0"/>
              <a:t>Manchmal auch s und t</a:t>
            </a:r>
          </a:p>
          <a:p>
            <a:pPr eaLnBrk="1" hangingPunct="1">
              <a:defRPr/>
            </a:pPr>
            <a:r>
              <a:rPr lang="de-DE" dirty="0"/>
              <a:t>An jedem Geometrie-Eckpunkt existiert eine Texturkoordinate</a:t>
            </a:r>
          </a:p>
          <a:p>
            <a:pPr lvl="1" eaLnBrk="1" hangingPunct="1">
              <a:defRPr/>
            </a:pPr>
            <a:r>
              <a:rPr lang="de-DE" dirty="0"/>
              <a:t>Gibt an, welches Pixel aus der Textur am Eckpunkt dargestellt werden soll</a:t>
            </a:r>
          </a:p>
          <a:p>
            <a:pPr lvl="1" eaLnBrk="1" hangingPunct="1">
              <a:defRPr/>
            </a:pPr>
            <a:r>
              <a:rPr lang="de-DE" dirty="0"/>
              <a:t>Für andere Geometrie-Stellen werden Texturkoordinaten aus den umgebenden Eckpunkten interpoliert</a:t>
            </a:r>
          </a:p>
        </p:txBody>
      </p:sp>
      <p:pic>
        <p:nvPicPr>
          <p:cNvPr id="303111" name="Picture 7" descr="TexLookup0"/>
          <p:cNvPicPr>
            <a:picLocks noChangeAspect="1" noChangeArrowheads="1"/>
          </p:cNvPicPr>
          <p:nvPr/>
        </p:nvPicPr>
        <p:blipFill>
          <a:blip r:embed="rId3" cstate="print"/>
          <a:srcRect/>
          <a:stretch>
            <a:fillRect/>
          </a:stretch>
        </p:blipFill>
        <p:spPr bwMode="auto">
          <a:xfrm>
            <a:off x="7062788" y="1731963"/>
            <a:ext cx="3105150" cy="3054350"/>
          </a:xfrm>
          <a:prstGeom prst="rect">
            <a:avLst/>
          </a:prstGeom>
          <a:noFill/>
          <a:ln w="9525">
            <a:noFill/>
            <a:miter lim="800000"/>
            <a:headEnd/>
            <a:tailEnd/>
          </a:ln>
        </p:spPr>
      </p:pic>
      <p:pic>
        <p:nvPicPr>
          <p:cNvPr id="303112" name="Picture 8" descr="TexLookup1"/>
          <p:cNvPicPr>
            <a:picLocks noChangeAspect="1" noChangeArrowheads="1"/>
          </p:cNvPicPr>
          <p:nvPr/>
        </p:nvPicPr>
        <p:blipFill>
          <a:blip r:embed="rId4" cstate="print"/>
          <a:srcRect/>
          <a:stretch>
            <a:fillRect/>
          </a:stretch>
        </p:blipFill>
        <p:spPr bwMode="auto">
          <a:xfrm>
            <a:off x="7062788" y="1731963"/>
            <a:ext cx="3105150" cy="3054350"/>
          </a:xfrm>
          <a:prstGeom prst="rect">
            <a:avLst/>
          </a:prstGeom>
          <a:noFill/>
          <a:ln w="9525">
            <a:noFill/>
            <a:miter lim="800000"/>
            <a:headEnd/>
            <a:tailEnd/>
          </a:ln>
        </p:spPr>
      </p:pic>
      <p:sp>
        <p:nvSpPr>
          <p:cNvPr id="303113" name="Line 9"/>
          <p:cNvSpPr>
            <a:spLocks noChangeShapeType="1"/>
          </p:cNvSpPr>
          <p:nvPr/>
        </p:nvSpPr>
        <p:spPr bwMode="auto">
          <a:xfrm flipV="1">
            <a:off x="8832850" y="3471863"/>
            <a:ext cx="0" cy="1441450"/>
          </a:xfrm>
          <a:prstGeom prst="line">
            <a:avLst/>
          </a:prstGeom>
          <a:noFill/>
          <a:ln w="25400">
            <a:solidFill>
              <a:srgbClr val="FF0000"/>
            </a:solidFill>
            <a:round/>
            <a:headEnd/>
            <a:tailEnd type="triangle" w="lg" len="lg"/>
          </a:ln>
        </p:spPr>
        <p:txBody>
          <a:bodyPr/>
          <a:lstStyle/>
          <a:p>
            <a:endParaRPr lang="de-DE"/>
          </a:p>
        </p:txBody>
      </p:sp>
      <p:sp>
        <p:nvSpPr>
          <p:cNvPr id="303114" name="Text Box 10"/>
          <p:cNvSpPr txBox="1">
            <a:spLocks noChangeArrowheads="1"/>
          </p:cNvSpPr>
          <p:nvPr/>
        </p:nvSpPr>
        <p:spPr bwMode="auto">
          <a:xfrm>
            <a:off x="8702675" y="4872038"/>
            <a:ext cx="309700" cy="369332"/>
          </a:xfrm>
          <a:prstGeom prst="rect">
            <a:avLst/>
          </a:prstGeom>
          <a:noFill/>
          <a:ln w="9525">
            <a:noFill/>
            <a:miter lim="800000"/>
            <a:headEnd/>
            <a:tailEnd/>
          </a:ln>
        </p:spPr>
        <p:txBody>
          <a:bodyPr wrap="none">
            <a:spAutoFit/>
          </a:bodyPr>
          <a:lstStyle/>
          <a:p>
            <a:r>
              <a:rPr lang="de-DE" sz="1800" dirty="0">
                <a:solidFill>
                  <a:srgbClr val="FF3300"/>
                </a:solidFill>
                <a:latin typeface="Franklin Gothic Demi" pitchFamily="34" charset="0"/>
              </a:rPr>
              <a:t>u</a:t>
            </a:r>
          </a:p>
        </p:txBody>
      </p:sp>
      <p:sp>
        <p:nvSpPr>
          <p:cNvPr id="303115" name="Line 11"/>
          <p:cNvSpPr>
            <a:spLocks noChangeShapeType="1"/>
          </p:cNvSpPr>
          <p:nvPr/>
        </p:nvSpPr>
        <p:spPr bwMode="auto">
          <a:xfrm flipV="1">
            <a:off x="7056438" y="3330575"/>
            <a:ext cx="1655762" cy="0"/>
          </a:xfrm>
          <a:prstGeom prst="line">
            <a:avLst/>
          </a:prstGeom>
          <a:noFill/>
          <a:ln w="25400">
            <a:solidFill>
              <a:srgbClr val="FF0000"/>
            </a:solidFill>
            <a:round/>
            <a:headEnd/>
            <a:tailEnd type="triangle" w="lg" len="lg"/>
          </a:ln>
        </p:spPr>
        <p:txBody>
          <a:bodyPr/>
          <a:lstStyle/>
          <a:p>
            <a:endParaRPr lang="de-DE"/>
          </a:p>
        </p:txBody>
      </p:sp>
      <p:sp>
        <p:nvSpPr>
          <p:cNvPr id="303116" name="Text Box 12"/>
          <p:cNvSpPr txBox="1">
            <a:spLocks noChangeArrowheads="1"/>
          </p:cNvSpPr>
          <p:nvPr/>
        </p:nvSpPr>
        <p:spPr bwMode="auto">
          <a:xfrm>
            <a:off x="6827838" y="3125788"/>
            <a:ext cx="288862" cy="369332"/>
          </a:xfrm>
          <a:prstGeom prst="rect">
            <a:avLst/>
          </a:prstGeom>
          <a:noFill/>
          <a:ln w="9525">
            <a:noFill/>
            <a:miter lim="800000"/>
            <a:headEnd/>
            <a:tailEnd/>
          </a:ln>
        </p:spPr>
        <p:txBody>
          <a:bodyPr wrap="none">
            <a:spAutoFit/>
          </a:bodyPr>
          <a:lstStyle/>
          <a:p>
            <a:r>
              <a:rPr lang="de-DE" sz="1800" dirty="0">
                <a:solidFill>
                  <a:srgbClr val="FF3300"/>
                </a:solidFill>
                <a:latin typeface="Franklin Gothic Demi" pitchFamily="34" charset="0"/>
              </a:rPr>
              <a:t>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107">
                                            <p:txEl>
                                              <p:pRg st="0" end="0"/>
                                            </p:txEl>
                                          </p:spTgt>
                                        </p:tgtEl>
                                        <p:attrNameLst>
                                          <p:attrName>style.visibility</p:attrName>
                                        </p:attrNameLst>
                                      </p:cBhvr>
                                      <p:to>
                                        <p:strVal val="visible"/>
                                      </p:to>
                                    </p:set>
                                    <p:animEffect transition="in" filter="fade">
                                      <p:cBhvr>
                                        <p:cTn id="7" dur="1000"/>
                                        <p:tgtEl>
                                          <p:spTgt spid="303107">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03111"/>
                                        </p:tgtEl>
                                        <p:attrNameLst>
                                          <p:attrName>style.visibility</p:attrName>
                                        </p:attrNameLst>
                                      </p:cBhvr>
                                      <p:to>
                                        <p:strVal val="visible"/>
                                      </p:to>
                                    </p:set>
                                    <p:animEffect transition="in" filter="fade">
                                      <p:cBhvr>
                                        <p:cTn id="11" dur="1000"/>
                                        <p:tgtEl>
                                          <p:spTgt spid="3031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3107">
                                            <p:txEl>
                                              <p:pRg st="1" end="1"/>
                                            </p:txEl>
                                          </p:spTgt>
                                        </p:tgtEl>
                                        <p:attrNameLst>
                                          <p:attrName>style.visibility</p:attrName>
                                        </p:attrNameLst>
                                      </p:cBhvr>
                                      <p:to>
                                        <p:strVal val="visible"/>
                                      </p:to>
                                    </p:set>
                                    <p:animEffect transition="in" filter="fade">
                                      <p:cBhvr>
                                        <p:cTn id="16" dur="1000"/>
                                        <p:tgtEl>
                                          <p:spTgt spid="30310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3107">
                                            <p:txEl>
                                              <p:pRg st="2" end="2"/>
                                            </p:txEl>
                                          </p:spTgt>
                                        </p:tgtEl>
                                        <p:attrNameLst>
                                          <p:attrName>style.visibility</p:attrName>
                                        </p:attrNameLst>
                                      </p:cBhvr>
                                      <p:to>
                                        <p:strVal val="visible"/>
                                      </p:to>
                                    </p:set>
                                    <p:animEffect transition="in" filter="fade">
                                      <p:cBhvr>
                                        <p:cTn id="21" dur="1000"/>
                                        <p:tgtEl>
                                          <p:spTgt spid="30310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3107">
                                            <p:txEl>
                                              <p:pRg st="3" end="3"/>
                                            </p:txEl>
                                          </p:spTgt>
                                        </p:tgtEl>
                                        <p:attrNameLst>
                                          <p:attrName>style.visibility</p:attrName>
                                        </p:attrNameLst>
                                      </p:cBhvr>
                                      <p:to>
                                        <p:strVal val="visible"/>
                                      </p:to>
                                    </p:set>
                                    <p:animEffect transition="in" filter="fade">
                                      <p:cBhvr>
                                        <p:cTn id="26" dur="1000"/>
                                        <p:tgtEl>
                                          <p:spTgt spid="30310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3107">
                                            <p:txEl>
                                              <p:pRg st="5" end="5"/>
                                            </p:txEl>
                                          </p:spTgt>
                                        </p:tgtEl>
                                        <p:attrNameLst>
                                          <p:attrName>style.visibility</p:attrName>
                                        </p:attrNameLst>
                                      </p:cBhvr>
                                      <p:to>
                                        <p:strVal val="visible"/>
                                      </p:to>
                                    </p:set>
                                    <p:animEffect transition="in" filter="fade">
                                      <p:cBhvr>
                                        <p:cTn id="31" dur="1000"/>
                                        <p:tgtEl>
                                          <p:spTgt spid="303107">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3107">
                                            <p:txEl>
                                              <p:pRg st="4" end="4"/>
                                            </p:txEl>
                                          </p:spTgt>
                                        </p:tgtEl>
                                        <p:attrNameLst>
                                          <p:attrName>style.visibility</p:attrName>
                                        </p:attrNameLst>
                                      </p:cBhvr>
                                      <p:to>
                                        <p:strVal val="visible"/>
                                      </p:to>
                                    </p:set>
                                    <p:animEffect transition="in" filter="fade">
                                      <p:cBhvr>
                                        <p:cTn id="36" dur="1000"/>
                                        <p:tgtEl>
                                          <p:spTgt spid="303107">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03107">
                                            <p:txEl>
                                              <p:pRg st="6" end="6"/>
                                            </p:txEl>
                                          </p:spTgt>
                                        </p:tgtEl>
                                        <p:attrNameLst>
                                          <p:attrName>style.visibility</p:attrName>
                                        </p:attrNameLst>
                                      </p:cBhvr>
                                      <p:to>
                                        <p:strVal val="visible"/>
                                      </p:to>
                                    </p:set>
                                    <p:animEffect transition="in" filter="fade">
                                      <p:cBhvr>
                                        <p:cTn id="41" dur="1000"/>
                                        <p:tgtEl>
                                          <p:spTgt spid="303107">
                                            <p:txEl>
                                              <p:pRg st="6" end="6"/>
                                            </p:txEl>
                                          </p:spTgt>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303114"/>
                                        </p:tgtEl>
                                        <p:attrNameLst>
                                          <p:attrName>style.visibility</p:attrName>
                                        </p:attrNameLst>
                                      </p:cBhvr>
                                      <p:to>
                                        <p:strVal val="visible"/>
                                      </p:to>
                                    </p:set>
                                    <p:animEffect transition="in" filter="fade">
                                      <p:cBhvr>
                                        <p:cTn id="45" dur="1000"/>
                                        <p:tgtEl>
                                          <p:spTgt spid="303114"/>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303116"/>
                                        </p:tgtEl>
                                        <p:attrNameLst>
                                          <p:attrName>style.visibility</p:attrName>
                                        </p:attrNameLst>
                                      </p:cBhvr>
                                      <p:to>
                                        <p:strVal val="visible"/>
                                      </p:to>
                                    </p:set>
                                    <p:animEffect transition="in" filter="fade">
                                      <p:cBhvr>
                                        <p:cTn id="49" dur="1000"/>
                                        <p:tgtEl>
                                          <p:spTgt spid="30311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03107">
                                            <p:txEl>
                                              <p:pRg st="7" end="7"/>
                                            </p:txEl>
                                          </p:spTgt>
                                        </p:tgtEl>
                                        <p:attrNameLst>
                                          <p:attrName>style.visibility</p:attrName>
                                        </p:attrNameLst>
                                      </p:cBhvr>
                                      <p:to>
                                        <p:strVal val="visible"/>
                                      </p:to>
                                    </p:set>
                                    <p:animEffect transition="in" filter="fade">
                                      <p:cBhvr>
                                        <p:cTn id="54" dur="1000"/>
                                        <p:tgtEl>
                                          <p:spTgt spid="303107">
                                            <p:txEl>
                                              <p:pRg st="7" end="7"/>
                                            </p:txEl>
                                          </p:spTgt>
                                        </p:tgtEl>
                                      </p:cBhvr>
                                    </p:animEffect>
                                  </p:childTnLst>
                                </p:cTn>
                              </p:par>
                            </p:childTnLst>
                          </p:cTn>
                        </p:par>
                        <p:par>
                          <p:cTn id="55" fill="hold">
                            <p:stCondLst>
                              <p:cond delay="1000"/>
                            </p:stCondLst>
                            <p:childTnLst>
                              <p:par>
                                <p:cTn id="56" presetID="22" presetClass="entr" presetSubtype="8" fill="hold" grpId="0" nodeType="afterEffect">
                                  <p:stCondLst>
                                    <p:cond delay="0"/>
                                  </p:stCondLst>
                                  <p:childTnLst>
                                    <p:set>
                                      <p:cBhvr>
                                        <p:cTn id="57" dur="1" fill="hold">
                                          <p:stCondLst>
                                            <p:cond delay="0"/>
                                          </p:stCondLst>
                                        </p:cTn>
                                        <p:tgtEl>
                                          <p:spTgt spid="303115"/>
                                        </p:tgtEl>
                                        <p:attrNameLst>
                                          <p:attrName>style.visibility</p:attrName>
                                        </p:attrNameLst>
                                      </p:cBhvr>
                                      <p:to>
                                        <p:strVal val="visible"/>
                                      </p:to>
                                    </p:set>
                                    <p:animEffect transition="in" filter="wipe(left)">
                                      <p:cBhvr>
                                        <p:cTn id="58" dur="1000"/>
                                        <p:tgtEl>
                                          <p:spTgt spid="303115"/>
                                        </p:tgtEl>
                                      </p:cBhvr>
                                    </p:animEffect>
                                  </p:childTnLst>
                                </p:cTn>
                              </p:par>
                            </p:childTnLst>
                          </p:cTn>
                        </p:par>
                        <p:par>
                          <p:cTn id="59" fill="hold">
                            <p:stCondLst>
                              <p:cond delay="2000"/>
                            </p:stCondLst>
                            <p:childTnLst>
                              <p:par>
                                <p:cTn id="60" presetID="22" presetClass="entr" presetSubtype="4" fill="hold" grpId="0" nodeType="afterEffect">
                                  <p:stCondLst>
                                    <p:cond delay="0"/>
                                  </p:stCondLst>
                                  <p:childTnLst>
                                    <p:set>
                                      <p:cBhvr>
                                        <p:cTn id="61" dur="1" fill="hold">
                                          <p:stCondLst>
                                            <p:cond delay="0"/>
                                          </p:stCondLst>
                                        </p:cTn>
                                        <p:tgtEl>
                                          <p:spTgt spid="303113"/>
                                        </p:tgtEl>
                                        <p:attrNameLst>
                                          <p:attrName>style.visibility</p:attrName>
                                        </p:attrNameLst>
                                      </p:cBhvr>
                                      <p:to>
                                        <p:strVal val="visible"/>
                                      </p:to>
                                    </p:set>
                                    <p:animEffect transition="in" filter="wipe(down)">
                                      <p:cBhvr>
                                        <p:cTn id="62" dur="1000"/>
                                        <p:tgtEl>
                                          <p:spTgt spid="303113"/>
                                        </p:tgtEl>
                                      </p:cBhvr>
                                    </p:animEffect>
                                  </p:childTnLst>
                                </p:cTn>
                              </p:par>
                            </p:childTnLst>
                          </p:cTn>
                        </p:par>
                        <p:par>
                          <p:cTn id="63" fill="hold">
                            <p:stCondLst>
                              <p:cond delay="3000"/>
                            </p:stCondLst>
                            <p:childTnLst>
                              <p:par>
                                <p:cTn id="64" presetID="10" presetClass="entr" presetSubtype="0" fill="hold" nodeType="afterEffect">
                                  <p:stCondLst>
                                    <p:cond delay="0"/>
                                  </p:stCondLst>
                                  <p:childTnLst>
                                    <p:set>
                                      <p:cBhvr>
                                        <p:cTn id="65" dur="1" fill="hold">
                                          <p:stCondLst>
                                            <p:cond delay="0"/>
                                          </p:stCondLst>
                                        </p:cTn>
                                        <p:tgtEl>
                                          <p:spTgt spid="303112"/>
                                        </p:tgtEl>
                                        <p:attrNameLst>
                                          <p:attrName>style.visibility</p:attrName>
                                        </p:attrNameLst>
                                      </p:cBhvr>
                                      <p:to>
                                        <p:strVal val="visible"/>
                                      </p:to>
                                    </p:set>
                                    <p:animEffect transition="in" filter="fade">
                                      <p:cBhvr>
                                        <p:cTn id="66" dur="1000"/>
                                        <p:tgtEl>
                                          <p:spTgt spid="30311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03107">
                                            <p:txEl>
                                              <p:pRg st="8" end="8"/>
                                            </p:txEl>
                                          </p:spTgt>
                                        </p:tgtEl>
                                        <p:attrNameLst>
                                          <p:attrName>style.visibility</p:attrName>
                                        </p:attrNameLst>
                                      </p:cBhvr>
                                      <p:to>
                                        <p:strVal val="visible"/>
                                      </p:to>
                                    </p:set>
                                    <p:animEffect transition="in" filter="fade">
                                      <p:cBhvr>
                                        <p:cTn id="71" dur="1000"/>
                                        <p:tgtEl>
                                          <p:spTgt spid="3031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13" grpId="0" animBg="1"/>
      <p:bldP spid="303114" grpId="0"/>
      <p:bldP spid="303115" grpId="0" animBg="1"/>
      <p:bldP spid="30311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Texturkoordinaten an Eckpunkten</a:t>
            </a:r>
          </a:p>
        </p:txBody>
      </p:sp>
      <p:sp>
        <p:nvSpPr>
          <p:cNvPr id="3" name="Textplatzhalter 2"/>
          <p:cNvSpPr>
            <a:spLocks noGrp="1"/>
          </p:cNvSpPr>
          <p:nvPr>
            <p:ph type="body" sz="half" idx="1"/>
          </p:nvPr>
        </p:nvSpPr>
        <p:spPr>
          <a:xfrm>
            <a:off x="2135188" y="1196976"/>
            <a:ext cx="4175126" cy="4660917"/>
          </a:xfrm>
        </p:spPr>
        <p:txBody>
          <a:bodyPr>
            <a:normAutofit fontScale="85000" lnSpcReduction="20000"/>
          </a:bodyPr>
          <a:lstStyle/>
          <a:p>
            <a:r>
              <a:rPr lang="de-DE" dirty="0"/>
              <a:t>Texturkoordinaten sind Eigenschaften an den Eckpunkten der Geometrie</a:t>
            </a:r>
          </a:p>
          <a:p>
            <a:r>
              <a:rPr lang="de-DE" dirty="0"/>
              <a:t>Neben (x, y, z) Geometrie-Koordinaten</a:t>
            </a:r>
          </a:p>
          <a:p>
            <a:r>
              <a:rPr lang="de-DE" dirty="0"/>
              <a:t>Um Verwechslung zu vermeiden mit (u, v) bezeichnet</a:t>
            </a:r>
          </a:p>
          <a:p>
            <a:pPr lvl="1"/>
            <a:r>
              <a:rPr lang="de-DE" dirty="0"/>
              <a:t>Dreidimensional (u, v, w)</a:t>
            </a:r>
          </a:p>
          <a:p>
            <a:pPr lvl="1"/>
            <a:r>
              <a:rPr lang="de-DE" dirty="0" err="1"/>
              <a:t>Vierdiemensional</a:t>
            </a:r>
            <a:r>
              <a:rPr lang="de-DE" dirty="0"/>
              <a:t> (s, t, u, v)</a:t>
            </a:r>
          </a:p>
          <a:p>
            <a:r>
              <a:rPr lang="de-DE" dirty="0"/>
              <a:t>Können auch größer 1 bzw. kleiner 0 sein</a:t>
            </a:r>
          </a:p>
          <a:p>
            <a:pPr lvl="1"/>
            <a:r>
              <a:rPr lang="de-DE" dirty="0"/>
              <a:t>Dann typischerweise Wiederholung des Bildinhaltes</a:t>
            </a:r>
          </a:p>
          <a:p>
            <a:pPr lvl="1"/>
            <a:r>
              <a:rPr lang="de-DE" dirty="0"/>
              <a:t>-&gt; Kacheln der Textur</a:t>
            </a:r>
          </a:p>
          <a:p>
            <a:r>
              <a:rPr lang="de-DE" dirty="0"/>
              <a:t>In Cinema4D im Struktureditor numerisch </a:t>
            </a:r>
            <a:r>
              <a:rPr lang="de-DE" dirty="0" err="1"/>
              <a:t>editierbar</a:t>
            </a:r>
            <a:endParaRPr lang="de-DE" dirty="0"/>
          </a:p>
          <a:p>
            <a:endParaRPr lang="de-DE" dirty="0"/>
          </a:p>
        </p:txBody>
      </p:sp>
      <p:pic>
        <p:nvPicPr>
          <p:cNvPr id="5" name="Picture 4" descr="Vertex"/>
          <p:cNvPicPr>
            <a:picLocks noChangeAspect="1" noChangeArrowheads="1"/>
          </p:cNvPicPr>
          <p:nvPr/>
        </p:nvPicPr>
        <p:blipFill>
          <a:blip r:embed="rId2" cstate="print"/>
          <a:srcRect/>
          <a:stretch>
            <a:fillRect/>
          </a:stretch>
        </p:blipFill>
        <p:spPr bwMode="auto">
          <a:xfrm>
            <a:off x="5810249" y="1700212"/>
            <a:ext cx="1628775" cy="1728788"/>
          </a:xfrm>
          <a:prstGeom prst="rect">
            <a:avLst/>
          </a:prstGeom>
          <a:noFill/>
          <a:ln w="9525">
            <a:noFill/>
            <a:miter lim="800000"/>
            <a:headEnd/>
            <a:tailEnd/>
          </a:ln>
        </p:spPr>
      </p:pic>
      <p:sp>
        <p:nvSpPr>
          <p:cNvPr id="6" name="Text Box 5"/>
          <p:cNvSpPr txBox="1">
            <a:spLocks noChangeArrowheads="1"/>
          </p:cNvSpPr>
          <p:nvPr/>
        </p:nvSpPr>
        <p:spPr bwMode="auto">
          <a:xfrm>
            <a:off x="8042273" y="1857206"/>
            <a:ext cx="2305050" cy="1200329"/>
          </a:xfrm>
          <a:prstGeom prst="rect">
            <a:avLst/>
          </a:prstGeom>
          <a:noFill/>
          <a:ln w="25400">
            <a:solidFill>
              <a:schemeClr val="tx1"/>
            </a:solidFill>
            <a:miter lim="800000"/>
            <a:headEnd/>
            <a:tailEnd/>
          </a:ln>
        </p:spPr>
        <p:txBody>
          <a:bodyPr>
            <a:spAutoFit/>
          </a:bodyPr>
          <a:lstStyle/>
          <a:p>
            <a:r>
              <a:rPr lang="de-DE" dirty="0">
                <a:latin typeface="Franklin Gothic Heavy" pitchFamily="34" charset="0"/>
              </a:rPr>
              <a:t>(1.3, 2.1, 3.4)</a:t>
            </a:r>
          </a:p>
          <a:p>
            <a:endParaRPr lang="de-DE" dirty="0">
              <a:latin typeface="Franklin Gothic Heavy" pitchFamily="34" charset="0"/>
            </a:endParaRPr>
          </a:p>
          <a:p>
            <a:r>
              <a:rPr lang="de-DE" dirty="0">
                <a:latin typeface="Franklin Gothic Heavy" pitchFamily="34" charset="0"/>
              </a:rPr>
              <a:t>(0.5, 0.5)</a:t>
            </a:r>
          </a:p>
        </p:txBody>
      </p:sp>
      <p:sp>
        <p:nvSpPr>
          <p:cNvPr id="8" name="Line 8"/>
          <p:cNvSpPr>
            <a:spLocks noChangeShapeType="1"/>
          </p:cNvSpPr>
          <p:nvPr/>
        </p:nvSpPr>
        <p:spPr bwMode="auto">
          <a:xfrm>
            <a:off x="6818311" y="2420937"/>
            <a:ext cx="1223963" cy="0"/>
          </a:xfrm>
          <a:prstGeom prst="line">
            <a:avLst/>
          </a:prstGeom>
          <a:noFill/>
          <a:ln w="25400">
            <a:solidFill>
              <a:schemeClr val="tx1"/>
            </a:solidFill>
            <a:round/>
            <a:headEnd/>
            <a:tailEnd/>
          </a:ln>
        </p:spPr>
        <p:txBody>
          <a:bodyPr/>
          <a:lstStyle/>
          <a:p>
            <a:endParaRPr lang="de-DE"/>
          </a:p>
        </p:txBody>
      </p:sp>
      <p:pic>
        <p:nvPicPr>
          <p:cNvPr id="248834" name="Picture 2"/>
          <p:cNvPicPr>
            <a:picLocks noChangeAspect="1" noChangeArrowheads="1"/>
          </p:cNvPicPr>
          <p:nvPr/>
        </p:nvPicPr>
        <p:blipFill>
          <a:blip r:embed="rId3" cstate="print"/>
          <a:srcRect/>
          <a:stretch>
            <a:fillRect/>
          </a:stretch>
        </p:blipFill>
        <p:spPr bwMode="auto">
          <a:xfrm>
            <a:off x="8096264" y="4286256"/>
            <a:ext cx="857250" cy="990600"/>
          </a:xfrm>
          <a:prstGeom prst="rect">
            <a:avLst/>
          </a:prstGeom>
          <a:noFill/>
          <a:ln w="9525">
            <a:noFill/>
            <a:miter lim="800000"/>
            <a:headEnd/>
            <a:tailEnd/>
          </a:ln>
        </p:spPr>
      </p:pic>
      <p:pic>
        <p:nvPicPr>
          <p:cNvPr id="248835" name="Picture 3"/>
          <p:cNvPicPr>
            <a:picLocks noChangeAspect="1" noChangeArrowheads="1"/>
          </p:cNvPicPr>
          <p:nvPr/>
        </p:nvPicPr>
        <p:blipFill>
          <a:blip r:embed="rId4" cstate="print"/>
          <a:srcRect/>
          <a:stretch>
            <a:fillRect/>
          </a:stretch>
        </p:blipFill>
        <p:spPr bwMode="auto">
          <a:xfrm>
            <a:off x="2524101" y="5767731"/>
            <a:ext cx="7896221" cy="72833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20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P spid="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Primitiv-Mapping</a:t>
            </a:r>
          </a:p>
        </p:txBody>
      </p:sp>
      <p:sp>
        <p:nvSpPr>
          <p:cNvPr id="3" name="Textplatzhalter 2"/>
          <p:cNvSpPr>
            <a:spLocks noGrp="1"/>
          </p:cNvSpPr>
          <p:nvPr>
            <p:ph type="body" sz="half" idx="1"/>
          </p:nvPr>
        </p:nvSpPr>
        <p:spPr>
          <a:xfrm>
            <a:off x="2135188" y="1173184"/>
            <a:ext cx="4103688" cy="5256213"/>
          </a:xfrm>
        </p:spPr>
        <p:txBody>
          <a:bodyPr>
            <a:normAutofit fontScale="92500" lnSpcReduction="10000"/>
          </a:bodyPr>
          <a:lstStyle/>
          <a:p>
            <a:r>
              <a:rPr lang="de-DE" dirty="0"/>
              <a:t>Texturkoordinaten können durch Mapping-Arten generiert werden, z.B.</a:t>
            </a:r>
          </a:p>
          <a:p>
            <a:pPr lvl="1"/>
            <a:r>
              <a:rPr lang="de-DE" dirty="0"/>
              <a:t>Kugel-Mapping</a:t>
            </a:r>
          </a:p>
          <a:p>
            <a:pPr lvl="1"/>
            <a:r>
              <a:rPr lang="de-DE" dirty="0"/>
              <a:t>Zylinder-Mapping</a:t>
            </a:r>
          </a:p>
          <a:p>
            <a:pPr lvl="1"/>
            <a:r>
              <a:rPr lang="de-DE" dirty="0"/>
              <a:t>Flächen-Mapping</a:t>
            </a:r>
          </a:p>
          <a:p>
            <a:pPr lvl="1"/>
            <a:r>
              <a:rPr lang="de-DE" dirty="0"/>
              <a:t>Quader-Mapping</a:t>
            </a:r>
          </a:p>
          <a:p>
            <a:pPr lvl="1">
              <a:buNone/>
            </a:pPr>
            <a:endParaRPr lang="de-DE" dirty="0"/>
          </a:p>
          <a:p>
            <a:r>
              <a:rPr lang="de-DE" dirty="0"/>
              <a:t>Bei Verwendung von primitiver Geometrie ist geeignetes Mapping schon vordefiniert</a:t>
            </a:r>
          </a:p>
          <a:p>
            <a:r>
              <a:rPr lang="de-DE" dirty="0"/>
              <a:t>Texturkoordinaten werden abhängig von der Raumposition des Vertex errechnet</a:t>
            </a:r>
          </a:p>
        </p:txBody>
      </p:sp>
      <p:pic>
        <p:nvPicPr>
          <p:cNvPr id="313346" name="Picture 2"/>
          <p:cNvPicPr>
            <a:picLocks noChangeAspect="1" noChangeArrowheads="1"/>
          </p:cNvPicPr>
          <p:nvPr/>
        </p:nvPicPr>
        <p:blipFill>
          <a:blip r:embed="rId2" cstate="print"/>
          <a:srcRect/>
          <a:stretch>
            <a:fillRect/>
          </a:stretch>
        </p:blipFill>
        <p:spPr bwMode="auto">
          <a:xfrm>
            <a:off x="8186884" y="1465730"/>
            <a:ext cx="1838207" cy="1667001"/>
          </a:xfrm>
          <a:prstGeom prst="rect">
            <a:avLst/>
          </a:prstGeom>
          <a:noFill/>
          <a:ln w="9525">
            <a:noFill/>
            <a:miter lim="800000"/>
            <a:headEnd/>
            <a:tailEnd/>
          </a:ln>
        </p:spPr>
      </p:pic>
      <p:pic>
        <p:nvPicPr>
          <p:cNvPr id="313347" name="Picture 3"/>
          <p:cNvPicPr>
            <a:picLocks noChangeAspect="1" noChangeArrowheads="1"/>
          </p:cNvPicPr>
          <p:nvPr/>
        </p:nvPicPr>
        <p:blipFill>
          <a:blip r:embed="rId3" cstate="print"/>
          <a:srcRect/>
          <a:stretch>
            <a:fillRect/>
          </a:stretch>
        </p:blipFill>
        <p:spPr bwMode="auto">
          <a:xfrm>
            <a:off x="6238877" y="2071679"/>
            <a:ext cx="1717763" cy="2205155"/>
          </a:xfrm>
          <a:prstGeom prst="rect">
            <a:avLst/>
          </a:prstGeom>
          <a:noFill/>
          <a:ln w="9525">
            <a:noFill/>
            <a:miter lim="800000"/>
            <a:headEnd/>
            <a:tailEnd/>
          </a:ln>
        </p:spPr>
      </p:pic>
      <p:pic>
        <p:nvPicPr>
          <p:cNvPr id="313348" name="Picture 4"/>
          <p:cNvPicPr>
            <a:picLocks noChangeAspect="1" noChangeArrowheads="1"/>
          </p:cNvPicPr>
          <p:nvPr/>
        </p:nvPicPr>
        <p:blipFill>
          <a:blip r:embed="rId4" cstate="print"/>
          <a:srcRect/>
          <a:stretch>
            <a:fillRect/>
          </a:stretch>
        </p:blipFill>
        <p:spPr bwMode="auto">
          <a:xfrm>
            <a:off x="8167702" y="3382786"/>
            <a:ext cx="1837402" cy="1689288"/>
          </a:xfrm>
          <a:prstGeom prst="rect">
            <a:avLst/>
          </a:prstGeom>
          <a:noFill/>
          <a:ln w="9525">
            <a:noFill/>
            <a:miter lim="800000"/>
            <a:headEnd/>
            <a:tailEnd/>
          </a:ln>
        </p:spPr>
      </p:pic>
      <p:pic>
        <p:nvPicPr>
          <p:cNvPr id="313349" name="Picture 5"/>
          <p:cNvPicPr>
            <a:picLocks noChangeAspect="1" noChangeArrowheads="1"/>
          </p:cNvPicPr>
          <p:nvPr/>
        </p:nvPicPr>
        <p:blipFill>
          <a:blip r:embed="rId5" cstate="print"/>
          <a:srcRect/>
          <a:stretch>
            <a:fillRect/>
          </a:stretch>
        </p:blipFill>
        <p:spPr bwMode="auto">
          <a:xfrm>
            <a:off x="6238877" y="4498392"/>
            <a:ext cx="1728785" cy="185956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13346"/>
                                        </p:tgtEl>
                                        <p:attrNameLst>
                                          <p:attrName>style.visibility</p:attrName>
                                        </p:attrNameLst>
                                      </p:cBhvr>
                                      <p:to>
                                        <p:strVal val="visible"/>
                                      </p:to>
                                    </p:set>
                                    <p:animEffect transition="in" filter="fade">
                                      <p:cBhvr>
                                        <p:cTn id="16" dur="500"/>
                                        <p:tgtEl>
                                          <p:spTgt spid="3133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13347"/>
                                        </p:tgtEl>
                                        <p:attrNameLst>
                                          <p:attrName>style.visibility</p:attrName>
                                        </p:attrNameLst>
                                      </p:cBhvr>
                                      <p:to>
                                        <p:strVal val="visible"/>
                                      </p:to>
                                    </p:set>
                                    <p:animEffect transition="in" filter="fade">
                                      <p:cBhvr>
                                        <p:cTn id="25" dur="500"/>
                                        <p:tgtEl>
                                          <p:spTgt spid="31334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13348"/>
                                        </p:tgtEl>
                                        <p:attrNameLst>
                                          <p:attrName>style.visibility</p:attrName>
                                        </p:attrNameLst>
                                      </p:cBhvr>
                                      <p:to>
                                        <p:strVal val="visible"/>
                                      </p:to>
                                    </p:set>
                                    <p:animEffect transition="in" filter="fade">
                                      <p:cBhvr>
                                        <p:cTn id="34" dur="500"/>
                                        <p:tgtEl>
                                          <p:spTgt spid="31334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13349"/>
                                        </p:tgtEl>
                                        <p:attrNameLst>
                                          <p:attrName>style.visibility</p:attrName>
                                        </p:attrNameLst>
                                      </p:cBhvr>
                                      <p:to>
                                        <p:strVal val="visible"/>
                                      </p:to>
                                    </p:set>
                                    <p:animEffect transition="in" filter="fade">
                                      <p:cBhvr>
                                        <p:cTn id="43" dur="500"/>
                                        <p:tgtEl>
                                          <p:spTgt spid="31334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500"/>
                                        <p:tgtEl>
                                          <p:spTgt spid="3">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fade">
                                      <p:cBhvr>
                                        <p:cTn id="5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Kugel-Mapping</a:t>
            </a:r>
          </a:p>
        </p:txBody>
      </p:sp>
      <p:sp>
        <p:nvSpPr>
          <p:cNvPr id="3" name="Textplatzhalter 2"/>
          <p:cNvSpPr>
            <a:spLocks noGrp="1"/>
          </p:cNvSpPr>
          <p:nvPr>
            <p:ph type="body" sz="half" idx="1"/>
          </p:nvPr>
        </p:nvSpPr>
        <p:spPr>
          <a:xfrm>
            <a:off x="2135188" y="1173184"/>
            <a:ext cx="5746762" cy="5256213"/>
          </a:xfrm>
        </p:spPr>
        <p:txBody>
          <a:bodyPr/>
          <a:lstStyle/>
          <a:p>
            <a:r>
              <a:rPr lang="de-DE" dirty="0"/>
              <a:t>Texturkoordinaten werden aus Raumkoordinaten der Eckpunkte berechnet:</a:t>
            </a:r>
          </a:p>
          <a:p>
            <a:pPr lvl="1"/>
            <a:r>
              <a:rPr lang="de-DE" dirty="0"/>
              <a:t>U: Längengrad</a:t>
            </a:r>
          </a:p>
          <a:p>
            <a:pPr lvl="1"/>
            <a:r>
              <a:rPr lang="de-DE" dirty="0"/>
              <a:t>V: Breitengrad</a:t>
            </a:r>
          </a:p>
        </p:txBody>
      </p:sp>
      <p:pic>
        <p:nvPicPr>
          <p:cNvPr id="313346" name="Picture 2"/>
          <p:cNvPicPr>
            <a:picLocks noChangeAspect="1" noChangeArrowheads="1"/>
          </p:cNvPicPr>
          <p:nvPr/>
        </p:nvPicPr>
        <p:blipFill>
          <a:blip r:embed="rId2" cstate="print"/>
          <a:srcRect/>
          <a:stretch>
            <a:fillRect/>
          </a:stretch>
        </p:blipFill>
        <p:spPr bwMode="auto">
          <a:xfrm>
            <a:off x="8186884" y="1465730"/>
            <a:ext cx="1838207" cy="166700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13346"/>
                                        </p:tgtEl>
                                        <p:attrNameLst>
                                          <p:attrName>style.visibility</p:attrName>
                                        </p:attrNameLst>
                                      </p:cBhvr>
                                      <p:to>
                                        <p:strVal val="visible"/>
                                      </p:to>
                                    </p:set>
                                    <p:animEffect transition="in" filter="fade">
                                      <p:cBhvr>
                                        <p:cTn id="21" dur="500"/>
                                        <p:tgtEl>
                                          <p:spTgt spid="313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Quader-(Würfel)-Mapping</a:t>
            </a:r>
          </a:p>
        </p:txBody>
      </p:sp>
      <p:sp>
        <p:nvSpPr>
          <p:cNvPr id="3" name="Textplatzhalter 2"/>
          <p:cNvSpPr>
            <a:spLocks noGrp="1"/>
          </p:cNvSpPr>
          <p:nvPr>
            <p:ph type="body" sz="half" idx="1"/>
          </p:nvPr>
        </p:nvSpPr>
        <p:spPr>
          <a:xfrm>
            <a:off x="2135188" y="1173184"/>
            <a:ext cx="5746762" cy="5256213"/>
          </a:xfrm>
        </p:spPr>
        <p:txBody>
          <a:bodyPr/>
          <a:lstStyle/>
          <a:p>
            <a:r>
              <a:rPr lang="de-DE" dirty="0"/>
              <a:t>Texturkoordinaten werden aus Raumkoordinaten der Eckpunkte berechnet:</a:t>
            </a:r>
          </a:p>
          <a:p>
            <a:pPr lvl="1"/>
            <a:r>
              <a:rPr lang="de-DE" dirty="0"/>
              <a:t>Raum wird in sechs kegelförmige Teilräume aufgeteilt</a:t>
            </a:r>
          </a:p>
          <a:p>
            <a:pPr lvl="1"/>
            <a:r>
              <a:rPr lang="de-DE" dirty="0"/>
              <a:t>Zugehörigkeit wird bestimmt durch</a:t>
            </a:r>
          </a:p>
          <a:p>
            <a:pPr lvl="2">
              <a:buNone/>
            </a:pPr>
            <a:r>
              <a:rPr lang="de-DE" dirty="0" err="1"/>
              <a:t>max</a:t>
            </a:r>
            <a:r>
              <a:rPr lang="de-DE" dirty="0"/>
              <a:t>(x, y, z)</a:t>
            </a:r>
          </a:p>
          <a:p>
            <a:pPr lvl="1"/>
            <a:r>
              <a:rPr lang="de-DE" dirty="0"/>
              <a:t>In jedem </a:t>
            </a:r>
            <a:r>
              <a:rPr lang="de-DE" dirty="0" err="1"/>
              <a:t>Teilraum</a:t>
            </a:r>
            <a:r>
              <a:rPr lang="de-DE" dirty="0"/>
              <a:t> wird dann durch die beiden kleineren Koordinatenwerte die Texturkoordinate berechnet</a:t>
            </a:r>
          </a:p>
        </p:txBody>
      </p:sp>
      <p:pic>
        <p:nvPicPr>
          <p:cNvPr id="313348" name="Picture 4"/>
          <p:cNvPicPr>
            <a:picLocks noChangeAspect="1" noChangeArrowheads="1"/>
          </p:cNvPicPr>
          <p:nvPr/>
        </p:nvPicPr>
        <p:blipFill>
          <a:blip r:embed="rId2" cstate="print"/>
          <a:srcRect/>
          <a:stretch>
            <a:fillRect/>
          </a:stretch>
        </p:blipFill>
        <p:spPr bwMode="auto">
          <a:xfrm>
            <a:off x="8167702" y="3382786"/>
            <a:ext cx="1837402" cy="16892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3348"/>
                                        </p:tgtEl>
                                        <p:attrNameLst>
                                          <p:attrName>style.visibility</p:attrName>
                                        </p:attrNameLst>
                                      </p:cBhvr>
                                      <p:to>
                                        <p:strVal val="visible"/>
                                      </p:to>
                                    </p:set>
                                    <p:animEffect transition="in" filter="fade">
                                      <p:cBhvr>
                                        <p:cTn id="7" dur="500"/>
                                        <p:tgtEl>
                                          <p:spTgt spid="313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Interaktives Texturieren in Cinema4D</a:t>
            </a:r>
          </a:p>
        </p:txBody>
      </p:sp>
      <p:sp>
        <p:nvSpPr>
          <p:cNvPr id="3" name="Textplatzhalter 2"/>
          <p:cNvSpPr>
            <a:spLocks noGrp="1"/>
          </p:cNvSpPr>
          <p:nvPr>
            <p:ph type="body" sz="half" idx="1"/>
          </p:nvPr>
        </p:nvSpPr>
        <p:spPr/>
        <p:txBody>
          <a:bodyPr/>
          <a:lstStyle/>
          <a:p>
            <a:r>
              <a:rPr lang="de-DE" dirty="0"/>
              <a:t>Besteht aus zwei Schritten</a:t>
            </a:r>
          </a:p>
          <a:p>
            <a:pPr lvl="1"/>
            <a:r>
              <a:rPr lang="de-DE" dirty="0"/>
              <a:t>UV Mapping für komplexe Objekte</a:t>
            </a:r>
          </a:p>
          <a:p>
            <a:pPr lvl="1"/>
            <a:r>
              <a:rPr lang="de-DE" dirty="0"/>
              <a:t>Bemalen der Textur in unterschiedlichen Kanälen</a:t>
            </a:r>
          </a:p>
          <a:p>
            <a:r>
              <a:rPr lang="de-DE" dirty="0"/>
              <a:t>Cinema4D bietet zwei Layout-Varianten</a:t>
            </a:r>
          </a:p>
          <a:p>
            <a:pPr lvl="1"/>
            <a:r>
              <a:rPr lang="de-DE" dirty="0"/>
              <a:t>BP 3D Paint</a:t>
            </a:r>
          </a:p>
          <a:p>
            <a:pPr lvl="1"/>
            <a:r>
              <a:rPr lang="de-DE" dirty="0"/>
              <a:t>BP UV Edit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el 1"/>
          <p:cNvSpPr>
            <a:spLocks noGrp="1"/>
          </p:cNvSpPr>
          <p:nvPr>
            <p:ph type="title"/>
          </p:nvPr>
        </p:nvSpPr>
        <p:spPr/>
        <p:txBody>
          <a:bodyPr/>
          <a:lstStyle/>
          <a:p>
            <a:r>
              <a:rPr lang="de-DE"/>
              <a:t>Vor- / Nachteile Vektorgrafik</a:t>
            </a:r>
          </a:p>
        </p:txBody>
      </p:sp>
      <p:sp>
        <p:nvSpPr>
          <p:cNvPr id="3" name="Inhaltsplatzhalter 2"/>
          <p:cNvSpPr>
            <a:spLocks noGrp="1"/>
          </p:cNvSpPr>
          <p:nvPr>
            <p:ph idx="1"/>
          </p:nvPr>
        </p:nvSpPr>
        <p:spPr>
          <a:xfrm>
            <a:off x="814918" y="1196976"/>
            <a:ext cx="8210020" cy="5256213"/>
          </a:xfrm>
        </p:spPr>
        <p:txBody>
          <a:bodyPr/>
          <a:lstStyle/>
          <a:p>
            <a:r>
              <a:rPr lang="de-DE" dirty="0"/>
              <a:t>Vorteile</a:t>
            </a:r>
          </a:p>
          <a:p>
            <a:pPr lvl="1"/>
            <a:r>
              <a:rPr lang="de-DE" dirty="0"/>
              <a:t>Gut geeignet für gestaltete Grafik, die bereits aus Linien, Kurven und Flächen besteht</a:t>
            </a:r>
          </a:p>
          <a:p>
            <a:pPr lvl="1"/>
            <a:r>
              <a:rPr lang="de-DE" dirty="0"/>
              <a:t>Datei- / Speicherbedarf nicht von Bildgröße abhängig</a:t>
            </a:r>
          </a:p>
          <a:p>
            <a:pPr lvl="1"/>
            <a:r>
              <a:rPr lang="de-DE" dirty="0"/>
              <a:t>Beliebig skalierbar (</a:t>
            </a:r>
            <a:r>
              <a:rPr lang="de-DE" dirty="0" err="1"/>
              <a:t>vergrößerbar</a:t>
            </a:r>
            <a:r>
              <a:rPr lang="de-DE" dirty="0"/>
              <a:t>) ohne Bildverluste</a:t>
            </a:r>
          </a:p>
          <a:p>
            <a:r>
              <a:rPr lang="de-DE" dirty="0"/>
              <a:t>Nachteile</a:t>
            </a:r>
          </a:p>
          <a:p>
            <a:pPr lvl="1"/>
            <a:r>
              <a:rPr lang="de-DE" dirty="0"/>
              <a:t>Ungeeignet für Fotografien oder Scans</a:t>
            </a:r>
          </a:p>
          <a:p>
            <a:pPr lvl="1"/>
            <a:r>
              <a:rPr lang="de-DE" dirty="0"/>
              <a:t>Datei- / Speicherbedarf hängt von Bildinhalt ab</a:t>
            </a:r>
          </a:p>
          <a:p>
            <a:pPr lvl="1"/>
            <a:r>
              <a:rPr lang="de-DE" dirty="0"/>
              <a:t>Vektorgrafik muss auf (Pixel-) Display "gerendert" werden.</a:t>
            </a:r>
          </a:p>
          <a:p>
            <a:pPr lvl="2"/>
            <a:r>
              <a:rPr lang="de-DE" dirty="0"/>
              <a:t>Kostet u.U. Performance</a:t>
            </a:r>
          </a:p>
          <a:p>
            <a:pPr lvl="2"/>
            <a:r>
              <a:rPr lang="de-DE" dirty="0"/>
              <a:t>Ergebnis hängt von Qualität des </a:t>
            </a:r>
            <a:r>
              <a:rPr lang="de-DE" dirty="0" err="1"/>
              <a:t>Renderers</a:t>
            </a:r>
            <a:r>
              <a:rPr lang="de-DE" dirty="0"/>
              <a:t> ab</a:t>
            </a:r>
          </a:p>
          <a:p>
            <a:pPr lvl="1">
              <a:buFont typeface="Wingdings" pitchFamily="2" charset="2"/>
              <a:buNone/>
            </a:pPr>
            <a:endParaRPr lang="de-DE" sz="1400" dirty="0"/>
          </a:p>
        </p:txBody>
      </p:sp>
      <p:pic>
        <p:nvPicPr>
          <p:cNvPr id="4" name="Grafik 3" descr="Minus.wmf"/>
          <p:cNvPicPr>
            <a:picLocks noChangeAspect="1"/>
          </p:cNvPicPr>
          <p:nvPr/>
        </p:nvPicPr>
        <p:blipFill>
          <a:blip r:embed="rId3" cstate="print"/>
          <a:srcRect/>
          <a:stretch>
            <a:fillRect/>
          </a:stretch>
        </p:blipFill>
        <p:spPr bwMode="auto">
          <a:xfrm>
            <a:off x="9310688" y="3429000"/>
            <a:ext cx="1204912" cy="1150938"/>
          </a:xfrm>
          <a:prstGeom prst="rect">
            <a:avLst/>
          </a:prstGeom>
          <a:noFill/>
          <a:ln w="9525">
            <a:noFill/>
            <a:miter lim="800000"/>
            <a:headEnd/>
            <a:tailEnd/>
          </a:ln>
        </p:spPr>
      </p:pic>
      <p:pic>
        <p:nvPicPr>
          <p:cNvPr id="5" name="Grafik 4" descr="Plus.wmf"/>
          <p:cNvPicPr>
            <a:picLocks noChangeAspect="1"/>
          </p:cNvPicPr>
          <p:nvPr/>
        </p:nvPicPr>
        <p:blipFill>
          <a:blip r:embed="rId4" cstate="print"/>
          <a:srcRect/>
          <a:stretch>
            <a:fillRect/>
          </a:stretch>
        </p:blipFill>
        <p:spPr bwMode="auto">
          <a:xfrm>
            <a:off x="9239251" y="1357313"/>
            <a:ext cx="1204913" cy="11493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10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Interaktives UV-Mapping</a:t>
            </a:r>
          </a:p>
        </p:txBody>
      </p:sp>
      <p:sp>
        <p:nvSpPr>
          <p:cNvPr id="3" name="Textplatzhalter 2"/>
          <p:cNvSpPr>
            <a:spLocks noGrp="1"/>
          </p:cNvSpPr>
          <p:nvPr>
            <p:ph type="body" sz="half" idx="1"/>
          </p:nvPr>
        </p:nvSpPr>
        <p:spPr/>
        <p:txBody>
          <a:bodyPr>
            <a:normAutofit/>
          </a:bodyPr>
          <a:lstStyle/>
          <a:p>
            <a:r>
              <a:rPr lang="de-DE" dirty="0"/>
              <a:t>Abtragen der UV-Koordinaten in 2D-Koordinatensystem</a:t>
            </a:r>
          </a:p>
          <a:p>
            <a:r>
              <a:rPr lang="de-DE" dirty="0"/>
              <a:t>Erzeugt „abgewickeltes“ Bild der Oberfläche</a:t>
            </a:r>
          </a:p>
          <a:p>
            <a:r>
              <a:rPr lang="de-DE" dirty="0"/>
              <a:t>Automatisiertes Abwickeln ganzer Objekte</a:t>
            </a:r>
          </a:p>
          <a:p>
            <a:pPr lvl="1"/>
            <a:r>
              <a:rPr lang="de-DE" dirty="0"/>
              <a:t>Verwendung des „Paint“-Assistenten</a:t>
            </a:r>
          </a:p>
          <a:p>
            <a:r>
              <a:rPr lang="de-DE" dirty="0"/>
              <a:t>Nachträglicher Feinschliff durch interaktives Anpassen der Polygone im UV-Raum</a:t>
            </a:r>
          </a:p>
          <a:p>
            <a:pPr>
              <a:buNone/>
            </a:pPr>
            <a:endParaRPr lang="de-DE"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Texturen in allen Kanälen bearbeitbar	</a:t>
            </a:r>
          </a:p>
        </p:txBody>
      </p:sp>
      <p:sp>
        <p:nvSpPr>
          <p:cNvPr id="3" name="Textplatzhalter 2"/>
          <p:cNvSpPr>
            <a:spLocks noGrp="1"/>
          </p:cNvSpPr>
          <p:nvPr>
            <p:ph type="body" sz="half" idx="1"/>
          </p:nvPr>
        </p:nvSpPr>
        <p:spPr/>
        <p:txBody>
          <a:bodyPr/>
          <a:lstStyle/>
          <a:p>
            <a:r>
              <a:rPr lang="de-DE" dirty="0"/>
              <a:t>Farbe</a:t>
            </a:r>
          </a:p>
          <a:p>
            <a:r>
              <a:rPr lang="de-DE" dirty="0"/>
              <a:t>Diffusion</a:t>
            </a:r>
          </a:p>
          <a:p>
            <a:r>
              <a:rPr lang="de-DE" dirty="0"/>
              <a:t>Leuchten</a:t>
            </a:r>
          </a:p>
          <a:p>
            <a:r>
              <a:rPr lang="de-DE" dirty="0"/>
              <a:t>Transparenz</a:t>
            </a:r>
          </a:p>
          <a:p>
            <a:r>
              <a:rPr lang="de-DE" dirty="0"/>
              <a:t>Spiegelung</a:t>
            </a:r>
          </a:p>
          <a:p>
            <a:r>
              <a:rPr lang="de-DE" dirty="0"/>
              <a:t>Umgebung</a:t>
            </a:r>
          </a:p>
          <a:p>
            <a:r>
              <a:rPr lang="de-DE" dirty="0"/>
              <a:t>Relief</a:t>
            </a:r>
          </a:p>
          <a:p>
            <a:r>
              <a:rPr lang="de-DE" dirty="0"/>
              <a:t>Alpha</a:t>
            </a:r>
          </a:p>
          <a:p>
            <a:r>
              <a:rPr lang="de-DE" dirty="0"/>
              <a:t>Glanzfarbe</a:t>
            </a:r>
          </a:p>
          <a:p>
            <a:r>
              <a:rPr lang="de-DE" dirty="0" err="1"/>
              <a:t>Displacement</a:t>
            </a:r>
            <a:endParaRPr lang="de-DE" dirty="0"/>
          </a:p>
          <a:p>
            <a:r>
              <a:rPr lang="de-DE" dirty="0"/>
              <a:t>Normale</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el 1"/>
          <p:cNvSpPr>
            <a:spLocks noGrp="1"/>
          </p:cNvSpPr>
          <p:nvPr>
            <p:ph type="title"/>
          </p:nvPr>
        </p:nvSpPr>
        <p:spPr/>
        <p:txBody>
          <a:bodyPr/>
          <a:lstStyle/>
          <a:p>
            <a:r>
              <a:rPr lang="de-DE"/>
              <a:t>Explizite Texturkoordinaten</a:t>
            </a:r>
          </a:p>
        </p:txBody>
      </p:sp>
      <p:sp>
        <p:nvSpPr>
          <p:cNvPr id="90115" name="Textplatzhalter 2"/>
          <p:cNvSpPr>
            <a:spLocks noGrp="1"/>
          </p:cNvSpPr>
          <p:nvPr>
            <p:ph type="body" sz="half" idx="1"/>
          </p:nvPr>
        </p:nvSpPr>
        <p:spPr>
          <a:xfrm>
            <a:off x="2135188" y="1196976"/>
            <a:ext cx="7747026" cy="1517645"/>
          </a:xfrm>
        </p:spPr>
        <p:txBody>
          <a:bodyPr/>
          <a:lstStyle/>
          <a:p>
            <a:r>
              <a:rPr lang="de-DE"/>
              <a:t>Polygone werden auf Texturfläche „abgewickelt“</a:t>
            </a:r>
          </a:p>
          <a:p>
            <a:r>
              <a:rPr lang="de-DE"/>
              <a:t>Interaktiv auf Fläche oder 3D-Objekt malen</a:t>
            </a:r>
          </a:p>
          <a:p>
            <a:pPr lvl="1"/>
            <a:endParaRPr lang="de-DE"/>
          </a:p>
        </p:txBody>
      </p:sp>
      <p:pic>
        <p:nvPicPr>
          <p:cNvPr id="90116" name="Picture 4"/>
          <p:cNvPicPr>
            <a:picLocks noChangeAspect="1" noChangeArrowheads="1"/>
          </p:cNvPicPr>
          <p:nvPr/>
        </p:nvPicPr>
        <p:blipFill>
          <a:blip r:embed="rId2" cstate="print"/>
          <a:srcRect/>
          <a:stretch>
            <a:fillRect/>
          </a:stretch>
        </p:blipFill>
        <p:spPr bwMode="auto">
          <a:xfrm>
            <a:off x="6667504" y="3071810"/>
            <a:ext cx="3364118" cy="3357586"/>
          </a:xfrm>
          <a:prstGeom prst="rect">
            <a:avLst/>
          </a:prstGeom>
          <a:noFill/>
          <a:ln w="9525">
            <a:noFill/>
            <a:miter lim="800000"/>
            <a:headEnd/>
            <a:tailEnd/>
          </a:ln>
        </p:spPr>
      </p:pic>
      <p:pic>
        <p:nvPicPr>
          <p:cNvPr id="90117" name="Picture 5"/>
          <p:cNvPicPr>
            <a:picLocks noChangeAspect="1" noChangeArrowheads="1"/>
          </p:cNvPicPr>
          <p:nvPr/>
        </p:nvPicPr>
        <p:blipFill>
          <a:blip r:embed="rId3" cstate="print"/>
          <a:srcRect/>
          <a:stretch>
            <a:fillRect/>
          </a:stretch>
        </p:blipFill>
        <p:spPr bwMode="auto">
          <a:xfrm>
            <a:off x="2666976" y="3071810"/>
            <a:ext cx="2857520" cy="329047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Effect transition="in" filter="fade">
                                      <p:cBhvr>
                                        <p:cTn id="7" dur="500"/>
                                        <p:tgtEl>
                                          <p:spTgt spid="901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115">
                                            <p:txEl>
                                              <p:pRg st="1" end="1"/>
                                            </p:txEl>
                                          </p:spTgt>
                                        </p:tgtEl>
                                        <p:attrNameLst>
                                          <p:attrName>style.visibility</p:attrName>
                                        </p:attrNameLst>
                                      </p:cBhvr>
                                      <p:to>
                                        <p:strVal val="visible"/>
                                      </p:to>
                                    </p:set>
                                    <p:animEffect transition="in" filter="fade">
                                      <p:cBhvr>
                                        <p:cTn id="12" dur="500"/>
                                        <p:tgtEl>
                                          <p:spTgt spid="901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117"/>
                                        </p:tgtEl>
                                        <p:attrNameLst>
                                          <p:attrName>style.visibility</p:attrName>
                                        </p:attrNameLst>
                                      </p:cBhvr>
                                      <p:to>
                                        <p:strVal val="visible"/>
                                      </p:to>
                                    </p:set>
                                    <p:animEffect transition="in" filter="fade">
                                      <p:cBhvr>
                                        <p:cTn id="17" dur="500"/>
                                        <p:tgtEl>
                                          <p:spTgt spid="90117"/>
                                        </p:tgtEl>
                                      </p:cBhvr>
                                    </p:animEffect>
                                  </p:childTnLst>
                                </p:cTn>
                              </p:par>
                              <p:par>
                                <p:cTn id="18" presetID="10" presetClass="entr" presetSubtype="0" fill="hold" nodeType="withEffect">
                                  <p:stCondLst>
                                    <p:cond delay="0"/>
                                  </p:stCondLst>
                                  <p:childTnLst>
                                    <p:set>
                                      <p:cBhvr>
                                        <p:cTn id="19" dur="1" fill="hold">
                                          <p:stCondLst>
                                            <p:cond delay="0"/>
                                          </p:stCondLst>
                                        </p:cTn>
                                        <p:tgtEl>
                                          <p:spTgt spid="90116"/>
                                        </p:tgtEl>
                                        <p:attrNameLst>
                                          <p:attrName>style.visibility</p:attrName>
                                        </p:attrNameLst>
                                      </p:cBhvr>
                                      <p:to>
                                        <p:strVal val="visible"/>
                                      </p:to>
                                    </p:set>
                                    <p:animEffect transition="in" filter="fade">
                                      <p:cBhvr>
                                        <p:cTn id="20" dur="500"/>
                                        <p:tgtEl>
                                          <p:spTgt spid="90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de-DE" dirty="0"/>
              <a:t>Ende Block 9</a:t>
            </a:r>
          </a:p>
        </p:txBody>
      </p:sp>
      <p:sp>
        <p:nvSpPr>
          <p:cNvPr id="94211" name="Rectangle 3"/>
          <p:cNvSpPr>
            <a:spLocks noGrp="1" noChangeArrowheads="1"/>
          </p:cNvSpPr>
          <p:nvPr>
            <p:ph type="body" idx="1"/>
          </p:nvPr>
        </p:nvSpPr>
        <p:spPr/>
        <p:txBody>
          <a:bodyPr/>
          <a:lstStyle/>
          <a:p>
            <a:pPr algn="ctr" eaLnBrk="1" hangingPunct="1">
              <a:buFont typeface="Wingdings" pitchFamily="2" charset="2"/>
              <a:buNone/>
            </a:pPr>
            <a:endParaRPr lang="de-DE" dirty="0"/>
          </a:p>
          <a:p>
            <a:pPr algn="ctr" eaLnBrk="1" hangingPunct="1">
              <a:buFont typeface="Wingdings" pitchFamily="2" charset="2"/>
              <a:buNone/>
            </a:pPr>
            <a:endParaRPr lang="de-DE" dirty="0"/>
          </a:p>
          <a:p>
            <a:pPr algn="ctr" eaLnBrk="1" hangingPunct="1">
              <a:buFont typeface="Wingdings" pitchFamily="2" charset="2"/>
              <a:buNone/>
            </a:pPr>
            <a:endParaRPr lang="de-DE" dirty="0"/>
          </a:p>
          <a:p>
            <a:pPr algn="ctr" eaLnBrk="1" hangingPunct="1">
              <a:buFont typeface="Wingdings" pitchFamily="2" charset="2"/>
              <a:buNone/>
            </a:pPr>
            <a:endParaRPr lang="de-DE" dirty="0"/>
          </a:p>
          <a:p>
            <a:pPr algn="ctr" eaLnBrk="1" hangingPunct="1">
              <a:buFont typeface="Wingdings" pitchFamily="2" charset="2"/>
              <a:buNone/>
            </a:pPr>
            <a:endParaRPr lang="de-DE" dirty="0"/>
          </a:p>
          <a:p>
            <a:pPr algn="ctr" eaLnBrk="1" hangingPunct="1">
              <a:buFont typeface="Wingdings" pitchFamily="2" charset="2"/>
              <a:buNone/>
            </a:pPr>
            <a:r>
              <a:rPr lang="de-DE" dirty="0"/>
              <a:t>Vielen Dank für Ihre Aufmerksamkeit</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1196964"/>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55299" name="Rectangle 2"/>
          <p:cNvSpPr>
            <a:spLocks noGrp="1" noChangeArrowheads="1"/>
          </p:cNvSpPr>
          <p:nvPr>
            <p:ph type="title"/>
          </p:nvPr>
        </p:nvSpPr>
        <p:spPr/>
        <p:txBody>
          <a:bodyPr/>
          <a:lstStyle/>
          <a:p>
            <a:pPr eaLnBrk="1" hangingPunct="1"/>
            <a:r>
              <a:rPr lang="de-DE" dirty="0"/>
              <a:t>Agenda Block 10</a:t>
            </a:r>
          </a:p>
        </p:txBody>
      </p:sp>
      <p:sp>
        <p:nvSpPr>
          <p:cNvPr id="55300" name="Rectangle 3"/>
          <p:cNvSpPr>
            <a:spLocks noGrp="1" noChangeArrowheads="1"/>
          </p:cNvSpPr>
          <p:nvPr>
            <p:ph type="body" idx="1"/>
          </p:nvPr>
        </p:nvSpPr>
        <p:spPr/>
        <p:txBody>
          <a:bodyPr/>
          <a:lstStyle/>
          <a:p>
            <a:r>
              <a:rPr lang="de-DE" dirty="0" err="1"/>
              <a:t>Keyframe</a:t>
            </a:r>
            <a:r>
              <a:rPr lang="de-DE" dirty="0"/>
              <a:t> Animation</a:t>
            </a:r>
          </a:p>
          <a:p>
            <a:endParaRPr lang="de-DE" dirty="0"/>
          </a:p>
          <a:p>
            <a:r>
              <a:rPr lang="de-DE" dirty="0"/>
              <a:t>Path Animation</a:t>
            </a:r>
          </a:p>
          <a:p>
            <a:pPr>
              <a:buNone/>
            </a:pP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el 1"/>
          <p:cNvSpPr>
            <a:spLocks noGrp="1"/>
          </p:cNvSpPr>
          <p:nvPr>
            <p:ph type="title"/>
          </p:nvPr>
        </p:nvSpPr>
        <p:spPr/>
        <p:txBody>
          <a:bodyPr/>
          <a:lstStyle/>
          <a:p>
            <a:r>
              <a:rPr lang="de-DE"/>
              <a:t>Animation – Allgemeines</a:t>
            </a:r>
          </a:p>
        </p:txBody>
      </p:sp>
      <p:sp>
        <p:nvSpPr>
          <p:cNvPr id="3" name="Inhaltsplatzhalter 2"/>
          <p:cNvSpPr>
            <a:spLocks noGrp="1"/>
          </p:cNvSpPr>
          <p:nvPr>
            <p:ph idx="1"/>
          </p:nvPr>
        </p:nvSpPr>
        <p:spPr>
          <a:xfrm>
            <a:off x="2135189" y="1196976"/>
            <a:ext cx="6461141" cy="5256213"/>
          </a:xfrm>
        </p:spPr>
        <p:txBody>
          <a:bodyPr/>
          <a:lstStyle/>
          <a:p>
            <a:pPr>
              <a:defRPr/>
            </a:pPr>
            <a:r>
              <a:rPr lang="de-DE" dirty="0"/>
              <a:t>Animation: Abfolge von Einzelbildern</a:t>
            </a:r>
            <a:r>
              <a:rPr lang="de-DE" i="1" dirty="0"/>
              <a:t> (Frames)	</a:t>
            </a:r>
          </a:p>
          <a:p>
            <a:pPr lvl="1">
              <a:defRPr/>
            </a:pPr>
            <a:r>
              <a:rPr lang="de-DE" dirty="0"/>
              <a:t>müssen in bestimmter </a:t>
            </a:r>
            <a:r>
              <a:rPr lang="de-DE" dirty="0">
                <a:ea typeface="+mn-ea"/>
                <a:cs typeface="+mn-cs"/>
              </a:rPr>
              <a:t>Geschwindigkeit ablaufen</a:t>
            </a:r>
          </a:p>
          <a:p>
            <a:pPr lvl="1">
              <a:defRPr/>
            </a:pPr>
            <a:r>
              <a:rPr lang="de-DE" dirty="0">
                <a:ea typeface="+mn-ea"/>
                <a:cs typeface="+mn-cs"/>
              </a:rPr>
              <a:t>dadurch Eindruck kontinuierlicher und ruckfreier Bewegung </a:t>
            </a:r>
          </a:p>
          <a:p>
            <a:pPr lvl="1">
              <a:defRPr/>
            </a:pPr>
            <a:r>
              <a:rPr lang="de-DE" dirty="0">
                <a:ea typeface="+mn-ea"/>
                <a:cs typeface="+mn-cs"/>
              </a:rPr>
              <a:t>Minimum: 10 Bilder/s ist dabei nötig. </a:t>
            </a:r>
          </a:p>
          <a:p>
            <a:pPr>
              <a:defRPr/>
            </a:pPr>
            <a:r>
              <a:rPr lang="de-DE" dirty="0"/>
              <a:t>Je mehr Bilder pro Sekunde, desto besser der Animationseindruck</a:t>
            </a:r>
          </a:p>
          <a:p>
            <a:pPr lvl="1">
              <a:defRPr/>
            </a:pPr>
            <a:r>
              <a:rPr lang="de-DE" dirty="0">
                <a:ea typeface="+mn-ea"/>
                <a:cs typeface="+mn-cs"/>
              </a:rPr>
              <a:t>12 - 24 Bilder/s beim klassischen Trickfilm </a:t>
            </a:r>
          </a:p>
          <a:p>
            <a:pPr lvl="1">
              <a:defRPr/>
            </a:pPr>
            <a:r>
              <a:rPr lang="de-DE" dirty="0">
                <a:ea typeface="+mn-ea"/>
                <a:cs typeface="+mn-cs"/>
              </a:rPr>
              <a:t>24 Bilder/s beim klassischen Kinofilm </a:t>
            </a:r>
          </a:p>
          <a:p>
            <a:pPr lvl="1">
              <a:defRPr/>
            </a:pPr>
            <a:r>
              <a:rPr lang="de-DE" dirty="0">
                <a:ea typeface="+mn-ea"/>
                <a:cs typeface="+mn-cs"/>
              </a:rPr>
              <a:t>25 Bilder/s beim PAL-Fernsehen </a:t>
            </a:r>
          </a:p>
          <a:p>
            <a:pPr lvl="1">
              <a:defRPr/>
            </a:pPr>
            <a:r>
              <a:rPr lang="de-DE" dirty="0">
                <a:ea typeface="+mn-ea"/>
                <a:cs typeface="+mn-cs"/>
              </a:rPr>
              <a:t>30 Bilder/s beim NTSC-Fernsehen </a:t>
            </a:r>
          </a:p>
          <a:p>
            <a:pPr lvl="1">
              <a:defRPr/>
            </a:pPr>
            <a:r>
              <a:rPr lang="de-DE" dirty="0">
                <a:ea typeface="+mn-ea"/>
                <a:cs typeface="+mn-cs"/>
              </a:rPr>
              <a:t>50 Bilder/s bei neueren Kinoproduktionen</a:t>
            </a:r>
          </a:p>
        </p:txBody>
      </p:sp>
      <p:pic>
        <p:nvPicPr>
          <p:cNvPr id="271362" name="Picture 2"/>
          <p:cNvPicPr>
            <a:picLocks noChangeAspect="1" noChangeArrowheads="1"/>
          </p:cNvPicPr>
          <p:nvPr/>
        </p:nvPicPr>
        <p:blipFill>
          <a:blip r:embed="rId3" cstate="print"/>
          <a:srcRect/>
          <a:stretch>
            <a:fillRect/>
          </a:stretch>
        </p:blipFill>
        <p:spPr bwMode="auto">
          <a:xfrm>
            <a:off x="8167702" y="2000240"/>
            <a:ext cx="2152650" cy="3200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20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el 1"/>
          <p:cNvSpPr>
            <a:spLocks noGrp="1"/>
          </p:cNvSpPr>
          <p:nvPr>
            <p:ph type="title"/>
          </p:nvPr>
        </p:nvSpPr>
        <p:spPr/>
        <p:txBody>
          <a:bodyPr/>
          <a:lstStyle/>
          <a:p>
            <a:r>
              <a:rPr lang="de-DE"/>
              <a:t>Keyframe Animation</a:t>
            </a:r>
          </a:p>
        </p:txBody>
      </p:sp>
      <p:sp>
        <p:nvSpPr>
          <p:cNvPr id="3" name="Inhaltsplatzhalter 2"/>
          <p:cNvSpPr>
            <a:spLocks noGrp="1"/>
          </p:cNvSpPr>
          <p:nvPr>
            <p:ph idx="1"/>
          </p:nvPr>
        </p:nvSpPr>
        <p:spPr/>
        <p:txBody>
          <a:bodyPr/>
          <a:lstStyle/>
          <a:p>
            <a:r>
              <a:rPr lang="de-DE"/>
              <a:t>Historie zum Begriff</a:t>
            </a:r>
          </a:p>
          <a:p>
            <a:pPr lvl="1"/>
            <a:r>
              <a:rPr lang="de-DE"/>
              <a:t>Aus dem Trickfilm: "Hauptphasen-Zeichner" (Keyframe)</a:t>
            </a:r>
          </a:p>
          <a:p>
            <a:pPr lvl="1"/>
            <a:r>
              <a:rPr lang="de-DE"/>
              <a:t>Im Gegensatz zur Zwischenphase (Tween)</a:t>
            </a:r>
          </a:p>
          <a:p>
            <a:r>
              <a:rPr lang="de-DE"/>
              <a:t>In der Computergrafik</a:t>
            </a:r>
          </a:p>
          <a:p>
            <a:pPr lvl="1"/>
            <a:r>
              <a:rPr lang="de-DE" i="1"/>
              <a:t>Keyframe</a:t>
            </a:r>
            <a:r>
              <a:rPr lang="de-DE"/>
              <a:t>: Zeitpunkt, zu dem Designer/Animateur Bild-steuernde Parameter festgelegt hat</a:t>
            </a:r>
          </a:p>
          <a:p>
            <a:pPr lvl="1"/>
            <a:r>
              <a:rPr lang="de-DE"/>
              <a:t>Parametrisierung in den Zwischenphasen entsteht automatisch durch Interpolation</a:t>
            </a:r>
          </a:p>
          <a:p>
            <a:pPr lvl="1"/>
            <a:r>
              <a:rPr lang="de-DE"/>
              <a:t>Beispiele für per Keyframe animierbare Parameter</a:t>
            </a:r>
          </a:p>
          <a:p>
            <a:pPr lvl="2"/>
            <a:r>
              <a:rPr lang="de-DE"/>
              <a:t>Position</a:t>
            </a:r>
          </a:p>
          <a:p>
            <a:pPr lvl="2"/>
            <a:r>
              <a:rPr lang="de-DE"/>
              <a:t>Orientierung</a:t>
            </a:r>
          </a:p>
          <a:p>
            <a:pPr lvl="2"/>
            <a:r>
              <a:rPr lang="de-DE"/>
              <a:t>Lichtparameter (Intensität, Farbe, Position, Richtung)</a:t>
            </a:r>
          </a:p>
          <a:p>
            <a:pPr lvl="2"/>
            <a:r>
              <a:rPr lang="de-DE"/>
              <a:t>Materialeigenschaften</a:t>
            </a:r>
          </a:p>
          <a:p>
            <a:pPr lvl="2"/>
            <a:r>
              <a:rPr lang="de-DE"/>
              <a:t>Kameraparameter (Position, Orientierung, Öffnungswinkel)</a:t>
            </a:r>
          </a:p>
          <a:p>
            <a:pPr lvl="2"/>
            <a:endParaRPr lang="de-DE"/>
          </a:p>
          <a:p>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20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20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20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2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el 1"/>
          <p:cNvSpPr>
            <a:spLocks noGrp="1"/>
          </p:cNvSpPr>
          <p:nvPr>
            <p:ph type="title"/>
          </p:nvPr>
        </p:nvSpPr>
        <p:spPr/>
        <p:txBody>
          <a:bodyPr/>
          <a:lstStyle/>
          <a:p>
            <a:r>
              <a:rPr lang="de-DE"/>
              <a:t>Keyframes</a:t>
            </a:r>
          </a:p>
        </p:txBody>
      </p:sp>
      <p:sp>
        <p:nvSpPr>
          <p:cNvPr id="3" name="Inhaltsplatzhalter 2"/>
          <p:cNvSpPr>
            <a:spLocks noGrp="1"/>
          </p:cNvSpPr>
          <p:nvPr>
            <p:ph idx="1"/>
          </p:nvPr>
        </p:nvSpPr>
        <p:spPr>
          <a:xfrm>
            <a:off x="2135189" y="1196976"/>
            <a:ext cx="7921625" cy="3089275"/>
          </a:xfrm>
        </p:spPr>
        <p:txBody>
          <a:bodyPr>
            <a:normAutofit lnSpcReduction="10000"/>
          </a:bodyPr>
          <a:lstStyle/>
          <a:p>
            <a:pPr>
              <a:defRPr/>
            </a:pPr>
            <a:r>
              <a:rPr lang="de-DE" dirty="0"/>
              <a:t>Technisch gesehen besteht ein </a:t>
            </a:r>
            <a:r>
              <a:rPr lang="de-DE" dirty="0" err="1"/>
              <a:t>Keyframe</a:t>
            </a:r>
            <a:r>
              <a:rPr lang="de-DE" dirty="0"/>
              <a:t> aus einem Paar</a:t>
            </a:r>
          </a:p>
          <a:p>
            <a:pPr lvl="1">
              <a:defRPr/>
            </a:pPr>
            <a:r>
              <a:rPr lang="de-DE" dirty="0"/>
              <a:t>Wert des Parameters</a:t>
            </a:r>
          </a:p>
          <a:p>
            <a:pPr lvl="1">
              <a:defRPr/>
            </a:pPr>
            <a:r>
              <a:rPr lang="de-DE" dirty="0"/>
              <a:t>Zeitpunkt, zu dem der Parameterwert angenommen werden soll</a:t>
            </a:r>
          </a:p>
          <a:p>
            <a:pPr>
              <a:defRPr/>
            </a:pPr>
            <a:r>
              <a:rPr lang="de-DE" dirty="0"/>
              <a:t>Editieren von </a:t>
            </a:r>
            <a:r>
              <a:rPr lang="de-DE" dirty="0" err="1"/>
              <a:t>Keyframes</a:t>
            </a:r>
            <a:endParaRPr lang="de-DE" dirty="0"/>
          </a:p>
          <a:p>
            <a:pPr lvl="1">
              <a:defRPr/>
            </a:pPr>
            <a:r>
              <a:rPr lang="de-DE" dirty="0"/>
              <a:t>Parameterwert wird meist in gewohnter </a:t>
            </a:r>
            <a:r>
              <a:rPr lang="de-DE" dirty="0" err="1"/>
              <a:t>Modelling</a:t>
            </a:r>
            <a:r>
              <a:rPr lang="de-DE" dirty="0"/>
              <a:t>-Umgebung editiert</a:t>
            </a:r>
          </a:p>
          <a:p>
            <a:pPr lvl="1">
              <a:defRPr/>
            </a:pPr>
            <a:r>
              <a:rPr lang="de-DE" dirty="0"/>
              <a:t>Editieren des Zeitpunkt meist in einer </a:t>
            </a:r>
            <a:r>
              <a:rPr lang="de-DE" dirty="0" err="1"/>
              <a:t>Timeline</a:t>
            </a:r>
            <a:endParaRPr lang="de-DE" dirty="0"/>
          </a:p>
        </p:txBody>
      </p:sp>
      <p:pic>
        <p:nvPicPr>
          <p:cNvPr id="250882" name="Picture 2"/>
          <p:cNvPicPr>
            <a:picLocks noChangeAspect="1" noChangeArrowheads="1"/>
          </p:cNvPicPr>
          <p:nvPr/>
        </p:nvPicPr>
        <p:blipFill>
          <a:blip r:embed="rId3" cstate="print"/>
          <a:srcRect/>
          <a:stretch>
            <a:fillRect/>
          </a:stretch>
        </p:blipFill>
        <p:spPr bwMode="auto">
          <a:xfrm>
            <a:off x="3238501" y="4357689"/>
            <a:ext cx="5643563" cy="22828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50882"/>
                                        </p:tgtEl>
                                        <p:attrNameLst>
                                          <p:attrName>style.visibility</p:attrName>
                                        </p:attrNameLst>
                                      </p:cBhvr>
                                      <p:to>
                                        <p:strVal val="visible"/>
                                      </p:to>
                                    </p:set>
                                    <p:animEffect transition="in" filter="fade">
                                      <p:cBhvr>
                                        <p:cTn id="27" dur="2000"/>
                                        <p:tgtEl>
                                          <p:spTgt spid="250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el 1"/>
          <p:cNvSpPr>
            <a:spLocks noGrp="1"/>
          </p:cNvSpPr>
          <p:nvPr>
            <p:ph type="title"/>
          </p:nvPr>
        </p:nvSpPr>
        <p:spPr/>
        <p:txBody>
          <a:bodyPr/>
          <a:lstStyle/>
          <a:p>
            <a:r>
              <a:rPr lang="de-DE"/>
              <a:t>Übergang zwischen Keyframes</a:t>
            </a:r>
          </a:p>
        </p:txBody>
      </p:sp>
      <p:pic>
        <p:nvPicPr>
          <p:cNvPr id="251907" name="Picture 3"/>
          <p:cNvPicPr>
            <a:picLocks noChangeAspect="1" noChangeArrowheads="1"/>
          </p:cNvPicPr>
          <p:nvPr/>
        </p:nvPicPr>
        <p:blipFill>
          <a:blip r:embed="rId3" cstate="print"/>
          <a:srcRect/>
          <a:stretch>
            <a:fillRect/>
          </a:stretch>
        </p:blipFill>
        <p:spPr bwMode="auto">
          <a:xfrm>
            <a:off x="7024689" y="1143000"/>
            <a:ext cx="3455987" cy="2262188"/>
          </a:xfrm>
          <a:prstGeom prst="rect">
            <a:avLst/>
          </a:prstGeom>
          <a:noFill/>
          <a:ln w="9525">
            <a:noFill/>
            <a:miter lim="800000"/>
            <a:headEnd/>
            <a:tailEnd/>
          </a:ln>
        </p:spPr>
      </p:pic>
      <p:pic>
        <p:nvPicPr>
          <p:cNvPr id="251909" name="Picture 5"/>
          <p:cNvPicPr>
            <a:picLocks noChangeAspect="1" noChangeArrowheads="1"/>
          </p:cNvPicPr>
          <p:nvPr/>
        </p:nvPicPr>
        <p:blipFill>
          <a:blip r:embed="rId4" cstate="print"/>
          <a:srcRect/>
          <a:stretch>
            <a:fillRect/>
          </a:stretch>
        </p:blipFill>
        <p:spPr bwMode="auto">
          <a:xfrm>
            <a:off x="7086601" y="4014789"/>
            <a:ext cx="3330575" cy="2128837"/>
          </a:xfrm>
          <a:prstGeom prst="rect">
            <a:avLst/>
          </a:prstGeom>
          <a:noFill/>
          <a:ln w="9525">
            <a:noFill/>
            <a:miter lim="800000"/>
            <a:headEnd/>
            <a:tailEnd/>
          </a:ln>
        </p:spPr>
      </p:pic>
      <p:sp>
        <p:nvSpPr>
          <p:cNvPr id="3" name="Inhaltsplatzhalter 2"/>
          <p:cNvSpPr>
            <a:spLocks noGrp="1"/>
          </p:cNvSpPr>
          <p:nvPr>
            <p:ph idx="1"/>
          </p:nvPr>
        </p:nvSpPr>
        <p:spPr>
          <a:xfrm>
            <a:off x="2135188" y="1196976"/>
            <a:ext cx="5175250" cy="5256213"/>
          </a:xfrm>
        </p:spPr>
        <p:txBody>
          <a:bodyPr>
            <a:normAutofit fontScale="92500" lnSpcReduction="10000"/>
          </a:bodyPr>
          <a:lstStyle/>
          <a:p>
            <a:r>
              <a:rPr lang="de-DE" dirty="0"/>
              <a:t>Animation entsteht durch Interpolation der Parameter</a:t>
            </a:r>
          </a:p>
          <a:p>
            <a:pPr lvl="1"/>
            <a:r>
              <a:rPr lang="de-DE" dirty="0"/>
              <a:t>Zwischen zwei (zeitlich) benachbarten </a:t>
            </a:r>
            <a:r>
              <a:rPr lang="de-DE" dirty="0" err="1"/>
              <a:t>Keyframes</a:t>
            </a:r>
            <a:endParaRPr lang="de-DE" dirty="0"/>
          </a:p>
          <a:p>
            <a:r>
              <a:rPr lang="de-DE" dirty="0"/>
              <a:t>Z.B: Änderung des Parameterwertes erfolgt linear mit der Zeitänderung</a:t>
            </a:r>
          </a:p>
          <a:p>
            <a:r>
              <a:rPr lang="de-DE" dirty="0"/>
              <a:t>Abhängigkeit der Wertänderung zur Zeitänderung ist </a:t>
            </a:r>
            <a:r>
              <a:rPr lang="de-DE" dirty="0" err="1"/>
              <a:t>editierbar</a:t>
            </a:r>
            <a:endParaRPr lang="de-DE" dirty="0"/>
          </a:p>
          <a:p>
            <a:pPr lvl="1"/>
            <a:r>
              <a:rPr lang="de-DE" dirty="0"/>
              <a:t>Z.B. mit Hilfe von Kurven:</a:t>
            </a:r>
          </a:p>
          <a:p>
            <a:pPr lvl="1"/>
            <a:r>
              <a:rPr lang="de-DE" dirty="0"/>
              <a:t>X-Achse: Zeitänderung</a:t>
            </a:r>
          </a:p>
          <a:p>
            <a:pPr lvl="1"/>
            <a:r>
              <a:rPr lang="de-DE" dirty="0"/>
              <a:t>Y-Achse: Wertänderung</a:t>
            </a:r>
          </a:p>
          <a:p>
            <a:r>
              <a:rPr lang="de-DE" dirty="0"/>
              <a:t>Anwendung: Momentfreie Animation</a:t>
            </a:r>
          </a:p>
          <a:p>
            <a:pPr lvl="1"/>
            <a:r>
              <a:rPr lang="de-DE" dirty="0"/>
              <a:t>„</a:t>
            </a:r>
            <a:r>
              <a:rPr lang="de-DE" dirty="0" err="1"/>
              <a:t>Ease</a:t>
            </a:r>
            <a:r>
              <a:rPr lang="de-DE" dirty="0"/>
              <a:t> in“ / „</a:t>
            </a:r>
            <a:r>
              <a:rPr lang="de-DE" dirty="0" err="1"/>
              <a:t>Ease</a:t>
            </a:r>
            <a:r>
              <a:rPr lang="de-DE" dirty="0"/>
              <a:t> out“</a:t>
            </a:r>
          </a:p>
          <a:p>
            <a:pPr lvl="1"/>
            <a:r>
              <a:rPr lang="de-DE" dirty="0"/>
              <a:t>Z.B. bei Positionsänderung</a:t>
            </a:r>
          </a:p>
          <a:p>
            <a:pPr lvl="1"/>
            <a:r>
              <a:rPr lang="de-DE" dirty="0"/>
              <a:t>Realistische Darstellung durch Berücksichtigung der Massenträgheit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2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20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20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51907"/>
                                        </p:tgtEl>
                                        <p:attrNameLst>
                                          <p:attrName>style.visibility</p:attrName>
                                        </p:attrNameLst>
                                      </p:cBhvr>
                                      <p:to>
                                        <p:strVal val="visible"/>
                                      </p:to>
                                    </p:set>
                                    <p:animEffect transition="in" filter="fade">
                                      <p:cBhvr>
                                        <p:cTn id="34" dur="2000"/>
                                        <p:tgtEl>
                                          <p:spTgt spid="25190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20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2000"/>
                                        <p:tgtEl>
                                          <p:spTgt spid="3">
                                            <p:txEl>
                                              <p:pRg st="8" end="8"/>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2000"/>
                                        <p:tgtEl>
                                          <p:spTgt spid="3">
                                            <p:txEl>
                                              <p:pRg st="9" end="9"/>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2000"/>
                                        <p:tgtEl>
                                          <p:spTgt spid="3">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251909"/>
                                        </p:tgtEl>
                                        <p:attrNameLst>
                                          <p:attrName>style.visibility</p:attrName>
                                        </p:attrNameLst>
                                      </p:cBhvr>
                                      <p:to>
                                        <p:strVal val="visible"/>
                                      </p:to>
                                    </p:set>
                                    <p:animEffect transition="in" filter="fade">
                                      <p:cBhvr>
                                        <p:cTn id="53" dur="2000"/>
                                        <p:tgtEl>
                                          <p:spTgt spid="251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387" name="Picture 3"/>
          <p:cNvPicPr>
            <a:picLocks noChangeAspect="1" noChangeArrowheads="1"/>
          </p:cNvPicPr>
          <p:nvPr/>
        </p:nvPicPr>
        <p:blipFill>
          <a:blip r:embed="rId2" cstate="print"/>
          <a:srcRect/>
          <a:stretch>
            <a:fillRect/>
          </a:stretch>
        </p:blipFill>
        <p:spPr bwMode="auto">
          <a:xfrm>
            <a:off x="2952728" y="1571613"/>
            <a:ext cx="7143800" cy="519899"/>
          </a:xfrm>
          <a:prstGeom prst="rect">
            <a:avLst/>
          </a:prstGeom>
          <a:noFill/>
          <a:ln w="9525">
            <a:noFill/>
            <a:miter lim="800000"/>
            <a:headEnd/>
            <a:tailEnd/>
          </a:ln>
        </p:spPr>
      </p:pic>
      <p:sp>
        <p:nvSpPr>
          <p:cNvPr id="2" name="Titel 1"/>
          <p:cNvSpPr>
            <a:spLocks noGrp="1"/>
          </p:cNvSpPr>
          <p:nvPr>
            <p:ph type="title"/>
          </p:nvPr>
        </p:nvSpPr>
        <p:spPr/>
        <p:txBody>
          <a:bodyPr/>
          <a:lstStyle/>
          <a:p>
            <a:r>
              <a:rPr lang="de-DE" dirty="0" err="1"/>
              <a:t>Keyframe</a:t>
            </a:r>
            <a:r>
              <a:rPr lang="de-DE" dirty="0"/>
              <a:t> Animation in C4D</a:t>
            </a:r>
          </a:p>
        </p:txBody>
      </p:sp>
      <p:sp>
        <p:nvSpPr>
          <p:cNvPr id="3" name="Inhaltsplatzhalter 2"/>
          <p:cNvSpPr>
            <a:spLocks noGrp="1"/>
          </p:cNvSpPr>
          <p:nvPr>
            <p:ph idx="1"/>
          </p:nvPr>
        </p:nvSpPr>
        <p:spPr>
          <a:xfrm>
            <a:off x="2135188" y="1196976"/>
            <a:ext cx="7818464" cy="5303859"/>
          </a:xfrm>
        </p:spPr>
        <p:txBody>
          <a:bodyPr>
            <a:normAutofit fontScale="92500" lnSpcReduction="20000"/>
          </a:bodyPr>
          <a:lstStyle/>
          <a:p>
            <a:r>
              <a:rPr lang="de-DE" dirty="0"/>
              <a:t>Einfaches Aufnehmen und Editieren mit der </a:t>
            </a:r>
            <a:r>
              <a:rPr lang="de-DE" dirty="0" err="1"/>
              <a:t>Powerbar</a:t>
            </a:r>
            <a:endParaRPr lang="de-DE" dirty="0"/>
          </a:p>
          <a:p>
            <a:endParaRPr lang="de-DE" dirty="0"/>
          </a:p>
          <a:p>
            <a:pPr lvl="1"/>
            <a:endParaRPr lang="de-DE" dirty="0"/>
          </a:p>
          <a:p>
            <a:pPr lvl="1"/>
            <a:r>
              <a:rPr lang="de-DE" dirty="0"/>
              <a:t>Aufnahme eines </a:t>
            </a:r>
            <a:r>
              <a:rPr lang="de-DE" dirty="0" err="1"/>
              <a:t>Keyframes</a:t>
            </a:r>
            <a:r>
              <a:rPr lang="de-DE" dirty="0"/>
              <a:t> über Button</a:t>
            </a:r>
          </a:p>
          <a:p>
            <a:pPr lvl="1"/>
            <a:r>
              <a:rPr lang="de-DE" dirty="0"/>
              <a:t>Auswahl, welche Werte aufgenommen werden</a:t>
            </a:r>
          </a:p>
          <a:p>
            <a:pPr lvl="2"/>
            <a:r>
              <a:rPr lang="de-DE" dirty="0"/>
              <a:t>Position</a:t>
            </a:r>
          </a:p>
          <a:p>
            <a:pPr lvl="2"/>
            <a:r>
              <a:rPr lang="de-DE" dirty="0"/>
              <a:t>Skalierung</a:t>
            </a:r>
          </a:p>
          <a:p>
            <a:pPr lvl="2"/>
            <a:r>
              <a:rPr lang="de-DE" dirty="0"/>
              <a:t>Rotation</a:t>
            </a:r>
          </a:p>
          <a:p>
            <a:pPr lvl="2"/>
            <a:r>
              <a:rPr lang="de-DE" dirty="0"/>
              <a:t>Parameter</a:t>
            </a:r>
          </a:p>
          <a:p>
            <a:pPr lvl="2"/>
            <a:r>
              <a:rPr lang="de-DE" dirty="0"/>
              <a:t>PLA</a:t>
            </a:r>
          </a:p>
          <a:p>
            <a:pPr lvl="1"/>
            <a:r>
              <a:rPr lang="de-DE" dirty="0"/>
              <a:t>Play/Pause in beide Richtungen</a:t>
            </a:r>
          </a:p>
          <a:p>
            <a:pPr lvl="1"/>
            <a:r>
              <a:rPr lang="de-DE" dirty="0"/>
              <a:t>Auswahl von </a:t>
            </a:r>
            <a:r>
              <a:rPr lang="de-DE" dirty="0" err="1"/>
              <a:t>Keyframes</a:t>
            </a:r>
            <a:r>
              <a:rPr lang="de-DE" dirty="0"/>
              <a:t> (auch Mehrfachauswahl)</a:t>
            </a:r>
          </a:p>
          <a:p>
            <a:pPr lvl="1"/>
            <a:r>
              <a:rPr lang="de-DE" dirty="0"/>
              <a:t>Löschen/Verschieben von </a:t>
            </a:r>
            <a:r>
              <a:rPr lang="de-DE" dirty="0" err="1"/>
              <a:t>Keyframes</a:t>
            </a:r>
            <a:endParaRPr lang="de-DE" dirty="0"/>
          </a:p>
          <a:p>
            <a:pPr lvl="1"/>
            <a:r>
              <a:rPr lang="de-DE" dirty="0"/>
              <a:t>Zeitliche Skalierung und Positionierung von Animationen</a:t>
            </a:r>
          </a:p>
          <a:p>
            <a:pPr lvl="1"/>
            <a:r>
              <a:rPr lang="de-DE" dirty="0"/>
              <a:t>Auswahl des aktuell angezeigten Frame (Bildes)</a:t>
            </a:r>
          </a:p>
          <a:p>
            <a:r>
              <a:rPr lang="de-DE" dirty="0"/>
              <a:t>Fast alle Parameter in C4D können per </a:t>
            </a:r>
            <a:r>
              <a:rPr lang="de-DE" dirty="0" err="1"/>
              <a:t>Keyframe</a:t>
            </a:r>
            <a:r>
              <a:rPr lang="de-DE" dirty="0"/>
              <a:t> animiert werden</a:t>
            </a:r>
          </a:p>
          <a:p>
            <a:pPr lvl="1"/>
            <a:r>
              <a:rPr lang="de-DE" dirty="0"/>
              <a:t>Dadurch ist </a:t>
            </a:r>
            <a:r>
              <a:rPr lang="de-DE" dirty="0" err="1"/>
              <a:t>Keyframe</a:t>
            </a:r>
            <a:r>
              <a:rPr lang="de-DE" dirty="0"/>
              <a:t>-Animation in C4D äußerst leistungsfähig</a:t>
            </a:r>
          </a:p>
          <a:p>
            <a:pPr lvl="1"/>
            <a:endParaRPr lang="de-DE"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el 1"/>
          <p:cNvSpPr>
            <a:spLocks noGrp="1"/>
          </p:cNvSpPr>
          <p:nvPr>
            <p:ph type="title"/>
          </p:nvPr>
        </p:nvSpPr>
        <p:spPr/>
        <p:txBody>
          <a:bodyPr/>
          <a:lstStyle/>
          <a:p>
            <a:r>
              <a:rPr lang="de-DE"/>
              <a:t>(3D) Computergrafik</a:t>
            </a:r>
          </a:p>
        </p:txBody>
      </p:sp>
      <p:sp>
        <p:nvSpPr>
          <p:cNvPr id="3" name="Inhaltsplatzhalter 2"/>
          <p:cNvSpPr>
            <a:spLocks noGrp="1"/>
          </p:cNvSpPr>
          <p:nvPr>
            <p:ph idx="1"/>
          </p:nvPr>
        </p:nvSpPr>
        <p:spPr>
          <a:xfrm>
            <a:off x="2135188" y="1196976"/>
            <a:ext cx="8032750" cy="3446463"/>
          </a:xfrm>
        </p:spPr>
        <p:txBody>
          <a:bodyPr/>
          <a:lstStyle/>
          <a:p>
            <a:r>
              <a:rPr lang="de-DE" dirty="0"/>
              <a:t>Software zur Erstellung von 3D-Computergrafik</a:t>
            </a:r>
          </a:p>
          <a:p>
            <a:pPr lvl="1"/>
            <a:r>
              <a:rPr lang="de-DE" dirty="0"/>
              <a:t>verwendet sowohl Vektor- als auch Pixelgrafiken</a:t>
            </a:r>
          </a:p>
          <a:p>
            <a:r>
              <a:rPr lang="de-DE" dirty="0"/>
              <a:t>Eingaben eher Vektor-orientiert</a:t>
            </a:r>
          </a:p>
          <a:p>
            <a:pPr lvl="1"/>
            <a:r>
              <a:rPr lang="de-DE" dirty="0"/>
              <a:t>Eingaben können aber auch Pixelorientiert sein (z.B. Texturen)</a:t>
            </a:r>
          </a:p>
          <a:p>
            <a:r>
              <a:rPr lang="de-DE" dirty="0"/>
              <a:t>Ausgaben eher Pixelorientiert</a:t>
            </a:r>
          </a:p>
          <a:p>
            <a:pPr lvl="1"/>
            <a:r>
              <a:rPr lang="de-DE" dirty="0"/>
              <a:t>Ausgaben können aber auch Vektororientiert sein (z.B. anderes 3D-Datenformat, 2D-Ausgabe als Vektoren, etc.)</a:t>
            </a:r>
          </a:p>
        </p:txBody>
      </p:sp>
      <p:sp>
        <p:nvSpPr>
          <p:cNvPr id="4" name="Line 8"/>
          <p:cNvSpPr>
            <a:spLocks noChangeShapeType="1"/>
          </p:cNvSpPr>
          <p:nvPr/>
        </p:nvSpPr>
        <p:spPr bwMode="auto">
          <a:xfrm>
            <a:off x="8183564" y="5526088"/>
            <a:ext cx="504825" cy="0"/>
          </a:xfrm>
          <a:prstGeom prst="line">
            <a:avLst/>
          </a:prstGeom>
          <a:noFill/>
          <a:ln w="50800">
            <a:solidFill>
              <a:schemeClr val="tx1"/>
            </a:solidFill>
            <a:round/>
            <a:headEnd/>
            <a:tailEnd type="triangle" w="lg" len="lg"/>
          </a:ln>
        </p:spPr>
        <p:txBody>
          <a:bodyPr/>
          <a:lstStyle/>
          <a:p>
            <a:endParaRPr lang="de-DE"/>
          </a:p>
        </p:txBody>
      </p:sp>
      <p:pic>
        <p:nvPicPr>
          <p:cNvPr id="5" name="Picture 5" descr="CubeLowRes"/>
          <p:cNvPicPr>
            <a:picLocks noChangeAspect="1" noChangeArrowheads="1"/>
          </p:cNvPicPr>
          <p:nvPr/>
        </p:nvPicPr>
        <p:blipFill>
          <a:blip r:embed="rId3" cstate="print"/>
          <a:srcRect/>
          <a:stretch>
            <a:fillRect/>
          </a:stretch>
        </p:blipFill>
        <p:spPr bwMode="auto">
          <a:xfrm>
            <a:off x="8832851" y="4876801"/>
            <a:ext cx="1584325" cy="1338263"/>
          </a:xfrm>
          <a:prstGeom prst="rect">
            <a:avLst/>
          </a:prstGeom>
          <a:noFill/>
          <a:ln w="9525">
            <a:noFill/>
            <a:miter lim="800000"/>
            <a:headEnd/>
            <a:tailEnd/>
          </a:ln>
        </p:spPr>
      </p:pic>
      <p:pic>
        <p:nvPicPr>
          <p:cNvPr id="7" name="Picture 7" descr="CubeRaw"/>
          <p:cNvPicPr>
            <a:picLocks noChangeAspect="1" noChangeArrowheads="1"/>
          </p:cNvPicPr>
          <p:nvPr/>
        </p:nvPicPr>
        <p:blipFill>
          <a:blip r:embed="rId4" cstate="print"/>
          <a:srcRect/>
          <a:stretch>
            <a:fillRect/>
          </a:stretch>
        </p:blipFill>
        <p:spPr bwMode="auto">
          <a:xfrm>
            <a:off x="1919289" y="4660900"/>
            <a:ext cx="1584325" cy="1550988"/>
          </a:xfrm>
          <a:prstGeom prst="rect">
            <a:avLst/>
          </a:prstGeom>
          <a:noFill/>
          <a:ln w="9525">
            <a:noFill/>
            <a:miter lim="800000"/>
            <a:headEnd/>
            <a:tailEnd/>
          </a:ln>
        </p:spPr>
      </p:pic>
      <p:pic>
        <p:nvPicPr>
          <p:cNvPr id="238" name="Grafik 237" descr="3DSoftware.wmf"/>
          <p:cNvPicPr>
            <a:picLocks noChangeAspect="1"/>
          </p:cNvPicPr>
          <p:nvPr/>
        </p:nvPicPr>
        <p:blipFill>
          <a:blip r:embed="rId5" cstate="print"/>
          <a:srcRect/>
          <a:stretch>
            <a:fillRect/>
          </a:stretch>
        </p:blipFill>
        <p:spPr bwMode="auto">
          <a:xfrm>
            <a:off x="3738563" y="4929188"/>
            <a:ext cx="4610100" cy="1117600"/>
          </a:xfrm>
          <a:prstGeom prst="rect">
            <a:avLst/>
          </a:prstGeom>
          <a:noFill/>
          <a:ln w="9525">
            <a:noFill/>
            <a:miter lim="800000"/>
            <a:headEnd/>
            <a:tailEnd/>
          </a:ln>
        </p:spPr>
      </p:pic>
      <p:sp>
        <p:nvSpPr>
          <p:cNvPr id="9" name="Line 9"/>
          <p:cNvSpPr>
            <a:spLocks noChangeShapeType="1"/>
          </p:cNvSpPr>
          <p:nvPr/>
        </p:nvSpPr>
        <p:spPr bwMode="auto">
          <a:xfrm>
            <a:off x="3503614" y="5526088"/>
            <a:ext cx="720725" cy="0"/>
          </a:xfrm>
          <a:prstGeom prst="line">
            <a:avLst/>
          </a:prstGeom>
          <a:noFill/>
          <a:ln w="50800">
            <a:solidFill>
              <a:schemeClr val="tx1"/>
            </a:solidFill>
            <a:round/>
            <a:headEnd/>
            <a:tailEnd type="triangle" w="lg" len="lg"/>
          </a:ln>
        </p:spPr>
        <p:txBody>
          <a:bodyPr/>
          <a:lstStyle/>
          <a:p>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38"/>
                                        </p:tgtEl>
                                        <p:attrNameLst>
                                          <p:attrName>style.visibility</p:attrName>
                                        </p:attrNameLst>
                                      </p:cBhvr>
                                      <p:to>
                                        <p:strVal val="visible"/>
                                      </p:to>
                                    </p:set>
                                    <p:animEffect transition="in" filter="fade">
                                      <p:cBhvr>
                                        <p:cTn id="11" dur="1000"/>
                                        <p:tgtEl>
                                          <p:spTgt spid="2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2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000"/>
                                        <p:tgtEl>
                                          <p:spTgt spid="3">
                                            <p:txEl>
                                              <p:pRg st="2" end="2"/>
                                            </p:txEl>
                                          </p:spTgt>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20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2000"/>
                                        <p:tgtEl>
                                          <p:spTgt spid="3">
                                            <p:txEl>
                                              <p:pRg st="4" end="4"/>
                                            </p:txEl>
                                          </p:spTgt>
                                        </p:tgtEl>
                                      </p:cBhvr>
                                    </p:animEffect>
                                  </p:childTnLst>
                                </p:cTn>
                              </p:par>
                            </p:childTnLst>
                          </p:cTn>
                        </p:par>
                        <p:par>
                          <p:cTn id="40" fill="hold">
                            <p:stCondLst>
                              <p:cond delay="2000"/>
                            </p:stCondLst>
                            <p:childTnLst>
                              <p:par>
                                <p:cTn id="41" presetID="22" presetClass="entr" presetSubtype="8"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1000"/>
                                        <p:tgtEl>
                                          <p:spTgt spid="4"/>
                                        </p:tgtEl>
                                      </p:cBhvr>
                                    </p:animEffect>
                                  </p:childTnLst>
                                </p:cTn>
                              </p:par>
                            </p:childTnLst>
                          </p:cTn>
                        </p:par>
                        <p:par>
                          <p:cTn id="44" fill="hold">
                            <p:stCondLst>
                              <p:cond delay="3000"/>
                            </p:stCondLst>
                            <p:childTnLst>
                              <p:par>
                                <p:cTn id="45" presetID="10" presetClass="entr" presetSubtype="0" fill="hold"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10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fade">
                                      <p:cBhvr>
                                        <p:cTn id="5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Keyframe</a:t>
            </a:r>
            <a:r>
              <a:rPr lang="de-DE" dirty="0"/>
              <a:t>-Attribute in C4D	</a:t>
            </a:r>
          </a:p>
        </p:txBody>
      </p:sp>
      <p:sp>
        <p:nvSpPr>
          <p:cNvPr id="3" name="Inhaltsplatzhalter 2"/>
          <p:cNvSpPr>
            <a:spLocks noGrp="1"/>
          </p:cNvSpPr>
          <p:nvPr>
            <p:ph idx="1"/>
          </p:nvPr>
        </p:nvSpPr>
        <p:spPr>
          <a:xfrm>
            <a:off x="2135190" y="1196976"/>
            <a:ext cx="5532447" cy="5256213"/>
          </a:xfrm>
        </p:spPr>
        <p:txBody>
          <a:bodyPr/>
          <a:lstStyle/>
          <a:p>
            <a:r>
              <a:rPr lang="de-DE" dirty="0" err="1"/>
              <a:t>Keyframe</a:t>
            </a:r>
            <a:r>
              <a:rPr lang="de-DE" dirty="0"/>
              <a:t>-Attribute</a:t>
            </a:r>
          </a:p>
          <a:p>
            <a:pPr lvl="1"/>
            <a:r>
              <a:rPr lang="de-DE" dirty="0"/>
              <a:t>Zeit</a:t>
            </a:r>
          </a:p>
          <a:p>
            <a:pPr lvl="1"/>
            <a:r>
              <a:rPr lang="de-DE" dirty="0"/>
              <a:t>Wert</a:t>
            </a:r>
          </a:p>
          <a:p>
            <a:pPr lvl="2"/>
            <a:r>
              <a:rPr lang="de-DE" dirty="0"/>
              <a:t>Bei Skalaren Werten direkt </a:t>
            </a:r>
            <a:r>
              <a:rPr lang="de-DE" dirty="0" err="1"/>
              <a:t>editierbar</a:t>
            </a:r>
            <a:endParaRPr lang="de-DE" dirty="0"/>
          </a:p>
          <a:p>
            <a:pPr lvl="1"/>
            <a:r>
              <a:rPr lang="de-DE" dirty="0"/>
              <a:t>Interpolationstyp</a:t>
            </a:r>
          </a:p>
          <a:p>
            <a:pPr lvl="2"/>
            <a:r>
              <a:rPr lang="de-DE" dirty="0" err="1"/>
              <a:t>Spline</a:t>
            </a:r>
            <a:endParaRPr lang="de-DE" dirty="0"/>
          </a:p>
          <a:p>
            <a:pPr lvl="2"/>
            <a:r>
              <a:rPr lang="de-DE" dirty="0"/>
              <a:t>Linear</a:t>
            </a:r>
          </a:p>
          <a:p>
            <a:pPr lvl="2"/>
            <a:r>
              <a:rPr lang="de-DE" dirty="0"/>
              <a:t>Stufe</a:t>
            </a:r>
          </a:p>
          <a:p>
            <a:pPr lvl="1"/>
            <a:r>
              <a:rPr lang="de-DE" dirty="0"/>
              <a:t>Sperrungen</a:t>
            </a:r>
          </a:p>
          <a:p>
            <a:pPr lvl="2"/>
            <a:r>
              <a:rPr lang="de-DE" dirty="0"/>
              <a:t>Zeit</a:t>
            </a:r>
          </a:p>
          <a:p>
            <a:pPr lvl="2"/>
            <a:r>
              <a:rPr lang="de-DE" dirty="0"/>
              <a:t>Werte</a:t>
            </a:r>
          </a:p>
          <a:p>
            <a:pPr lvl="1"/>
            <a:r>
              <a:rPr lang="de-DE" dirty="0"/>
              <a:t>Interpolationseigenschaften bei </a:t>
            </a:r>
            <a:r>
              <a:rPr lang="de-DE" dirty="0" err="1"/>
              <a:t>Spline</a:t>
            </a:r>
            <a:endParaRPr lang="de-DE" dirty="0"/>
          </a:p>
          <a:p>
            <a:pPr lvl="2"/>
            <a:r>
              <a:rPr lang="de-DE" dirty="0"/>
              <a:t>Tangentenform</a:t>
            </a:r>
          </a:p>
          <a:p>
            <a:pPr lvl="2"/>
            <a:r>
              <a:rPr lang="de-DE" dirty="0"/>
              <a:t>Sperrungen</a:t>
            </a:r>
          </a:p>
          <a:p>
            <a:endParaRPr lang="de-DE" dirty="0"/>
          </a:p>
        </p:txBody>
      </p:sp>
      <p:pic>
        <p:nvPicPr>
          <p:cNvPr id="273411" name="Picture 3"/>
          <p:cNvPicPr>
            <a:picLocks noChangeAspect="1" noChangeArrowheads="1"/>
          </p:cNvPicPr>
          <p:nvPr/>
        </p:nvPicPr>
        <p:blipFill>
          <a:blip r:embed="rId2" cstate="print"/>
          <a:srcRect/>
          <a:stretch>
            <a:fillRect/>
          </a:stretch>
        </p:blipFill>
        <p:spPr bwMode="auto">
          <a:xfrm>
            <a:off x="7524761" y="1214422"/>
            <a:ext cx="2893921" cy="2857520"/>
          </a:xfrm>
          <a:prstGeom prst="rect">
            <a:avLst/>
          </a:prstGeom>
          <a:noFill/>
          <a:ln w="9525">
            <a:noFill/>
            <a:miter lim="800000"/>
            <a:headEnd/>
            <a:tailEnd/>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Keyframe</a:t>
            </a:r>
            <a:r>
              <a:rPr lang="de-DE" dirty="0"/>
              <a:t> </a:t>
            </a:r>
            <a:r>
              <a:rPr lang="de-DE" dirty="0" err="1"/>
              <a:t>Editierung</a:t>
            </a:r>
            <a:r>
              <a:rPr lang="de-DE" dirty="0"/>
              <a:t> in C4D</a:t>
            </a:r>
          </a:p>
        </p:txBody>
      </p:sp>
      <p:sp>
        <p:nvSpPr>
          <p:cNvPr id="3" name="Inhaltsplatzhalter 2"/>
          <p:cNvSpPr>
            <a:spLocks noGrp="1"/>
          </p:cNvSpPr>
          <p:nvPr>
            <p:ph idx="1"/>
          </p:nvPr>
        </p:nvSpPr>
        <p:spPr>
          <a:xfrm>
            <a:off x="2095472" y="1500175"/>
            <a:ext cx="3286148" cy="2500330"/>
          </a:xfrm>
        </p:spPr>
        <p:txBody>
          <a:bodyPr>
            <a:normAutofit fontScale="77500" lnSpcReduction="20000"/>
          </a:bodyPr>
          <a:lstStyle/>
          <a:p>
            <a:r>
              <a:rPr lang="de-DE" dirty="0"/>
              <a:t>Mit Hilfe der „Zeitleiste“</a:t>
            </a:r>
          </a:p>
          <a:p>
            <a:endParaRPr lang="de-DE" dirty="0"/>
          </a:p>
          <a:p>
            <a:r>
              <a:rPr lang="de-DE" dirty="0"/>
              <a:t>Auflistung aller Objekt und Materialien mit </a:t>
            </a:r>
            <a:r>
              <a:rPr lang="de-DE" dirty="0" err="1"/>
              <a:t>Keyframes</a:t>
            </a:r>
            <a:endParaRPr lang="de-DE" dirty="0"/>
          </a:p>
          <a:p>
            <a:endParaRPr lang="de-DE" dirty="0"/>
          </a:p>
          <a:p>
            <a:r>
              <a:rPr lang="de-DE" dirty="0"/>
              <a:t>Hierarchie von Parametern bis auf einzelne skalare Werte</a:t>
            </a:r>
          </a:p>
        </p:txBody>
      </p:sp>
      <p:pic>
        <p:nvPicPr>
          <p:cNvPr id="4" name="Picture 5"/>
          <p:cNvPicPr>
            <a:picLocks noChangeAspect="1" noChangeArrowheads="1"/>
          </p:cNvPicPr>
          <p:nvPr/>
        </p:nvPicPr>
        <p:blipFill>
          <a:blip r:embed="rId2" cstate="print"/>
          <a:srcRect/>
          <a:stretch>
            <a:fillRect/>
          </a:stretch>
        </p:blipFill>
        <p:spPr bwMode="auto">
          <a:xfrm>
            <a:off x="5453059" y="1428736"/>
            <a:ext cx="5029255" cy="2586680"/>
          </a:xfrm>
          <a:prstGeom prst="rect">
            <a:avLst/>
          </a:prstGeom>
          <a:noFill/>
          <a:ln w="9525">
            <a:noFill/>
            <a:miter lim="800000"/>
            <a:headEnd/>
            <a:tailEnd/>
          </a:ln>
        </p:spPr>
      </p:pic>
      <p:sp>
        <p:nvSpPr>
          <p:cNvPr id="6" name="Inhaltsplatzhalter 2"/>
          <p:cNvSpPr txBox="1">
            <a:spLocks/>
          </p:cNvSpPr>
          <p:nvPr/>
        </p:nvSpPr>
        <p:spPr bwMode="auto">
          <a:xfrm>
            <a:off x="2095472" y="4286256"/>
            <a:ext cx="8286808" cy="19288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p>
            <a:pPr marL="342900" indent="-342900" eaLnBrk="0" hangingPunct="0">
              <a:spcBef>
                <a:spcPct val="20000"/>
              </a:spcBef>
              <a:buFont typeface="Wingdings" pitchFamily="2" charset="2"/>
              <a:buChar char="§"/>
              <a:defRPr/>
            </a:pPr>
            <a:r>
              <a:rPr lang="de-DE" kern="0" dirty="0">
                <a:latin typeface="+mn-lt"/>
              </a:rPr>
              <a:t>Grafische Darstellung der Interpolationskurven</a:t>
            </a:r>
          </a:p>
          <a:p>
            <a:pPr marL="342900" indent="-342900" eaLnBrk="0" hangingPunct="0">
              <a:spcBef>
                <a:spcPct val="20000"/>
              </a:spcBef>
              <a:buFont typeface="Wingdings" pitchFamily="2" charset="2"/>
              <a:buChar char="§"/>
              <a:defRPr/>
            </a:pPr>
            <a:r>
              <a:rPr lang="de-DE" kern="0" dirty="0" err="1">
                <a:latin typeface="+mn-lt"/>
              </a:rPr>
              <a:t>Editierung</a:t>
            </a:r>
            <a:r>
              <a:rPr lang="de-DE" kern="0" dirty="0">
                <a:latin typeface="+mn-lt"/>
              </a:rPr>
              <a:t> der Tangenten bei </a:t>
            </a:r>
            <a:r>
              <a:rPr lang="de-DE" kern="0" dirty="0" err="1">
                <a:latin typeface="+mn-lt"/>
              </a:rPr>
              <a:t>Spline</a:t>
            </a:r>
            <a:r>
              <a:rPr lang="de-DE" kern="0" dirty="0">
                <a:latin typeface="+mn-lt"/>
              </a:rPr>
              <a:t>-Interpolation</a:t>
            </a:r>
          </a:p>
          <a:p>
            <a:pPr marL="342900" indent="-342900" eaLnBrk="0" hangingPunct="0">
              <a:spcBef>
                <a:spcPct val="20000"/>
              </a:spcBef>
              <a:buFont typeface="Wingdings" pitchFamily="2" charset="2"/>
              <a:buChar char="§"/>
              <a:defRPr/>
            </a:pPr>
            <a:r>
              <a:rPr lang="de-DE" kern="0" dirty="0">
                <a:latin typeface="+mn-lt"/>
              </a:rPr>
              <a:t>Detaillierter Kurven-Darstellungs-Modus</a:t>
            </a:r>
          </a:p>
          <a:p>
            <a:pPr marL="342900" indent="-342900" eaLnBrk="0" hangingPunct="0">
              <a:spcBef>
                <a:spcPct val="20000"/>
              </a:spcBef>
              <a:buFont typeface="Wingdings" pitchFamily="2" charset="2"/>
              <a:buChar char="§"/>
              <a:defRPr/>
            </a:pPr>
            <a:r>
              <a:rPr lang="de-DE" kern="0" dirty="0">
                <a:latin typeface="+mn-lt"/>
              </a:rPr>
              <a:t>Individuelles Verschieben und Skalieren von Selektionen von </a:t>
            </a:r>
            <a:r>
              <a:rPr lang="de-DE" kern="0" dirty="0" err="1">
                <a:latin typeface="+mn-lt"/>
              </a:rPr>
              <a:t>Keyframes</a:t>
            </a:r>
            <a:endParaRPr lang="de-DE" kern="0" dirty="0">
              <a:latin typeface="+mn-lt"/>
            </a:endParaRPr>
          </a:p>
          <a:p>
            <a:pPr marL="342900" indent="-342900" eaLnBrk="0" hangingPunct="0">
              <a:spcBef>
                <a:spcPct val="20000"/>
              </a:spcBef>
              <a:buFont typeface="Wingdings" pitchFamily="2" charset="2"/>
              <a:buChar char="§"/>
              <a:defRPr/>
            </a:pPr>
            <a:endParaRPr lang="de-DE" kern="0" dirty="0">
              <a:latin typeface="+mn-lt"/>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2054220"/>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55299" name="Rectangle 2"/>
          <p:cNvSpPr>
            <a:spLocks noGrp="1" noChangeArrowheads="1"/>
          </p:cNvSpPr>
          <p:nvPr>
            <p:ph type="title"/>
          </p:nvPr>
        </p:nvSpPr>
        <p:spPr/>
        <p:txBody>
          <a:bodyPr/>
          <a:lstStyle/>
          <a:p>
            <a:pPr eaLnBrk="1" hangingPunct="1"/>
            <a:r>
              <a:rPr lang="de-DE" dirty="0"/>
              <a:t>Agenda Block 10</a:t>
            </a:r>
          </a:p>
        </p:txBody>
      </p:sp>
      <p:sp>
        <p:nvSpPr>
          <p:cNvPr id="55300" name="Rectangle 3"/>
          <p:cNvSpPr>
            <a:spLocks noGrp="1" noChangeArrowheads="1"/>
          </p:cNvSpPr>
          <p:nvPr>
            <p:ph type="body" idx="1"/>
          </p:nvPr>
        </p:nvSpPr>
        <p:spPr/>
        <p:txBody>
          <a:bodyPr/>
          <a:lstStyle/>
          <a:p>
            <a:r>
              <a:rPr lang="de-DE" dirty="0" err="1"/>
              <a:t>Keyframe</a:t>
            </a:r>
            <a:r>
              <a:rPr lang="de-DE" dirty="0"/>
              <a:t> Animation</a:t>
            </a:r>
          </a:p>
          <a:p>
            <a:endParaRPr lang="de-DE" dirty="0"/>
          </a:p>
          <a:p>
            <a:r>
              <a:rPr lang="de-DE" dirty="0"/>
              <a:t>Path Animation</a:t>
            </a:r>
          </a:p>
          <a:p>
            <a:pPr>
              <a:buNone/>
            </a:pP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el 1"/>
          <p:cNvSpPr>
            <a:spLocks noGrp="1"/>
          </p:cNvSpPr>
          <p:nvPr>
            <p:ph type="title"/>
          </p:nvPr>
        </p:nvSpPr>
        <p:spPr/>
        <p:txBody>
          <a:bodyPr/>
          <a:lstStyle/>
          <a:p>
            <a:r>
              <a:rPr lang="de-DE"/>
              <a:t>Path Animation</a:t>
            </a:r>
          </a:p>
        </p:txBody>
      </p:sp>
      <p:sp>
        <p:nvSpPr>
          <p:cNvPr id="3" name="Inhaltsplatzhalter 2"/>
          <p:cNvSpPr>
            <a:spLocks noGrp="1"/>
          </p:cNvSpPr>
          <p:nvPr>
            <p:ph idx="1"/>
          </p:nvPr>
        </p:nvSpPr>
        <p:spPr>
          <a:xfrm>
            <a:off x="2135188" y="1196976"/>
            <a:ext cx="4889500" cy="5256213"/>
          </a:xfrm>
        </p:spPr>
        <p:txBody>
          <a:bodyPr/>
          <a:lstStyle/>
          <a:p>
            <a:r>
              <a:rPr lang="de-DE"/>
              <a:t>Geeignet für Animation der Position</a:t>
            </a:r>
          </a:p>
          <a:p>
            <a:pPr lvl="1"/>
            <a:r>
              <a:rPr lang="de-DE"/>
              <a:t>Objekte</a:t>
            </a:r>
          </a:p>
          <a:p>
            <a:pPr lvl="1"/>
            <a:r>
              <a:rPr lang="de-DE"/>
              <a:t>Eckpunkte (Vertices)</a:t>
            </a:r>
          </a:p>
          <a:p>
            <a:pPr lvl="1"/>
            <a:r>
              <a:rPr lang="de-DE"/>
              <a:t>Lichtquellen</a:t>
            </a:r>
          </a:p>
          <a:p>
            <a:pPr lvl="1"/>
            <a:r>
              <a:rPr lang="de-DE"/>
              <a:t>Kamera</a:t>
            </a:r>
          </a:p>
          <a:p>
            <a:r>
              <a:rPr lang="de-DE"/>
              <a:t>Keine lineare Bewegung von Keyframe zu Keyframe</a:t>
            </a:r>
          </a:p>
          <a:p>
            <a:r>
              <a:rPr lang="de-DE"/>
              <a:t>Bewegung entlang einer Kurve</a:t>
            </a:r>
          </a:p>
          <a:p>
            <a:r>
              <a:rPr lang="de-DE"/>
              <a:t>Definition der Kurve mit Hilfe von Modellierungswerkzeugen</a:t>
            </a:r>
          </a:p>
          <a:p>
            <a:r>
              <a:rPr lang="de-DE"/>
              <a:t>Bewegung lässt sich natürlicher modellieren als mit Keyframes</a:t>
            </a:r>
          </a:p>
        </p:txBody>
      </p:sp>
      <p:pic>
        <p:nvPicPr>
          <p:cNvPr id="252931" name="Picture 3"/>
          <p:cNvPicPr>
            <a:picLocks noChangeAspect="1" noChangeArrowheads="1"/>
          </p:cNvPicPr>
          <p:nvPr/>
        </p:nvPicPr>
        <p:blipFill>
          <a:blip r:embed="rId3" cstate="print"/>
          <a:srcRect/>
          <a:stretch>
            <a:fillRect/>
          </a:stretch>
        </p:blipFill>
        <p:spPr bwMode="auto">
          <a:xfrm>
            <a:off x="6953250" y="2357439"/>
            <a:ext cx="3429000" cy="26558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0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20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20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2000"/>
                                        <p:tgtEl>
                                          <p:spTgt spid="3">
                                            <p:txEl>
                                              <p:pRg st="8" end="8"/>
                                            </p:txEl>
                                          </p:spTgt>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252931"/>
                                        </p:tgtEl>
                                        <p:attrNameLst>
                                          <p:attrName>style.visibility</p:attrName>
                                        </p:attrNameLst>
                                      </p:cBhvr>
                                      <p:to>
                                        <p:strVal val="visible"/>
                                      </p:to>
                                    </p:set>
                                    <p:animEffect transition="in" filter="fade">
                                      <p:cBhvr>
                                        <p:cTn id="35" dur="2000"/>
                                        <p:tgtEl>
                                          <p:spTgt spid="252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el 1"/>
          <p:cNvSpPr>
            <a:spLocks noGrp="1"/>
          </p:cNvSpPr>
          <p:nvPr>
            <p:ph type="title"/>
          </p:nvPr>
        </p:nvSpPr>
        <p:spPr/>
        <p:txBody>
          <a:bodyPr/>
          <a:lstStyle/>
          <a:p>
            <a:r>
              <a:rPr lang="de-DE"/>
              <a:t>Kombination Path / Keyframe Animation</a:t>
            </a:r>
          </a:p>
        </p:txBody>
      </p:sp>
      <p:sp>
        <p:nvSpPr>
          <p:cNvPr id="3" name="Inhaltsplatzhalter 2"/>
          <p:cNvSpPr>
            <a:spLocks noGrp="1"/>
          </p:cNvSpPr>
          <p:nvPr>
            <p:ph idx="1"/>
          </p:nvPr>
        </p:nvSpPr>
        <p:spPr>
          <a:xfrm>
            <a:off x="2135189" y="1196976"/>
            <a:ext cx="4960937" cy="5256213"/>
          </a:xfrm>
        </p:spPr>
        <p:txBody>
          <a:bodyPr>
            <a:normAutofit lnSpcReduction="10000"/>
          </a:bodyPr>
          <a:lstStyle/>
          <a:p>
            <a:r>
              <a:rPr lang="de-DE" dirty="0"/>
              <a:t>Path Animation kann mit </a:t>
            </a:r>
            <a:r>
              <a:rPr lang="de-DE" dirty="0" err="1"/>
              <a:t>Keyframe</a:t>
            </a:r>
            <a:r>
              <a:rPr lang="de-DE" dirty="0"/>
              <a:t> Animation kombiniert werden</a:t>
            </a:r>
          </a:p>
          <a:p>
            <a:r>
              <a:rPr lang="de-DE" dirty="0"/>
              <a:t>Z.B. Position wird über Pfad animiert</a:t>
            </a:r>
          </a:p>
          <a:p>
            <a:r>
              <a:rPr lang="de-DE" dirty="0"/>
              <a:t>Objektgröße wird per </a:t>
            </a:r>
            <a:r>
              <a:rPr lang="de-DE" dirty="0" err="1"/>
              <a:t>Keyframe</a:t>
            </a:r>
            <a:r>
              <a:rPr lang="de-DE" dirty="0"/>
              <a:t> animiert</a:t>
            </a:r>
          </a:p>
          <a:p>
            <a:r>
              <a:rPr lang="de-DE" dirty="0"/>
              <a:t>Typisches Anwendungsgebiet für Path Animation: Kamerafahrten</a:t>
            </a:r>
          </a:p>
          <a:p>
            <a:r>
              <a:rPr lang="de-DE" dirty="0"/>
              <a:t>Verschiedene Möglichkeiten, animierte Objekte auszurichten:</a:t>
            </a:r>
          </a:p>
          <a:p>
            <a:pPr lvl="1"/>
            <a:r>
              <a:rPr lang="de-DE" dirty="0"/>
              <a:t>Rotations-</a:t>
            </a:r>
            <a:r>
              <a:rPr lang="de-DE" dirty="0" err="1"/>
              <a:t>Keyframe</a:t>
            </a:r>
            <a:endParaRPr lang="de-DE" dirty="0"/>
          </a:p>
          <a:p>
            <a:pPr lvl="1"/>
            <a:r>
              <a:rPr lang="de-DE" dirty="0"/>
              <a:t>Verfolger-“</a:t>
            </a:r>
            <a:r>
              <a:rPr lang="de-DE" dirty="0" err="1"/>
              <a:t>Constraint</a:t>
            </a:r>
            <a:r>
              <a:rPr lang="de-DE" dirty="0"/>
              <a:t>“</a:t>
            </a:r>
          </a:p>
          <a:p>
            <a:pPr lvl="1"/>
            <a:r>
              <a:rPr lang="de-DE" dirty="0"/>
              <a:t>Tangential zum Pfad</a:t>
            </a:r>
          </a:p>
          <a:p>
            <a:pPr lvl="1"/>
            <a:endParaRPr lang="de-DE" dirty="0"/>
          </a:p>
          <a:p>
            <a:pPr>
              <a:buFont typeface="Wingdings" pitchFamily="2" charset="2"/>
              <a:buNone/>
            </a:pPr>
            <a:endParaRPr lang="de-DE" dirty="0"/>
          </a:p>
        </p:txBody>
      </p:sp>
      <p:pic>
        <p:nvPicPr>
          <p:cNvPr id="253954" name="Picture 2"/>
          <p:cNvPicPr>
            <a:picLocks noChangeAspect="1" noChangeArrowheads="1"/>
          </p:cNvPicPr>
          <p:nvPr/>
        </p:nvPicPr>
        <p:blipFill>
          <a:blip r:embed="rId3" cstate="print"/>
          <a:srcRect/>
          <a:stretch>
            <a:fillRect/>
          </a:stretch>
        </p:blipFill>
        <p:spPr bwMode="auto">
          <a:xfrm>
            <a:off x="7002464" y="2286000"/>
            <a:ext cx="3322637" cy="2571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0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20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2000"/>
                                        <p:tgtEl>
                                          <p:spTgt spid="3">
                                            <p:txEl>
                                              <p:pRg st="7" end="7"/>
                                            </p:txEl>
                                          </p:spTgt>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53954"/>
                                        </p:tgtEl>
                                        <p:attrNameLst>
                                          <p:attrName>style.visibility</p:attrName>
                                        </p:attrNameLst>
                                      </p:cBhvr>
                                      <p:to>
                                        <p:strVal val="visible"/>
                                      </p:to>
                                    </p:set>
                                    <p:animEffect transition="in" filter="fade">
                                      <p:cBhvr>
                                        <p:cTn id="32" dur="2000"/>
                                        <p:tgtEl>
                                          <p:spTgt spid="253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Pfad-Animation in C4D</a:t>
            </a:r>
          </a:p>
        </p:txBody>
      </p:sp>
      <p:sp>
        <p:nvSpPr>
          <p:cNvPr id="3" name="Inhaltsplatzhalter 2"/>
          <p:cNvSpPr>
            <a:spLocks noGrp="1"/>
          </p:cNvSpPr>
          <p:nvPr>
            <p:ph idx="1"/>
          </p:nvPr>
        </p:nvSpPr>
        <p:spPr>
          <a:xfrm>
            <a:off x="2135190" y="1196976"/>
            <a:ext cx="4318001" cy="5256213"/>
          </a:xfrm>
        </p:spPr>
        <p:txBody>
          <a:bodyPr/>
          <a:lstStyle/>
          <a:p>
            <a:r>
              <a:rPr lang="de-DE" dirty="0"/>
              <a:t>Pfad als </a:t>
            </a:r>
            <a:r>
              <a:rPr lang="de-DE" dirty="0" err="1"/>
              <a:t>Spline</a:t>
            </a:r>
            <a:r>
              <a:rPr lang="de-DE" dirty="0"/>
              <a:t> definieren</a:t>
            </a:r>
          </a:p>
          <a:p>
            <a:r>
              <a:rPr lang="de-DE" dirty="0"/>
              <a:t>Dem zu animierenden Objekt das „Auf </a:t>
            </a:r>
            <a:r>
              <a:rPr lang="de-DE" dirty="0" err="1"/>
              <a:t>Spline</a:t>
            </a:r>
            <a:r>
              <a:rPr lang="de-DE" dirty="0"/>
              <a:t> ausrichten“ Tag zufügen</a:t>
            </a:r>
          </a:p>
          <a:p>
            <a:r>
              <a:rPr lang="de-DE" dirty="0"/>
              <a:t>Objekt kann über Position animiert werden</a:t>
            </a:r>
          </a:p>
        </p:txBody>
      </p:sp>
      <p:pic>
        <p:nvPicPr>
          <p:cNvPr id="292866" name="Picture 2"/>
          <p:cNvPicPr>
            <a:picLocks noChangeAspect="1" noChangeArrowheads="1"/>
          </p:cNvPicPr>
          <p:nvPr/>
        </p:nvPicPr>
        <p:blipFill>
          <a:blip r:embed="rId2" cstate="print"/>
          <a:srcRect/>
          <a:stretch>
            <a:fillRect/>
          </a:stretch>
        </p:blipFill>
        <p:spPr bwMode="auto">
          <a:xfrm>
            <a:off x="7024695" y="1357299"/>
            <a:ext cx="1819275" cy="447675"/>
          </a:xfrm>
          <a:prstGeom prst="rect">
            <a:avLst/>
          </a:prstGeom>
          <a:noFill/>
          <a:ln w="9525">
            <a:noFill/>
            <a:miter lim="800000"/>
            <a:headEnd/>
            <a:tailEnd/>
          </a:ln>
        </p:spPr>
      </p:pic>
      <p:pic>
        <p:nvPicPr>
          <p:cNvPr id="292867" name="Picture 3"/>
          <p:cNvPicPr>
            <a:picLocks noChangeAspect="1" noChangeArrowheads="1"/>
          </p:cNvPicPr>
          <p:nvPr/>
        </p:nvPicPr>
        <p:blipFill>
          <a:blip r:embed="rId3" cstate="print"/>
          <a:srcRect/>
          <a:stretch>
            <a:fillRect/>
          </a:stretch>
        </p:blipFill>
        <p:spPr bwMode="auto">
          <a:xfrm>
            <a:off x="7024695" y="2000240"/>
            <a:ext cx="3133725" cy="1866900"/>
          </a:xfrm>
          <a:prstGeom prst="rect">
            <a:avLst/>
          </a:prstGeom>
          <a:noFill/>
          <a:ln w="9525">
            <a:noFill/>
            <a:miter lim="800000"/>
            <a:headEnd/>
            <a:tailEnd/>
          </a:ln>
        </p:spPr>
      </p:pic>
      <p:pic>
        <p:nvPicPr>
          <p:cNvPr id="292868" name="Picture 4"/>
          <p:cNvPicPr>
            <a:picLocks noChangeAspect="1" noChangeArrowheads="1"/>
          </p:cNvPicPr>
          <p:nvPr/>
        </p:nvPicPr>
        <p:blipFill>
          <a:blip r:embed="rId4" cstate="print"/>
          <a:srcRect/>
          <a:stretch>
            <a:fillRect/>
          </a:stretch>
        </p:blipFill>
        <p:spPr bwMode="auto">
          <a:xfrm>
            <a:off x="7024694" y="4033714"/>
            <a:ext cx="3143272" cy="2395683"/>
          </a:xfrm>
          <a:prstGeom prst="rect">
            <a:avLst/>
          </a:prstGeom>
          <a:noFill/>
          <a:ln w="9525">
            <a:noFill/>
            <a:miter lim="800000"/>
            <a:headEnd/>
            <a:tailEnd/>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Weitere Animations-Möglichkeiten in C4D</a:t>
            </a:r>
          </a:p>
        </p:txBody>
      </p:sp>
      <p:sp>
        <p:nvSpPr>
          <p:cNvPr id="3" name="Inhaltsplatzhalter 2"/>
          <p:cNvSpPr>
            <a:spLocks noGrp="1"/>
          </p:cNvSpPr>
          <p:nvPr>
            <p:ph idx="1"/>
          </p:nvPr>
        </p:nvSpPr>
        <p:spPr/>
        <p:txBody>
          <a:bodyPr/>
          <a:lstStyle/>
          <a:p>
            <a:r>
              <a:rPr lang="de-DE" dirty="0"/>
              <a:t>Animation von Kameras in C4D</a:t>
            </a:r>
          </a:p>
          <a:p>
            <a:pPr lvl="1"/>
            <a:r>
              <a:rPr lang="de-DE" dirty="0"/>
              <a:t>Kamera-Objekt einfügen</a:t>
            </a:r>
          </a:p>
          <a:p>
            <a:pPr lvl="1"/>
            <a:endParaRPr lang="de-DE" dirty="0"/>
          </a:p>
          <a:p>
            <a:r>
              <a:rPr lang="de-DE" dirty="0"/>
              <a:t>Verwenden von Ausrichten-Tags</a:t>
            </a:r>
          </a:p>
          <a:p>
            <a:pPr lvl="1"/>
            <a:r>
              <a:rPr lang="de-DE" dirty="0"/>
              <a:t>Ziel-Objekte einfügen</a:t>
            </a:r>
          </a:p>
          <a:p>
            <a:pPr lvl="1"/>
            <a:endParaRPr lang="de-DE" dirty="0"/>
          </a:p>
          <a:p>
            <a:r>
              <a:rPr lang="de-DE" dirty="0"/>
              <a:t>Verwenden von Anführer/Verfolger-Werten</a:t>
            </a:r>
          </a:p>
          <a:p>
            <a:pPr>
              <a:buNone/>
            </a:pPr>
            <a:endParaRPr lang="de-DE"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de-DE" dirty="0"/>
              <a:t>Ende Block 10</a:t>
            </a:r>
          </a:p>
        </p:txBody>
      </p:sp>
      <p:sp>
        <p:nvSpPr>
          <p:cNvPr id="94211" name="Rectangle 3"/>
          <p:cNvSpPr>
            <a:spLocks noGrp="1" noChangeArrowheads="1"/>
          </p:cNvSpPr>
          <p:nvPr>
            <p:ph type="body" idx="1"/>
          </p:nvPr>
        </p:nvSpPr>
        <p:spPr/>
        <p:txBody>
          <a:bodyPr/>
          <a:lstStyle/>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r>
              <a:rPr lang="de-DE"/>
              <a:t>Vielen Dank für Ihre Aufmerksamkeit</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1196753"/>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55299" name="Rectangle 2"/>
          <p:cNvSpPr>
            <a:spLocks noGrp="1" noChangeArrowheads="1"/>
          </p:cNvSpPr>
          <p:nvPr>
            <p:ph type="title"/>
          </p:nvPr>
        </p:nvSpPr>
        <p:spPr/>
        <p:txBody>
          <a:bodyPr/>
          <a:lstStyle/>
          <a:p>
            <a:pPr eaLnBrk="1" hangingPunct="1"/>
            <a:r>
              <a:rPr lang="de-DE" dirty="0"/>
              <a:t>Agenda Block 11</a:t>
            </a:r>
          </a:p>
        </p:txBody>
      </p:sp>
      <p:sp>
        <p:nvSpPr>
          <p:cNvPr id="55300" name="Rectangle 3"/>
          <p:cNvSpPr>
            <a:spLocks noGrp="1" noChangeArrowheads="1"/>
          </p:cNvSpPr>
          <p:nvPr>
            <p:ph type="body" idx="1"/>
          </p:nvPr>
        </p:nvSpPr>
        <p:spPr/>
        <p:txBody>
          <a:bodyPr/>
          <a:lstStyle/>
          <a:p>
            <a:r>
              <a:rPr lang="de-DE" dirty="0"/>
              <a:t>Shape Animation</a:t>
            </a:r>
          </a:p>
          <a:p>
            <a:endParaRPr lang="de-DE" dirty="0"/>
          </a:p>
          <a:p>
            <a:r>
              <a:rPr lang="de-DE" dirty="0" err="1"/>
              <a:t>Skeletal</a:t>
            </a:r>
            <a:r>
              <a:rPr lang="de-DE" dirty="0"/>
              <a:t> Animation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el 1"/>
          <p:cNvSpPr>
            <a:spLocks noGrp="1"/>
          </p:cNvSpPr>
          <p:nvPr>
            <p:ph type="title"/>
          </p:nvPr>
        </p:nvSpPr>
        <p:spPr/>
        <p:txBody>
          <a:bodyPr/>
          <a:lstStyle/>
          <a:p>
            <a:r>
              <a:rPr lang="de-DE"/>
              <a:t>Shape Animation</a:t>
            </a:r>
          </a:p>
        </p:txBody>
      </p:sp>
      <p:sp>
        <p:nvSpPr>
          <p:cNvPr id="3" name="Inhaltsplatzhalter 2"/>
          <p:cNvSpPr>
            <a:spLocks noGrp="1"/>
          </p:cNvSpPr>
          <p:nvPr>
            <p:ph idx="1"/>
          </p:nvPr>
        </p:nvSpPr>
        <p:spPr>
          <a:xfrm>
            <a:off x="2135188" y="1196975"/>
            <a:ext cx="4818062" cy="5303838"/>
          </a:xfrm>
        </p:spPr>
        <p:txBody>
          <a:bodyPr>
            <a:normAutofit fontScale="92500" lnSpcReduction="20000"/>
          </a:bodyPr>
          <a:lstStyle/>
          <a:p>
            <a:pPr>
              <a:defRPr/>
            </a:pPr>
            <a:r>
              <a:rPr lang="de-DE" dirty="0"/>
              <a:t>Deformation von Oberflächen</a:t>
            </a:r>
          </a:p>
          <a:p>
            <a:pPr lvl="1">
              <a:defRPr/>
            </a:pPr>
            <a:r>
              <a:rPr lang="de-DE" dirty="0"/>
              <a:t>Animation der Position von Eckpunkten (Vertices) oder Kontrollpunkten (bei </a:t>
            </a:r>
            <a:r>
              <a:rPr lang="de-DE" dirty="0" err="1"/>
              <a:t>Splines</a:t>
            </a:r>
            <a:r>
              <a:rPr lang="de-DE" dirty="0"/>
              <a:t>) mit o.g. Verfahren</a:t>
            </a:r>
          </a:p>
          <a:p>
            <a:pPr>
              <a:defRPr/>
            </a:pPr>
            <a:r>
              <a:rPr lang="de-DE" dirty="0"/>
              <a:t>Anwendungsgebiete, z.B.</a:t>
            </a:r>
          </a:p>
          <a:p>
            <a:pPr lvl="1">
              <a:defRPr/>
            </a:pPr>
            <a:r>
              <a:rPr lang="de-DE" dirty="0"/>
              <a:t>Wellenbewegung von Wasser</a:t>
            </a:r>
          </a:p>
          <a:p>
            <a:pPr lvl="1">
              <a:defRPr/>
            </a:pPr>
            <a:r>
              <a:rPr lang="de-DE" dirty="0"/>
              <a:t>Fahnenbewegung im Wind</a:t>
            </a:r>
          </a:p>
          <a:p>
            <a:pPr>
              <a:defRPr/>
            </a:pPr>
            <a:r>
              <a:rPr lang="de-DE" dirty="0"/>
              <a:t>Technische Realisierung</a:t>
            </a:r>
          </a:p>
          <a:p>
            <a:pPr lvl="1">
              <a:defRPr/>
            </a:pPr>
            <a:r>
              <a:rPr lang="de-DE" dirty="0"/>
              <a:t>Sämtliche Vertex-Positionen sind </a:t>
            </a:r>
            <a:r>
              <a:rPr lang="de-DE" dirty="0" err="1"/>
              <a:t>Keyframes</a:t>
            </a:r>
            <a:endParaRPr lang="de-DE" dirty="0"/>
          </a:p>
          <a:p>
            <a:pPr lvl="1">
              <a:defRPr/>
            </a:pPr>
            <a:r>
              <a:rPr lang="de-DE" dirty="0"/>
              <a:t>Zwischen zwei Zuständen (Vertex-Positionen) wird interpoliert</a:t>
            </a:r>
          </a:p>
          <a:p>
            <a:pPr lvl="1">
              <a:defRPr/>
            </a:pPr>
            <a:r>
              <a:rPr lang="de-DE" dirty="0"/>
              <a:t>Anzahl der Eckpunkte und </a:t>
            </a:r>
            <a:r>
              <a:rPr lang="de-DE" dirty="0" err="1"/>
              <a:t>Polygonvermaschung</a:t>
            </a:r>
            <a:r>
              <a:rPr lang="de-DE" dirty="0"/>
              <a:t> bleibt während Animation gleich</a:t>
            </a:r>
          </a:p>
          <a:p>
            <a:pPr lvl="2">
              <a:defRPr/>
            </a:pPr>
            <a:r>
              <a:rPr lang="de-DE" dirty="0"/>
              <a:t>"Endpunkte" der Animation sind prinzipiell die gleichen Objekte, nur Positionen sind verändert</a:t>
            </a:r>
          </a:p>
        </p:txBody>
      </p:sp>
      <p:pic>
        <p:nvPicPr>
          <p:cNvPr id="5" name="Grafik 4" descr="ShapeAnim.gif"/>
          <p:cNvPicPr>
            <a:picLocks noChangeAspect="1"/>
          </p:cNvPicPr>
          <p:nvPr/>
        </p:nvPicPr>
        <p:blipFill>
          <a:blip r:embed="rId3" cstate="print"/>
          <a:srcRect/>
          <a:stretch>
            <a:fillRect/>
          </a:stretch>
        </p:blipFill>
        <p:spPr bwMode="auto">
          <a:xfrm>
            <a:off x="7810500" y="1571626"/>
            <a:ext cx="1676400" cy="1343025"/>
          </a:xfrm>
          <a:prstGeom prst="rect">
            <a:avLst/>
          </a:prstGeom>
          <a:noFill/>
          <a:ln w="9525">
            <a:noFill/>
            <a:miter lim="800000"/>
            <a:headEnd/>
            <a:tailEnd/>
          </a:ln>
        </p:spPr>
      </p:pic>
      <p:pic>
        <p:nvPicPr>
          <p:cNvPr id="254979" name="Picture 3"/>
          <p:cNvPicPr>
            <a:picLocks noChangeAspect="1" noChangeArrowheads="1"/>
          </p:cNvPicPr>
          <p:nvPr/>
        </p:nvPicPr>
        <p:blipFill>
          <a:blip r:embed="rId4" cstate="print"/>
          <a:srcRect/>
          <a:stretch>
            <a:fillRect/>
          </a:stretch>
        </p:blipFill>
        <p:spPr bwMode="auto">
          <a:xfrm>
            <a:off x="6881813" y="3925888"/>
            <a:ext cx="3390900" cy="24130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0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20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20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20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2000"/>
                                        <p:tgtEl>
                                          <p:spTgt spid="3">
                                            <p:txEl>
                                              <p:pRg st="9" end="9"/>
                                            </p:txEl>
                                          </p:spTgt>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2000"/>
                                        <p:tgtEl>
                                          <p:spTgt spid="5"/>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254979"/>
                                        </p:tgtEl>
                                        <p:attrNameLst>
                                          <p:attrName>style.visibility</p:attrName>
                                        </p:attrNameLst>
                                      </p:cBhvr>
                                      <p:to>
                                        <p:strVal val="visible"/>
                                      </p:to>
                                    </p:set>
                                    <p:animEffect transition="in" filter="fade">
                                      <p:cBhvr>
                                        <p:cTn id="42" dur="2000"/>
                                        <p:tgtEl>
                                          <p:spTgt spid="2549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2500314"/>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22531" name="Rectangle 2"/>
          <p:cNvSpPr>
            <a:spLocks noGrp="1" noChangeArrowheads="1"/>
          </p:cNvSpPr>
          <p:nvPr>
            <p:ph type="title"/>
          </p:nvPr>
        </p:nvSpPr>
        <p:spPr/>
        <p:txBody>
          <a:bodyPr/>
          <a:lstStyle/>
          <a:p>
            <a:pPr eaLnBrk="1" hangingPunct="1"/>
            <a:r>
              <a:rPr lang="de-DE"/>
              <a:t>Agenda Block 1</a:t>
            </a:r>
          </a:p>
        </p:txBody>
      </p:sp>
      <p:sp>
        <p:nvSpPr>
          <p:cNvPr id="22532" name="Rectangle 3"/>
          <p:cNvSpPr>
            <a:spLocks noGrp="1" noChangeArrowheads="1"/>
          </p:cNvSpPr>
          <p:nvPr>
            <p:ph type="body" idx="1"/>
          </p:nvPr>
        </p:nvSpPr>
        <p:spPr/>
        <p:txBody>
          <a:bodyPr/>
          <a:lstStyle/>
          <a:p>
            <a:pPr eaLnBrk="1" hangingPunct="1"/>
            <a:r>
              <a:rPr lang="de-DE" dirty="0"/>
              <a:t>Pixelgrafik / Vektorgrafik</a:t>
            </a:r>
          </a:p>
          <a:p>
            <a:pPr eaLnBrk="1" hangingPunct="1"/>
            <a:endParaRPr lang="de-DE" dirty="0"/>
          </a:p>
          <a:p>
            <a:pPr eaLnBrk="1" hangingPunct="1"/>
            <a:endParaRPr lang="de-DE" dirty="0"/>
          </a:p>
          <a:p>
            <a:pPr eaLnBrk="1" hangingPunct="1"/>
            <a:r>
              <a:rPr lang="de-DE" dirty="0"/>
              <a:t>Erste Schritte in Cinema 4D</a:t>
            </a:r>
          </a:p>
          <a:p>
            <a:pPr eaLnBrk="1" hangingPunct="1"/>
            <a:endParaRPr lang="de-DE" dirty="0"/>
          </a:p>
          <a:p>
            <a:pPr eaLnBrk="1" hangingPunct="1"/>
            <a:endParaRPr lang="de-DE" dirty="0"/>
          </a:p>
          <a:p>
            <a:pPr eaLnBrk="1" hangingPunct="1">
              <a:buNone/>
            </a:pP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Shape-Animation in C4D</a:t>
            </a:r>
          </a:p>
        </p:txBody>
      </p:sp>
      <p:sp>
        <p:nvSpPr>
          <p:cNvPr id="3" name="Inhaltsplatzhalter 2"/>
          <p:cNvSpPr>
            <a:spLocks noGrp="1"/>
          </p:cNvSpPr>
          <p:nvPr>
            <p:ph idx="1"/>
          </p:nvPr>
        </p:nvSpPr>
        <p:spPr>
          <a:xfrm>
            <a:off x="2135189" y="1196976"/>
            <a:ext cx="5032382" cy="5256213"/>
          </a:xfrm>
        </p:spPr>
        <p:txBody>
          <a:bodyPr/>
          <a:lstStyle/>
          <a:p>
            <a:r>
              <a:rPr lang="de-DE" dirty="0"/>
              <a:t>Zwei verschiedene Möglichkeiten</a:t>
            </a:r>
          </a:p>
          <a:p>
            <a:pPr lvl="1"/>
            <a:r>
              <a:rPr lang="de-DE" dirty="0"/>
              <a:t>Über Point-Level-Animation</a:t>
            </a:r>
          </a:p>
          <a:p>
            <a:pPr lvl="2"/>
            <a:r>
              <a:rPr lang="de-DE" dirty="0"/>
              <a:t>PLA-Option in der Zeitleiste/Power-Bar aktvieren</a:t>
            </a:r>
          </a:p>
          <a:p>
            <a:pPr lvl="2"/>
            <a:r>
              <a:rPr lang="de-DE" dirty="0"/>
              <a:t>Bei Aufnahme eines </a:t>
            </a:r>
            <a:r>
              <a:rPr lang="de-DE" dirty="0" err="1"/>
              <a:t>Keyframes</a:t>
            </a:r>
            <a:r>
              <a:rPr lang="de-DE" dirty="0"/>
              <a:t> werden zusätzlich sämtliche Vertex-Positionen gespeichert</a:t>
            </a:r>
          </a:p>
          <a:p>
            <a:pPr lvl="1"/>
            <a:r>
              <a:rPr lang="de-DE" dirty="0"/>
              <a:t>Über Morph-Tag</a:t>
            </a:r>
          </a:p>
          <a:p>
            <a:pPr lvl="2"/>
            <a:r>
              <a:rPr lang="de-DE" dirty="0"/>
              <a:t>Morph-Tag an zu animierendes Objekt anfügen</a:t>
            </a:r>
          </a:p>
          <a:p>
            <a:pPr lvl="2"/>
            <a:r>
              <a:rPr lang="de-DE" dirty="0"/>
              <a:t>Neue Morph-Targets hinzufügen und verändern</a:t>
            </a:r>
          </a:p>
          <a:p>
            <a:pPr lvl="2"/>
            <a:r>
              <a:rPr lang="de-DE" dirty="0"/>
              <a:t>Animation als Kombination von Prozentwerten der einzelnen Morph-Targets</a:t>
            </a:r>
          </a:p>
          <a:p>
            <a:pPr lvl="2"/>
            <a:r>
              <a:rPr lang="de-DE" dirty="0"/>
              <a:t>Interessant bei Kombinationen aus mehreren Morph-Targets</a:t>
            </a:r>
          </a:p>
          <a:p>
            <a:pPr lvl="1"/>
            <a:endParaRPr lang="de-DE" dirty="0"/>
          </a:p>
        </p:txBody>
      </p:sp>
      <p:pic>
        <p:nvPicPr>
          <p:cNvPr id="293890" name="Picture 2"/>
          <p:cNvPicPr>
            <a:picLocks noChangeAspect="1" noChangeArrowheads="1"/>
          </p:cNvPicPr>
          <p:nvPr/>
        </p:nvPicPr>
        <p:blipFill>
          <a:blip r:embed="rId2" cstate="print"/>
          <a:srcRect/>
          <a:stretch>
            <a:fillRect/>
          </a:stretch>
        </p:blipFill>
        <p:spPr bwMode="auto">
          <a:xfrm>
            <a:off x="9944130" y="1714488"/>
            <a:ext cx="295275" cy="266700"/>
          </a:xfrm>
          <a:prstGeom prst="rect">
            <a:avLst/>
          </a:prstGeom>
          <a:noFill/>
          <a:ln w="9525">
            <a:noFill/>
            <a:miter lim="800000"/>
            <a:headEnd/>
            <a:tailEnd/>
          </a:ln>
        </p:spPr>
      </p:pic>
      <p:pic>
        <p:nvPicPr>
          <p:cNvPr id="293891" name="Picture 3"/>
          <p:cNvPicPr>
            <a:picLocks noChangeAspect="1" noChangeArrowheads="1"/>
          </p:cNvPicPr>
          <p:nvPr/>
        </p:nvPicPr>
        <p:blipFill>
          <a:blip r:embed="rId3" cstate="print"/>
          <a:srcRect/>
          <a:stretch>
            <a:fillRect/>
          </a:stretch>
        </p:blipFill>
        <p:spPr bwMode="auto">
          <a:xfrm>
            <a:off x="7167570" y="3429001"/>
            <a:ext cx="3253028" cy="303846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93890"/>
                                        </p:tgtEl>
                                        <p:attrNameLst>
                                          <p:attrName>style.visibility</p:attrName>
                                        </p:attrNameLst>
                                      </p:cBhvr>
                                      <p:to>
                                        <p:strVal val="visible"/>
                                      </p:to>
                                    </p:set>
                                    <p:animEffect transition="in" filter="fade">
                                      <p:cBhvr>
                                        <p:cTn id="16" dur="500"/>
                                        <p:tgtEl>
                                          <p:spTgt spid="29389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93891"/>
                                        </p:tgtEl>
                                        <p:attrNameLst>
                                          <p:attrName>style.visibility</p:attrName>
                                        </p:attrNameLst>
                                      </p:cBhvr>
                                      <p:to>
                                        <p:strVal val="visible"/>
                                      </p:to>
                                    </p:set>
                                    <p:animEffect transition="in" filter="fade">
                                      <p:cBhvr>
                                        <p:cTn id="36" dur="500"/>
                                        <p:tgtEl>
                                          <p:spTgt spid="293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2060849"/>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55299" name="Rectangle 2"/>
          <p:cNvSpPr>
            <a:spLocks noGrp="1" noChangeArrowheads="1"/>
          </p:cNvSpPr>
          <p:nvPr>
            <p:ph type="title"/>
          </p:nvPr>
        </p:nvSpPr>
        <p:spPr/>
        <p:txBody>
          <a:bodyPr/>
          <a:lstStyle/>
          <a:p>
            <a:pPr eaLnBrk="1" hangingPunct="1"/>
            <a:r>
              <a:rPr lang="de-DE" dirty="0"/>
              <a:t>Agenda Block 11</a:t>
            </a:r>
          </a:p>
        </p:txBody>
      </p:sp>
      <p:sp>
        <p:nvSpPr>
          <p:cNvPr id="55300" name="Rectangle 3"/>
          <p:cNvSpPr>
            <a:spLocks noGrp="1" noChangeArrowheads="1"/>
          </p:cNvSpPr>
          <p:nvPr>
            <p:ph type="body" idx="1"/>
          </p:nvPr>
        </p:nvSpPr>
        <p:spPr/>
        <p:txBody>
          <a:bodyPr/>
          <a:lstStyle/>
          <a:p>
            <a:r>
              <a:rPr lang="de-DE" dirty="0"/>
              <a:t>Shape Animation</a:t>
            </a:r>
          </a:p>
          <a:p>
            <a:endParaRPr lang="de-DE" dirty="0"/>
          </a:p>
          <a:p>
            <a:r>
              <a:rPr lang="de-DE" dirty="0" err="1"/>
              <a:t>Skeletal</a:t>
            </a:r>
            <a:r>
              <a:rPr lang="de-DE" dirty="0"/>
              <a:t> Animation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el 1"/>
          <p:cNvSpPr>
            <a:spLocks noGrp="1"/>
          </p:cNvSpPr>
          <p:nvPr>
            <p:ph type="title"/>
          </p:nvPr>
        </p:nvSpPr>
        <p:spPr/>
        <p:txBody>
          <a:bodyPr/>
          <a:lstStyle/>
          <a:p>
            <a:r>
              <a:rPr lang="de-DE"/>
              <a:t>Skeletal Animation</a:t>
            </a:r>
          </a:p>
        </p:txBody>
      </p:sp>
      <p:sp>
        <p:nvSpPr>
          <p:cNvPr id="3" name="Inhaltsplatzhalter 2"/>
          <p:cNvSpPr>
            <a:spLocks noGrp="1"/>
          </p:cNvSpPr>
          <p:nvPr>
            <p:ph idx="1"/>
          </p:nvPr>
        </p:nvSpPr>
        <p:spPr>
          <a:xfrm>
            <a:off x="2135189" y="1196976"/>
            <a:ext cx="4746625" cy="5256213"/>
          </a:xfrm>
        </p:spPr>
        <p:txBody>
          <a:bodyPr/>
          <a:lstStyle/>
          <a:p>
            <a:r>
              <a:rPr lang="de-DE"/>
              <a:t>AKA</a:t>
            </a:r>
          </a:p>
          <a:p>
            <a:pPr lvl="1"/>
            <a:r>
              <a:rPr lang="de-DE"/>
              <a:t>Bone Animation</a:t>
            </a:r>
          </a:p>
          <a:p>
            <a:pPr lvl="1"/>
            <a:r>
              <a:rPr lang="de-DE"/>
              <a:t>Skinning</a:t>
            </a:r>
          </a:p>
          <a:p>
            <a:r>
              <a:rPr lang="de-DE"/>
              <a:t>Prinzip</a:t>
            </a:r>
          </a:p>
          <a:p>
            <a:pPr lvl="1"/>
            <a:r>
              <a:rPr lang="de-DE"/>
              <a:t>Bewegungsanimation wird auf einem Kontrollobjekt ausgeführt (dem Skelett)</a:t>
            </a:r>
          </a:p>
          <a:p>
            <a:pPr lvl="1"/>
            <a:r>
              <a:rPr lang="de-DE"/>
              <a:t>Vertices des sichtbaren Objektes werden in Abhängigkeit des Kontrollobjektes bewegt</a:t>
            </a:r>
          </a:p>
          <a:p>
            <a:pPr lvl="2"/>
            <a:r>
              <a:rPr lang="de-DE"/>
              <a:t>Konstante Offsets</a:t>
            </a:r>
          </a:p>
          <a:p>
            <a:pPr lvl="2"/>
            <a:r>
              <a:rPr lang="de-DE"/>
              <a:t>Regelbasierte Bewegung</a:t>
            </a:r>
          </a:p>
          <a:p>
            <a:pPr lvl="3"/>
            <a:r>
              <a:rPr lang="de-DE"/>
              <a:t>Muskelkontraktion</a:t>
            </a:r>
          </a:p>
          <a:p>
            <a:pPr lvl="3"/>
            <a:endParaRPr lang="de-DE"/>
          </a:p>
          <a:p>
            <a:pPr lvl="1"/>
            <a:endParaRPr lang="de-DE"/>
          </a:p>
        </p:txBody>
      </p:sp>
      <p:pic>
        <p:nvPicPr>
          <p:cNvPr id="256002" name="Picture 2"/>
          <p:cNvPicPr>
            <a:picLocks noChangeAspect="1" noChangeArrowheads="1"/>
          </p:cNvPicPr>
          <p:nvPr/>
        </p:nvPicPr>
        <p:blipFill>
          <a:blip r:embed="rId3" cstate="print"/>
          <a:srcRect/>
          <a:stretch>
            <a:fillRect/>
          </a:stretch>
        </p:blipFill>
        <p:spPr bwMode="auto">
          <a:xfrm>
            <a:off x="6883401" y="1500188"/>
            <a:ext cx="3598863" cy="39290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2000"/>
                                        <p:tgtEl>
                                          <p:spTgt spid="3">
                                            <p:txEl>
                                              <p:pRg st="8" end="8"/>
                                            </p:txEl>
                                          </p:spTgt>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256002"/>
                                        </p:tgtEl>
                                        <p:attrNameLst>
                                          <p:attrName>style.visibility</p:attrName>
                                        </p:attrNameLst>
                                      </p:cBhvr>
                                      <p:to>
                                        <p:strVal val="visible"/>
                                      </p:to>
                                    </p:set>
                                    <p:animEffect transition="in" filter="fade">
                                      <p:cBhvr>
                                        <p:cTn id="37" dur="1000"/>
                                        <p:tgtEl>
                                          <p:spTgt spid="256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Skeletal</a:t>
            </a:r>
            <a:r>
              <a:rPr lang="de-DE" dirty="0"/>
              <a:t> Animation in C4D</a:t>
            </a:r>
          </a:p>
        </p:txBody>
      </p:sp>
      <p:sp>
        <p:nvSpPr>
          <p:cNvPr id="3" name="Inhaltsplatzhalter 2"/>
          <p:cNvSpPr>
            <a:spLocks noGrp="1"/>
          </p:cNvSpPr>
          <p:nvPr>
            <p:ph idx="1"/>
          </p:nvPr>
        </p:nvSpPr>
        <p:spPr>
          <a:xfrm>
            <a:off x="2135190" y="1196976"/>
            <a:ext cx="5400971" cy="5256213"/>
          </a:xfrm>
        </p:spPr>
        <p:txBody>
          <a:bodyPr>
            <a:normAutofit fontScale="92500"/>
          </a:bodyPr>
          <a:lstStyle/>
          <a:p>
            <a:r>
              <a:rPr lang="de-DE" dirty="0"/>
              <a:t>Joints (Gelenke) einfügen mit dem Joint-Werkzeug</a:t>
            </a:r>
          </a:p>
          <a:p>
            <a:pPr lvl="1"/>
            <a:r>
              <a:rPr lang="de-DE" dirty="0" err="1"/>
              <a:t>Ctrl</a:t>
            </a:r>
            <a:r>
              <a:rPr lang="de-DE" dirty="0"/>
              <a:t> (Strg) fügt neuen Joint ein</a:t>
            </a:r>
          </a:p>
          <a:p>
            <a:r>
              <a:rPr lang="de-DE" dirty="0"/>
              <a:t>Joints im Objektbaum korrekt verlinken</a:t>
            </a:r>
          </a:p>
          <a:p>
            <a:pPr lvl="1"/>
            <a:r>
              <a:rPr lang="de-DE" dirty="0"/>
              <a:t>Bei Anwendung von Symmetrie oft falsch</a:t>
            </a:r>
          </a:p>
          <a:p>
            <a:r>
              <a:rPr lang="de-DE" dirty="0"/>
              <a:t>Skin-Objekt zu </a:t>
            </a:r>
            <a:r>
              <a:rPr lang="de-DE" dirty="0" err="1"/>
              <a:t>Mesh</a:t>
            </a:r>
            <a:r>
              <a:rPr lang="de-DE" dirty="0"/>
              <a:t> hinzufügen</a:t>
            </a:r>
          </a:p>
          <a:p>
            <a:r>
              <a:rPr lang="de-DE" dirty="0" err="1"/>
              <a:t>Wichtung</a:t>
            </a:r>
            <a:r>
              <a:rPr lang="de-DE" dirty="0"/>
              <a:t>-Tag zu </a:t>
            </a:r>
            <a:r>
              <a:rPr lang="de-DE" dirty="0" err="1"/>
              <a:t>Mesh</a:t>
            </a:r>
            <a:r>
              <a:rPr lang="de-DE" dirty="0"/>
              <a:t> hinzufügen</a:t>
            </a:r>
          </a:p>
          <a:p>
            <a:pPr lvl="1"/>
            <a:r>
              <a:rPr lang="de-DE" dirty="0"/>
              <a:t>Alle Joints einfügen</a:t>
            </a:r>
          </a:p>
          <a:p>
            <a:pPr lvl="1"/>
            <a:r>
              <a:rPr lang="de-DE" dirty="0"/>
              <a:t>Auto-</a:t>
            </a:r>
            <a:r>
              <a:rPr lang="de-DE" dirty="0" err="1"/>
              <a:t>Wichtung</a:t>
            </a:r>
            <a:r>
              <a:rPr lang="de-DE" dirty="0"/>
              <a:t> auslösen</a:t>
            </a:r>
          </a:p>
          <a:p>
            <a:pPr lvl="1"/>
            <a:r>
              <a:rPr lang="de-DE" dirty="0"/>
              <a:t>Mit </a:t>
            </a:r>
            <a:r>
              <a:rPr lang="de-DE"/>
              <a:t>Wichtungswerkzeug</a:t>
            </a:r>
            <a:r>
              <a:rPr lang="de-DE" dirty="0"/>
              <a:t> korrigieren</a:t>
            </a:r>
          </a:p>
          <a:p>
            <a:pPr lvl="1"/>
            <a:r>
              <a:rPr lang="de-DE" dirty="0"/>
              <a:t>Ausgangspose festlegen</a:t>
            </a:r>
          </a:p>
          <a:p>
            <a:pPr>
              <a:buNone/>
            </a:pPr>
            <a:r>
              <a:rPr lang="de-DE" dirty="0"/>
              <a:t>-&gt; </a:t>
            </a:r>
            <a:r>
              <a:rPr lang="de-DE" dirty="0" err="1"/>
              <a:t>Mesh</a:t>
            </a:r>
            <a:r>
              <a:rPr lang="de-DE" dirty="0"/>
              <a:t> wird von den Joints kontrolliert</a:t>
            </a:r>
          </a:p>
        </p:txBody>
      </p:sp>
      <p:pic>
        <p:nvPicPr>
          <p:cNvPr id="299011" name="Picture 3"/>
          <p:cNvPicPr>
            <a:picLocks noChangeAspect="1" noChangeArrowheads="1"/>
          </p:cNvPicPr>
          <p:nvPr/>
        </p:nvPicPr>
        <p:blipFill>
          <a:blip r:embed="rId2" cstate="print"/>
          <a:srcRect/>
          <a:stretch>
            <a:fillRect/>
          </a:stretch>
        </p:blipFill>
        <p:spPr bwMode="auto">
          <a:xfrm>
            <a:off x="8256241" y="1124744"/>
            <a:ext cx="1660029" cy="1255984"/>
          </a:xfrm>
          <a:prstGeom prst="rect">
            <a:avLst/>
          </a:prstGeom>
          <a:noFill/>
          <a:ln w="9525">
            <a:noFill/>
            <a:miter lim="800000"/>
            <a:headEnd/>
            <a:tailEnd/>
          </a:ln>
        </p:spPr>
      </p:pic>
      <p:pic>
        <p:nvPicPr>
          <p:cNvPr id="299012" name="Picture 4"/>
          <p:cNvPicPr>
            <a:picLocks noChangeAspect="1" noChangeArrowheads="1"/>
          </p:cNvPicPr>
          <p:nvPr/>
        </p:nvPicPr>
        <p:blipFill>
          <a:blip r:embed="rId3" cstate="print"/>
          <a:srcRect/>
          <a:stretch>
            <a:fillRect/>
          </a:stretch>
        </p:blipFill>
        <p:spPr bwMode="auto">
          <a:xfrm>
            <a:off x="8544273" y="2636913"/>
            <a:ext cx="1209675" cy="352425"/>
          </a:xfrm>
          <a:prstGeom prst="rect">
            <a:avLst/>
          </a:prstGeom>
          <a:noFill/>
          <a:ln w="9525">
            <a:noFill/>
            <a:miter lim="800000"/>
            <a:headEnd/>
            <a:tailEnd/>
          </a:ln>
        </p:spPr>
      </p:pic>
      <p:pic>
        <p:nvPicPr>
          <p:cNvPr id="299013" name="Picture 5"/>
          <p:cNvPicPr>
            <a:picLocks noChangeAspect="1" noChangeArrowheads="1"/>
          </p:cNvPicPr>
          <p:nvPr/>
        </p:nvPicPr>
        <p:blipFill>
          <a:blip r:embed="rId4" cstate="print"/>
          <a:srcRect/>
          <a:stretch>
            <a:fillRect/>
          </a:stretch>
        </p:blipFill>
        <p:spPr bwMode="auto">
          <a:xfrm>
            <a:off x="8256240" y="5157192"/>
            <a:ext cx="1732472" cy="1296145"/>
          </a:xfrm>
          <a:prstGeom prst="rect">
            <a:avLst/>
          </a:prstGeom>
          <a:noFill/>
          <a:ln w="9525">
            <a:noFill/>
            <a:miter lim="800000"/>
            <a:headEnd/>
            <a:tailEnd/>
          </a:ln>
        </p:spPr>
      </p:pic>
      <p:pic>
        <p:nvPicPr>
          <p:cNvPr id="299014" name="Picture 6"/>
          <p:cNvPicPr>
            <a:picLocks noChangeAspect="1" noChangeArrowheads="1"/>
          </p:cNvPicPr>
          <p:nvPr/>
        </p:nvPicPr>
        <p:blipFill>
          <a:blip r:embed="rId5" cstate="print"/>
          <a:srcRect/>
          <a:stretch>
            <a:fillRect/>
          </a:stretch>
        </p:blipFill>
        <p:spPr bwMode="auto">
          <a:xfrm>
            <a:off x="8256241" y="3140969"/>
            <a:ext cx="1728191" cy="1282617"/>
          </a:xfrm>
          <a:prstGeom prst="rect">
            <a:avLst/>
          </a:prstGeom>
          <a:noFill/>
          <a:ln w="9525">
            <a:noFill/>
            <a:miter lim="800000"/>
            <a:headEnd/>
            <a:tailEnd/>
          </a:ln>
        </p:spPr>
      </p:pic>
      <p:pic>
        <p:nvPicPr>
          <p:cNvPr id="299015" name="Picture 7"/>
          <p:cNvPicPr>
            <a:picLocks noChangeAspect="1" noChangeArrowheads="1"/>
          </p:cNvPicPr>
          <p:nvPr/>
        </p:nvPicPr>
        <p:blipFill>
          <a:blip r:embed="rId6" cstate="print"/>
          <a:srcRect/>
          <a:stretch>
            <a:fillRect/>
          </a:stretch>
        </p:blipFill>
        <p:spPr bwMode="auto">
          <a:xfrm>
            <a:off x="8256240" y="4581129"/>
            <a:ext cx="1728192" cy="306175"/>
          </a:xfrm>
          <a:prstGeom prst="rect">
            <a:avLst/>
          </a:prstGeom>
          <a:noFill/>
          <a:ln w="9525">
            <a:noFill/>
            <a:miter lim="800000"/>
            <a:headEnd/>
            <a:tailEnd/>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de-DE" dirty="0"/>
              <a:t>Ende Block 11</a:t>
            </a:r>
          </a:p>
        </p:txBody>
      </p:sp>
      <p:sp>
        <p:nvSpPr>
          <p:cNvPr id="94211" name="Rectangle 3"/>
          <p:cNvSpPr>
            <a:spLocks noGrp="1" noChangeArrowheads="1"/>
          </p:cNvSpPr>
          <p:nvPr>
            <p:ph type="body" idx="1"/>
          </p:nvPr>
        </p:nvSpPr>
        <p:spPr/>
        <p:txBody>
          <a:bodyPr/>
          <a:lstStyle/>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r>
              <a:rPr lang="de-DE"/>
              <a:t>Vielen Dank für Ihre Aufmerksamkeit</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1196753"/>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55299" name="Rectangle 2"/>
          <p:cNvSpPr>
            <a:spLocks noGrp="1" noChangeArrowheads="1"/>
          </p:cNvSpPr>
          <p:nvPr>
            <p:ph type="title"/>
          </p:nvPr>
        </p:nvSpPr>
        <p:spPr/>
        <p:txBody>
          <a:bodyPr/>
          <a:lstStyle/>
          <a:p>
            <a:pPr eaLnBrk="1" hangingPunct="1"/>
            <a:r>
              <a:rPr lang="de-DE" dirty="0"/>
              <a:t>Agenda Block 12</a:t>
            </a:r>
          </a:p>
        </p:txBody>
      </p:sp>
      <p:sp>
        <p:nvSpPr>
          <p:cNvPr id="55300" name="Rectangle 3"/>
          <p:cNvSpPr>
            <a:spLocks noGrp="1" noChangeArrowheads="1"/>
          </p:cNvSpPr>
          <p:nvPr>
            <p:ph type="body" idx="1"/>
          </p:nvPr>
        </p:nvSpPr>
        <p:spPr/>
        <p:txBody>
          <a:bodyPr/>
          <a:lstStyle/>
          <a:p>
            <a:r>
              <a:rPr lang="de-DE" dirty="0"/>
              <a:t>Forward-Kinematik/Inverse Kinematik/</a:t>
            </a:r>
            <a:r>
              <a:rPr lang="de-DE" dirty="0" err="1"/>
              <a:t>Rigging</a:t>
            </a:r>
            <a:endParaRPr lang="de-DE" dirty="0"/>
          </a:p>
          <a:p>
            <a:endParaRPr lang="de-DE" dirty="0"/>
          </a:p>
          <a:p>
            <a:r>
              <a:rPr lang="de-DE" dirty="0"/>
              <a:t>Partikel-Animation</a:t>
            </a:r>
          </a:p>
          <a:p>
            <a:endParaRPr lang="de-DE" dirty="0"/>
          </a:p>
          <a:p>
            <a:r>
              <a:rPr lang="de-DE" dirty="0"/>
              <a:t>Physik-Simulation</a:t>
            </a:r>
          </a:p>
          <a:p>
            <a:pPr marL="0" indent="0">
              <a:buNone/>
            </a:pPr>
            <a:endParaRPr lang="de-DE" dirty="0"/>
          </a:p>
        </p:txBody>
      </p:sp>
    </p:spTree>
    <p:extLst>
      <p:ext uri="{BB962C8B-B14F-4D97-AF65-F5344CB8AC3E}">
        <p14:creationId xmlns:p14="http://schemas.microsoft.com/office/powerpoint/2010/main" val="297142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el 1"/>
          <p:cNvSpPr>
            <a:spLocks noGrp="1"/>
          </p:cNvSpPr>
          <p:nvPr>
            <p:ph type="title"/>
          </p:nvPr>
        </p:nvSpPr>
        <p:spPr/>
        <p:txBody>
          <a:bodyPr/>
          <a:lstStyle/>
          <a:p>
            <a:r>
              <a:rPr lang="de-DE"/>
              <a:t>Forward Kinematics</a:t>
            </a:r>
          </a:p>
        </p:txBody>
      </p:sp>
      <p:sp>
        <p:nvSpPr>
          <p:cNvPr id="3" name="Inhaltsplatzhalter 2"/>
          <p:cNvSpPr>
            <a:spLocks noGrp="1"/>
          </p:cNvSpPr>
          <p:nvPr>
            <p:ph idx="1"/>
          </p:nvPr>
        </p:nvSpPr>
        <p:spPr>
          <a:xfrm>
            <a:off x="2135188" y="1196976"/>
            <a:ext cx="5103812" cy="5256213"/>
          </a:xfrm>
        </p:spPr>
        <p:txBody>
          <a:bodyPr/>
          <a:lstStyle/>
          <a:p>
            <a:pPr>
              <a:lnSpc>
                <a:spcPct val="90000"/>
              </a:lnSpc>
            </a:pPr>
            <a:r>
              <a:rPr lang="de-DE"/>
              <a:t>Hierarchisch angeordnete Bewegungs-Verbindungen</a:t>
            </a:r>
          </a:p>
          <a:p>
            <a:pPr>
              <a:lnSpc>
                <a:spcPct val="90000"/>
              </a:lnSpc>
            </a:pPr>
            <a:r>
              <a:rPr lang="de-DE"/>
              <a:t>Beispiel Sonnensystem:</a:t>
            </a:r>
          </a:p>
          <a:p>
            <a:pPr lvl="1">
              <a:lnSpc>
                <a:spcPct val="90000"/>
              </a:lnSpc>
            </a:pPr>
            <a:r>
              <a:rPr lang="de-DE"/>
              <a:t>Erde umkreist Sonne</a:t>
            </a:r>
          </a:p>
          <a:p>
            <a:pPr lvl="1">
              <a:lnSpc>
                <a:spcPct val="90000"/>
              </a:lnSpc>
            </a:pPr>
            <a:r>
              <a:rPr lang="de-DE"/>
              <a:t>Mond umkreist Erde</a:t>
            </a:r>
          </a:p>
          <a:p>
            <a:pPr>
              <a:lnSpc>
                <a:spcPct val="90000"/>
              </a:lnSpc>
            </a:pPr>
            <a:r>
              <a:rPr lang="de-DE"/>
              <a:t>Komplexe Bewegung ist die Folge zweier hintereinander ausgeführter Animationen</a:t>
            </a:r>
          </a:p>
          <a:p>
            <a:pPr>
              <a:lnSpc>
                <a:spcPct val="90000"/>
              </a:lnSpc>
            </a:pPr>
            <a:r>
              <a:rPr lang="de-DE"/>
              <a:t>Beispiel Gelenke</a:t>
            </a:r>
          </a:p>
          <a:p>
            <a:pPr lvl="1">
              <a:lnSpc>
                <a:spcPct val="90000"/>
              </a:lnSpc>
            </a:pPr>
            <a:r>
              <a:rPr lang="de-DE"/>
              <a:t>Bewegung der Hand ist die Folge der Bewegungen von</a:t>
            </a:r>
          </a:p>
          <a:p>
            <a:pPr lvl="2">
              <a:lnSpc>
                <a:spcPct val="90000"/>
              </a:lnSpc>
            </a:pPr>
            <a:r>
              <a:rPr lang="de-DE"/>
              <a:t>Schulter</a:t>
            </a:r>
          </a:p>
          <a:p>
            <a:pPr lvl="2">
              <a:lnSpc>
                <a:spcPct val="90000"/>
              </a:lnSpc>
            </a:pPr>
            <a:r>
              <a:rPr lang="de-DE"/>
              <a:t>Ellenbogen</a:t>
            </a:r>
          </a:p>
          <a:p>
            <a:pPr lvl="2">
              <a:lnSpc>
                <a:spcPct val="90000"/>
              </a:lnSpc>
            </a:pPr>
            <a:r>
              <a:rPr lang="de-DE"/>
              <a:t>Handgelenk</a:t>
            </a:r>
          </a:p>
          <a:p>
            <a:pPr>
              <a:lnSpc>
                <a:spcPct val="90000"/>
              </a:lnSpc>
            </a:pPr>
            <a:endParaRPr lang="de-DE"/>
          </a:p>
        </p:txBody>
      </p:sp>
      <p:pic>
        <p:nvPicPr>
          <p:cNvPr id="257026" name="Picture 2"/>
          <p:cNvPicPr>
            <a:picLocks noChangeAspect="1" noChangeArrowheads="1"/>
          </p:cNvPicPr>
          <p:nvPr/>
        </p:nvPicPr>
        <p:blipFill>
          <a:blip r:embed="rId3" cstate="print"/>
          <a:srcRect/>
          <a:stretch>
            <a:fillRect/>
          </a:stretch>
        </p:blipFill>
        <p:spPr bwMode="auto">
          <a:xfrm>
            <a:off x="7381876" y="1928814"/>
            <a:ext cx="2714625" cy="2905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257026"/>
                                        </p:tgtEl>
                                        <p:attrNameLst>
                                          <p:attrName>style.visibility</p:attrName>
                                        </p:attrNameLst>
                                      </p:cBhvr>
                                      <p:to>
                                        <p:strVal val="visible"/>
                                      </p:to>
                                    </p:set>
                                    <p:animEffect transition="in" filter="fade">
                                      <p:cBhvr>
                                        <p:cTn id="22" dur="2000"/>
                                        <p:tgtEl>
                                          <p:spTgt spid="257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2000"/>
                                        <p:tgtEl>
                                          <p:spTgt spid="3">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2000"/>
                                        <p:tgtEl>
                                          <p:spTgt spid="3">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2000"/>
                                        <p:tgtEl>
                                          <p:spTgt spid="3">
                                            <p:txEl>
                                              <p:pRg st="8" end="8"/>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el 1"/>
          <p:cNvSpPr>
            <a:spLocks noGrp="1"/>
          </p:cNvSpPr>
          <p:nvPr>
            <p:ph type="title"/>
          </p:nvPr>
        </p:nvSpPr>
        <p:spPr/>
        <p:txBody>
          <a:bodyPr/>
          <a:lstStyle/>
          <a:p>
            <a:r>
              <a:rPr lang="de-DE"/>
              <a:t>Inverse Kinematics</a:t>
            </a:r>
          </a:p>
        </p:txBody>
      </p:sp>
      <p:pic>
        <p:nvPicPr>
          <p:cNvPr id="258050" name="Picture 2"/>
          <p:cNvPicPr>
            <a:picLocks noChangeAspect="1" noChangeArrowheads="1"/>
          </p:cNvPicPr>
          <p:nvPr/>
        </p:nvPicPr>
        <p:blipFill>
          <a:blip r:embed="rId3" cstate="print"/>
          <a:srcRect/>
          <a:stretch>
            <a:fillRect/>
          </a:stretch>
        </p:blipFill>
        <p:spPr bwMode="auto">
          <a:xfrm>
            <a:off x="7381876" y="2214563"/>
            <a:ext cx="3127375" cy="3143250"/>
          </a:xfrm>
          <a:prstGeom prst="rect">
            <a:avLst/>
          </a:prstGeom>
          <a:noFill/>
          <a:ln w="9525">
            <a:noFill/>
            <a:miter lim="800000"/>
            <a:headEnd/>
            <a:tailEnd/>
          </a:ln>
        </p:spPr>
      </p:pic>
      <p:sp>
        <p:nvSpPr>
          <p:cNvPr id="3" name="Inhaltsplatzhalter 2"/>
          <p:cNvSpPr>
            <a:spLocks noGrp="1"/>
          </p:cNvSpPr>
          <p:nvPr>
            <p:ph idx="1"/>
          </p:nvPr>
        </p:nvSpPr>
        <p:spPr>
          <a:xfrm>
            <a:off x="2135189" y="1196976"/>
            <a:ext cx="5603875" cy="5256213"/>
          </a:xfrm>
        </p:spPr>
        <p:txBody>
          <a:bodyPr/>
          <a:lstStyle/>
          <a:p>
            <a:r>
              <a:rPr lang="de-DE"/>
              <a:t>Bewegung des letzten Gliedes der Hierarchie steht fest</a:t>
            </a:r>
          </a:p>
          <a:p>
            <a:r>
              <a:rPr lang="de-DE"/>
              <a:t>Bewegung der Zwischen-Glieder soll berechnet werden</a:t>
            </a:r>
          </a:p>
          <a:p>
            <a:r>
              <a:rPr lang="de-DE"/>
              <a:t>Umgekehrte Vorgehensweise wie bei "normaler" Kinematik, daher Inverse</a:t>
            </a:r>
          </a:p>
          <a:p>
            <a:r>
              <a:rPr lang="de-DE"/>
              <a:t>Ziel: Vereinfachung der Editierung</a:t>
            </a:r>
          </a:p>
          <a:p>
            <a:r>
              <a:rPr lang="de-DE"/>
              <a:t>Beispiel Roboter-Arm</a:t>
            </a:r>
          </a:p>
          <a:p>
            <a:pPr lvl="1"/>
            <a:r>
              <a:rPr lang="de-DE"/>
              <a:t>Eine bekannte Position soll vom Roboterarm angefahren werden</a:t>
            </a:r>
          </a:p>
          <a:p>
            <a:pPr lvl="1"/>
            <a:r>
              <a:rPr lang="de-DE"/>
              <a:t>Die drei Gelenke des Roboters müssen entsprechend positioniert werden</a:t>
            </a:r>
          </a:p>
          <a:p>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20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20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20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258050"/>
                                        </p:tgtEl>
                                        <p:attrNameLst>
                                          <p:attrName>style.visibility</p:attrName>
                                        </p:attrNameLst>
                                      </p:cBhvr>
                                      <p:to>
                                        <p:strVal val="visible"/>
                                      </p:to>
                                    </p:set>
                                    <p:animEffect transition="in" filter="fade">
                                      <p:cBhvr>
                                        <p:cTn id="35" dur="2000"/>
                                        <p:tgtEl>
                                          <p:spTgt spid="258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el 1"/>
          <p:cNvSpPr>
            <a:spLocks noGrp="1"/>
          </p:cNvSpPr>
          <p:nvPr>
            <p:ph type="title"/>
          </p:nvPr>
        </p:nvSpPr>
        <p:spPr/>
        <p:txBody>
          <a:bodyPr/>
          <a:lstStyle/>
          <a:p>
            <a:r>
              <a:rPr lang="de-DE"/>
              <a:t>Berechnung Inverse Kinematics</a:t>
            </a:r>
          </a:p>
        </p:txBody>
      </p:sp>
      <p:sp>
        <p:nvSpPr>
          <p:cNvPr id="3" name="Inhaltsplatzhalter 2"/>
          <p:cNvSpPr>
            <a:spLocks noGrp="1"/>
          </p:cNvSpPr>
          <p:nvPr>
            <p:ph idx="1"/>
          </p:nvPr>
        </p:nvSpPr>
        <p:spPr>
          <a:xfrm>
            <a:off x="2135189" y="1196976"/>
            <a:ext cx="5318125" cy="5256213"/>
          </a:xfrm>
        </p:spPr>
        <p:txBody>
          <a:bodyPr/>
          <a:lstStyle/>
          <a:p>
            <a:r>
              <a:rPr lang="de-DE" dirty="0"/>
              <a:t>Definition der Verbindungstypen</a:t>
            </a:r>
          </a:p>
          <a:p>
            <a:pPr lvl="1"/>
            <a:r>
              <a:rPr lang="de-DE" dirty="0"/>
              <a:t>Drehgelenk</a:t>
            </a:r>
          </a:p>
          <a:p>
            <a:pPr lvl="1"/>
            <a:r>
              <a:rPr lang="de-DE" dirty="0"/>
              <a:t>Zylindrisches Gelenk (Scharnier)</a:t>
            </a:r>
          </a:p>
          <a:p>
            <a:pPr lvl="1"/>
            <a:r>
              <a:rPr lang="de-DE" dirty="0"/>
              <a:t>Kugelgelenk</a:t>
            </a:r>
          </a:p>
          <a:p>
            <a:pPr lvl="1"/>
            <a:r>
              <a:rPr lang="de-DE" dirty="0"/>
              <a:t>Translations-Verbindung (Schiebetür)</a:t>
            </a:r>
          </a:p>
          <a:p>
            <a:r>
              <a:rPr lang="de-DE" dirty="0"/>
              <a:t>Trotzdem kann es sein, dass die Lösung nicht eindeutig ist</a:t>
            </a:r>
          </a:p>
          <a:p>
            <a:pPr lvl="1"/>
            <a:r>
              <a:rPr lang="de-DE" dirty="0"/>
              <a:t>Weitere Einschränkung durch </a:t>
            </a:r>
            <a:r>
              <a:rPr lang="de-DE" dirty="0" err="1"/>
              <a:t>Constraints</a:t>
            </a:r>
            <a:endParaRPr lang="de-DE" dirty="0"/>
          </a:p>
          <a:p>
            <a:pPr lvl="1"/>
            <a:r>
              <a:rPr lang="de-DE" dirty="0"/>
              <a:t>Winkelbeschränkungen</a:t>
            </a:r>
          </a:p>
          <a:p>
            <a:pPr lvl="1"/>
            <a:r>
              <a:rPr lang="de-DE" dirty="0"/>
              <a:t>Richtungsbeschränkungen</a:t>
            </a:r>
          </a:p>
        </p:txBody>
      </p:sp>
      <p:pic>
        <p:nvPicPr>
          <p:cNvPr id="259074" name="Picture 2"/>
          <p:cNvPicPr>
            <a:picLocks noChangeAspect="1" noChangeArrowheads="1"/>
          </p:cNvPicPr>
          <p:nvPr/>
        </p:nvPicPr>
        <p:blipFill>
          <a:blip r:embed="rId3" cstate="print"/>
          <a:srcRect/>
          <a:stretch>
            <a:fillRect/>
          </a:stretch>
        </p:blipFill>
        <p:spPr bwMode="auto">
          <a:xfrm>
            <a:off x="7096125" y="2019301"/>
            <a:ext cx="3238500" cy="2981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9074"/>
                                        </p:tgtEl>
                                        <p:attrNameLst>
                                          <p:attrName>style.visibility</p:attrName>
                                        </p:attrNameLst>
                                      </p:cBhvr>
                                      <p:to>
                                        <p:strVal val="visible"/>
                                      </p:to>
                                    </p:set>
                                    <p:animEffect transition="in" filter="fade">
                                      <p:cBhvr>
                                        <p:cTn id="23" dur="1000"/>
                                        <p:tgtEl>
                                          <p:spTgt spid="25907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20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20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Inverse Kinematik in C4D</a:t>
            </a:r>
          </a:p>
        </p:txBody>
      </p:sp>
      <p:sp>
        <p:nvSpPr>
          <p:cNvPr id="3" name="Inhaltsplatzhalter 2"/>
          <p:cNvSpPr>
            <a:spLocks noGrp="1"/>
          </p:cNvSpPr>
          <p:nvPr>
            <p:ph idx="1"/>
          </p:nvPr>
        </p:nvSpPr>
        <p:spPr>
          <a:xfrm>
            <a:off x="2135189" y="1196976"/>
            <a:ext cx="6049044" cy="5256213"/>
          </a:xfrm>
        </p:spPr>
        <p:txBody>
          <a:bodyPr/>
          <a:lstStyle/>
          <a:p>
            <a:r>
              <a:rPr lang="de-DE" dirty="0"/>
              <a:t>Zusammenhängende Kette von Joints markieren</a:t>
            </a:r>
          </a:p>
          <a:p>
            <a:r>
              <a:rPr lang="de-DE" dirty="0"/>
              <a:t>Charakter-&gt;IK-Kette erzeugen mit gedrückter </a:t>
            </a:r>
            <a:r>
              <a:rPr lang="de-DE" dirty="0" err="1"/>
              <a:t>Ctrl</a:t>
            </a:r>
            <a:r>
              <a:rPr lang="de-DE" dirty="0"/>
              <a:t> (Strg)-Taste wählen</a:t>
            </a:r>
          </a:p>
          <a:p>
            <a:pPr>
              <a:buNone/>
            </a:pPr>
            <a:r>
              <a:rPr lang="de-DE" dirty="0"/>
              <a:t>-&gt; Entlang der Joint-Kette werden IK-Tags eingefügt</a:t>
            </a:r>
          </a:p>
          <a:p>
            <a:pPr>
              <a:buNone/>
            </a:pPr>
            <a:r>
              <a:rPr lang="de-DE" dirty="0"/>
              <a:t>-&gt; Ziel-(Null)-Objekte werden eingefügt</a:t>
            </a:r>
          </a:p>
          <a:p>
            <a:r>
              <a:rPr lang="de-DE" dirty="0"/>
              <a:t>Bewegungskette richtet sich nach Zielen aus</a:t>
            </a:r>
          </a:p>
          <a:p>
            <a:r>
              <a:rPr lang="de-DE" dirty="0"/>
              <a:t>Animation von Ziel-Objekten und Anfangs-Joints führt zu komplexer Bewegung, z.B. Walk-Cycle</a:t>
            </a:r>
          </a:p>
          <a:p>
            <a:endParaRPr lang="de-DE" dirty="0"/>
          </a:p>
        </p:txBody>
      </p:sp>
      <p:pic>
        <p:nvPicPr>
          <p:cNvPr id="300034" name="Picture 2"/>
          <p:cNvPicPr>
            <a:picLocks noChangeAspect="1" noChangeArrowheads="1"/>
          </p:cNvPicPr>
          <p:nvPr/>
        </p:nvPicPr>
        <p:blipFill>
          <a:blip r:embed="rId2" cstate="print"/>
          <a:srcRect/>
          <a:stretch>
            <a:fillRect/>
          </a:stretch>
        </p:blipFill>
        <p:spPr bwMode="auto">
          <a:xfrm>
            <a:off x="8184232" y="1340769"/>
            <a:ext cx="2209800" cy="600075"/>
          </a:xfrm>
          <a:prstGeom prst="rect">
            <a:avLst/>
          </a:prstGeom>
          <a:noFill/>
          <a:ln w="9525">
            <a:noFill/>
            <a:miter lim="800000"/>
            <a:headEnd/>
            <a:tailEnd/>
          </a:ln>
        </p:spPr>
      </p:pic>
      <p:pic>
        <p:nvPicPr>
          <p:cNvPr id="300036" name="Picture 4"/>
          <p:cNvPicPr>
            <a:picLocks noChangeAspect="1" noChangeArrowheads="1"/>
          </p:cNvPicPr>
          <p:nvPr/>
        </p:nvPicPr>
        <p:blipFill>
          <a:blip r:embed="rId3" cstate="print"/>
          <a:srcRect/>
          <a:stretch>
            <a:fillRect/>
          </a:stretch>
        </p:blipFill>
        <p:spPr bwMode="auto">
          <a:xfrm>
            <a:off x="8184232" y="2060848"/>
            <a:ext cx="2199818" cy="1656184"/>
          </a:xfrm>
          <a:prstGeom prst="rect">
            <a:avLst/>
          </a:prstGeom>
          <a:noFill/>
          <a:ln w="9525">
            <a:noFill/>
            <a:miter lim="800000"/>
            <a:headEnd/>
            <a:tailEnd/>
          </a:ln>
        </p:spPr>
      </p:pic>
      <p:pic>
        <p:nvPicPr>
          <p:cNvPr id="300037" name="Picture 5"/>
          <p:cNvPicPr>
            <a:picLocks noChangeAspect="1" noChangeArrowheads="1"/>
          </p:cNvPicPr>
          <p:nvPr/>
        </p:nvPicPr>
        <p:blipFill>
          <a:blip r:embed="rId4" cstate="print"/>
          <a:srcRect/>
          <a:stretch>
            <a:fillRect/>
          </a:stretch>
        </p:blipFill>
        <p:spPr bwMode="auto">
          <a:xfrm>
            <a:off x="8435099" y="3861048"/>
            <a:ext cx="1955511" cy="1440160"/>
          </a:xfrm>
          <a:prstGeom prst="rect">
            <a:avLst/>
          </a:prstGeom>
          <a:noFill/>
          <a:ln w="9525">
            <a:noFill/>
            <a:miter lim="800000"/>
            <a:headEnd/>
            <a:tailEnd/>
          </a:ln>
        </p:spPr>
      </p:pic>
      <p:pic>
        <p:nvPicPr>
          <p:cNvPr id="300038" name="Picture 6"/>
          <p:cNvPicPr>
            <a:picLocks noChangeAspect="1" noChangeArrowheads="1"/>
          </p:cNvPicPr>
          <p:nvPr/>
        </p:nvPicPr>
        <p:blipFill>
          <a:blip r:embed="rId5" cstate="print"/>
          <a:srcRect/>
          <a:stretch>
            <a:fillRect/>
          </a:stretch>
        </p:blipFill>
        <p:spPr bwMode="auto">
          <a:xfrm>
            <a:off x="7968208" y="4941169"/>
            <a:ext cx="2139540" cy="1577523"/>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Navigieren </a:t>
            </a:r>
            <a:r>
              <a:rPr lang="de-DE"/>
              <a:t>in Cinema 4D</a:t>
            </a:r>
            <a:endParaRPr lang="de-DE" dirty="0"/>
          </a:p>
        </p:txBody>
      </p:sp>
      <p:sp>
        <p:nvSpPr>
          <p:cNvPr id="3" name="Inhaltsplatzhalter 2"/>
          <p:cNvSpPr>
            <a:spLocks noGrp="1"/>
          </p:cNvSpPr>
          <p:nvPr>
            <p:ph idx="1"/>
          </p:nvPr>
        </p:nvSpPr>
        <p:spPr>
          <a:xfrm>
            <a:off x="814918" y="1196976"/>
            <a:ext cx="6424091" cy="5256213"/>
          </a:xfrm>
        </p:spPr>
        <p:txBody>
          <a:bodyPr/>
          <a:lstStyle/>
          <a:p>
            <a:r>
              <a:rPr lang="de-DE" dirty="0"/>
              <a:t>Szenendarstellung</a:t>
            </a:r>
          </a:p>
          <a:p>
            <a:pPr lvl="1"/>
            <a:r>
              <a:rPr lang="de-DE" dirty="0"/>
              <a:t>Dreidimensionales Koordinatensystem X/Y/Z</a:t>
            </a:r>
          </a:p>
          <a:p>
            <a:pPr lvl="1"/>
            <a:r>
              <a:rPr lang="de-DE" dirty="0"/>
              <a:t>Perspektivische 3D- Ansicht (weiter hinten liegendes erscheint kleiner)</a:t>
            </a:r>
          </a:p>
          <a:p>
            <a:pPr lvl="1"/>
            <a:r>
              <a:rPr lang="de-DE" dirty="0"/>
              <a:t>2D-Seitenansichten (links/rechts, vorne/hinten, oben/unten)</a:t>
            </a:r>
          </a:p>
          <a:p>
            <a:pPr lvl="1"/>
            <a:r>
              <a:rPr lang="de-DE" dirty="0"/>
              <a:t>Kombinationen</a:t>
            </a:r>
          </a:p>
          <a:p>
            <a:pPr lvl="1">
              <a:buNone/>
            </a:pPr>
            <a:endParaRPr lang="de-DE" dirty="0"/>
          </a:p>
          <a:p>
            <a:r>
              <a:rPr lang="de-DE" dirty="0"/>
              <a:t>Kamerabewegung</a:t>
            </a:r>
          </a:p>
          <a:p>
            <a:pPr lvl="1"/>
            <a:r>
              <a:rPr lang="de-DE" dirty="0"/>
              <a:t>Verschieben (in 2D und 3D-Ansicht)</a:t>
            </a:r>
          </a:p>
          <a:p>
            <a:pPr lvl="1"/>
            <a:r>
              <a:rPr lang="de-DE" dirty="0"/>
              <a:t>„Zoomen“ (Z-Kamerafahrt)</a:t>
            </a:r>
          </a:p>
          <a:p>
            <a:pPr lvl="1"/>
            <a:r>
              <a:rPr lang="de-DE" dirty="0"/>
              <a:t>Schwenken</a:t>
            </a:r>
          </a:p>
          <a:p>
            <a:pPr lvl="1"/>
            <a:endParaRPr lang="de-DE" dirty="0"/>
          </a:p>
        </p:txBody>
      </p:sp>
      <p:pic>
        <p:nvPicPr>
          <p:cNvPr id="178178" name="Picture 2"/>
          <p:cNvPicPr>
            <a:picLocks noChangeAspect="1" noChangeArrowheads="1"/>
          </p:cNvPicPr>
          <p:nvPr/>
        </p:nvPicPr>
        <p:blipFill>
          <a:blip r:embed="rId2" cstate="print"/>
          <a:srcRect b="43452"/>
          <a:stretch>
            <a:fillRect/>
          </a:stretch>
        </p:blipFill>
        <p:spPr bwMode="auto">
          <a:xfrm>
            <a:off x="7239008" y="1142984"/>
            <a:ext cx="1504950" cy="2714644"/>
          </a:xfrm>
          <a:prstGeom prst="rect">
            <a:avLst/>
          </a:prstGeom>
          <a:noFill/>
          <a:ln w="9525">
            <a:noFill/>
            <a:miter lim="800000"/>
            <a:headEnd/>
            <a:tailEnd/>
          </a:ln>
        </p:spPr>
      </p:pic>
      <p:pic>
        <p:nvPicPr>
          <p:cNvPr id="178179" name="Picture 3"/>
          <p:cNvPicPr>
            <a:picLocks noChangeAspect="1" noChangeArrowheads="1"/>
          </p:cNvPicPr>
          <p:nvPr/>
        </p:nvPicPr>
        <p:blipFill>
          <a:blip r:embed="rId3" cstate="print"/>
          <a:srcRect b="19999"/>
          <a:stretch>
            <a:fillRect/>
          </a:stretch>
        </p:blipFill>
        <p:spPr bwMode="auto">
          <a:xfrm>
            <a:off x="8867806" y="1142984"/>
            <a:ext cx="1585912" cy="2734350"/>
          </a:xfrm>
          <a:prstGeom prst="rect">
            <a:avLst/>
          </a:prstGeom>
          <a:noFill/>
          <a:ln w="9525">
            <a:noFill/>
            <a:miter lim="800000"/>
            <a:headEnd/>
            <a:tailEnd/>
          </a:ln>
        </p:spPr>
      </p:pic>
      <p:pic>
        <p:nvPicPr>
          <p:cNvPr id="178181" name="Picture 5"/>
          <p:cNvPicPr>
            <a:picLocks noChangeAspect="1" noChangeArrowheads="1"/>
          </p:cNvPicPr>
          <p:nvPr/>
        </p:nvPicPr>
        <p:blipFill>
          <a:blip r:embed="rId4" cstate="print"/>
          <a:srcRect/>
          <a:stretch>
            <a:fillRect/>
          </a:stretch>
        </p:blipFill>
        <p:spPr bwMode="auto">
          <a:xfrm>
            <a:off x="7239008" y="4000504"/>
            <a:ext cx="3232512" cy="2587684"/>
          </a:xfrm>
          <a:prstGeom prst="rect">
            <a:avLst/>
          </a:prstGeom>
          <a:noFill/>
          <a:ln w="9525">
            <a:noFill/>
            <a:miter lim="800000"/>
            <a:headEnd/>
            <a:tailEnd/>
          </a:ln>
        </p:spPr>
      </p:pic>
      <p:sp>
        <p:nvSpPr>
          <p:cNvPr id="9" name="Abgerundetes Rechteck 8"/>
          <p:cNvSpPr/>
          <p:nvPr/>
        </p:nvSpPr>
        <p:spPr>
          <a:xfrm>
            <a:off x="9810776" y="3929066"/>
            <a:ext cx="571504" cy="357190"/>
          </a:xfrm>
          <a:prstGeom prst="roundRect">
            <a:avLst/>
          </a:prstGeom>
          <a:solidFill>
            <a:srgbClr val="FF0000">
              <a:alpha val="3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78181"/>
                                        </p:tgtEl>
                                        <p:attrNameLst>
                                          <p:attrName>style.visibility</p:attrName>
                                        </p:attrNameLst>
                                      </p:cBhvr>
                                      <p:to>
                                        <p:strVal val="visible"/>
                                      </p:to>
                                    </p:set>
                                    <p:animEffect transition="in" filter="fade">
                                      <p:cBhvr>
                                        <p:cTn id="16" dur="1000"/>
                                        <p:tgtEl>
                                          <p:spTgt spid="17818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78178"/>
                                        </p:tgtEl>
                                        <p:attrNameLst>
                                          <p:attrName>style.visibility</p:attrName>
                                        </p:attrNameLst>
                                      </p:cBhvr>
                                      <p:to>
                                        <p:strVal val="visible"/>
                                      </p:to>
                                    </p:set>
                                    <p:animEffect transition="in" filter="fade">
                                      <p:cBhvr>
                                        <p:cTn id="30" dur="1000"/>
                                        <p:tgtEl>
                                          <p:spTgt spid="17817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78179"/>
                                        </p:tgtEl>
                                        <p:attrNameLst>
                                          <p:attrName>style.visibility</p:attrName>
                                        </p:attrNameLst>
                                      </p:cBhvr>
                                      <p:to>
                                        <p:strVal val="visible"/>
                                      </p:to>
                                    </p:set>
                                    <p:animEffect transition="in" filter="fade">
                                      <p:cBhvr>
                                        <p:cTn id="39" dur="1000"/>
                                        <p:tgtEl>
                                          <p:spTgt spid="17817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1000"/>
                                        <p:tgtEl>
                                          <p:spTgt spid="3">
                                            <p:txEl>
                                              <p:pRg st="6" end="6"/>
                                            </p:txEl>
                                          </p:spTgt>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0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fade">
                                      <p:cBhvr>
                                        <p:cTn id="53" dur="1000"/>
                                        <p:tgtEl>
                                          <p:spTgt spid="3">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Effect transition="in" filter="fade">
                                      <p:cBhvr>
                                        <p:cTn id="58" dur="1000"/>
                                        <p:tgtEl>
                                          <p:spTgt spid="3">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el 1"/>
          <p:cNvSpPr>
            <a:spLocks noGrp="1"/>
          </p:cNvSpPr>
          <p:nvPr>
            <p:ph type="title"/>
          </p:nvPr>
        </p:nvSpPr>
        <p:spPr/>
        <p:txBody>
          <a:bodyPr/>
          <a:lstStyle/>
          <a:p>
            <a:r>
              <a:rPr lang="de-DE" sz="1800">
                <a:solidFill>
                  <a:schemeClr val="tx1"/>
                </a:solidFill>
              </a:rPr>
              <a:t>Motion Capture</a:t>
            </a:r>
            <a:endParaRPr lang="de-DE"/>
          </a:p>
        </p:txBody>
      </p:sp>
      <p:sp>
        <p:nvSpPr>
          <p:cNvPr id="3" name="Inhaltsplatzhalter 2"/>
          <p:cNvSpPr>
            <a:spLocks noGrp="1"/>
          </p:cNvSpPr>
          <p:nvPr>
            <p:ph idx="1"/>
          </p:nvPr>
        </p:nvSpPr>
        <p:spPr>
          <a:xfrm>
            <a:off x="2135189" y="1196976"/>
            <a:ext cx="4960937" cy="5256213"/>
          </a:xfrm>
        </p:spPr>
        <p:txBody>
          <a:bodyPr/>
          <a:lstStyle/>
          <a:p>
            <a:pPr>
              <a:lnSpc>
                <a:spcPct val="80000"/>
              </a:lnSpc>
            </a:pPr>
            <a:r>
              <a:rPr lang="de-DE" sz="2000"/>
              <a:t>Aufnahme von Bewegungsdaten der realen Welt</a:t>
            </a:r>
          </a:p>
          <a:p>
            <a:pPr lvl="1">
              <a:lnSpc>
                <a:spcPct val="80000"/>
              </a:lnSpc>
            </a:pPr>
            <a:r>
              <a:rPr lang="de-DE" sz="1700"/>
              <a:t>Bewegung von Menschen und Tieren</a:t>
            </a:r>
          </a:p>
          <a:p>
            <a:pPr lvl="1">
              <a:lnSpc>
                <a:spcPct val="80000"/>
              </a:lnSpc>
            </a:pPr>
            <a:r>
              <a:rPr lang="de-DE" sz="1700"/>
              <a:t>Mimik</a:t>
            </a:r>
          </a:p>
          <a:p>
            <a:pPr lvl="1">
              <a:lnSpc>
                <a:spcPct val="80000"/>
              </a:lnSpc>
            </a:pPr>
            <a:r>
              <a:rPr lang="de-DE" sz="1700"/>
              <a:t>Position der realen Kamera</a:t>
            </a:r>
          </a:p>
          <a:p>
            <a:pPr>
              <a:lnSpc>
                <a:spcPct val="80000"/>
              </a:lnSpc>
            </a:pPr>
            <a:r>
              <a:rPr lang="de-DE" sz="2000"/>
              <a:t>Übertragen der Bewegung auf Animation von 3D-Modellen</a:t>
            </a:r>
          </a:p>
          <a:p>
            <a:pPr>
              <a:lnSpc>
                <a:spcPct val="80000"/>
              </a:lnSpc>
            </a:pPr>
            <a:r>
              <a:rPr lang="de-DE" sz="2000"/>
              <a:t>Bei Bewegung:</a:t>
            </a:r>
          </a:p>
          <a:p>
            <a:pPr lvl="1">
              <a:lnSpc>
                <a:spcPct val="80000"/>
              </a:lnSpc>
            </a:pPr>
            <a:r>
              <a:rPr lang="de-DE" sz="1700"/>
              <a:t>Meist werden nur Endpunkte aufgenommen</a:t>
            </a:r>
          </a:p>
          <a:p>
            <a:pPr lvl="2">
              <a:lnSpc>
                <a:spcPct val="80000"/>
              </a:lnSpc>
            </a:pPr>
            <a:r>
              <a:rPr lang="de-DE" sz="1500"/>
              <a:t>Hände</a:t>
            </a:r>
          </a:p>
          <a:p>
            <a:pPr lvl="2">
              <a:lnSpc>
                <a:spcPct val="80000"/>
              </a:lnSpc>
            </a:pPr>
            <a:r>
              <a:rPr lang="de-DE" sz="1500"/>
              <a:t>Füße</a:t>
            </a:r>
          </a:p>
          <a:p>
            <a:pPr lvl="2">
              <a:lnSpc>
                <a:spcPct val="80000"/>
              </a:lnSpc>
            </a:pPr>
            <a:r>
              <a:rPr lang="de-DE" sz="1500"/>
              <a:t>Rumpf</a:t>
            </a:r>
          </a:p>
          <a:p>
            <a:pPr>
              <a:lnSpc>
                <a:spcPct val="80000"/>
              </a:lnSpc>
            </a:pPr>
            <a:r>
              <a:rPr lang="de-DE" sz="2000"/>
              <a:t>Systeme zur Aufnahme:</a:t>
            </a:r>
          </a:p>
          <a:p>
            <a:pPr lvl="1">
              <a:lnSpc>
                <a:spcPct val="80000"/>
              </a:lnSpc>
            </a:pPr>
            <a:r>
              <a:rPr lang="de-DE" sz="1700"/>
              <a:t>Optische Marker</a:t>
            </a:r>
          </a:p>
          <a:p>
            <a:pPr lvl="1">
              <a:lnSpc>
                <a:spcPct val="80000"/>
              </a:lnSpc>
            </a:pPr>
            <a:r>
              <a:rPr lang="de-DE" sz="1700"/>
              <a:t>Elektromagnetische Marker</a:t>
            </a:r>
          </a:p>
          <a:p>
            <a:pPr lvl="1">
              <a:lnSpc>
                <a:spcPct val="80000"/>
              </a:lnSpc>
            </a:pPr>
            <a:r>
              <a:rPr lang="de-DE" sz="1700"/>
              <a:t>Gesichtserkennungssoftware</a:t>
            </a:r>
          </a:p>
          <a:p>
            <a:pPr lvl="1">
              <a:lnSpc>
                <a:spcPct val="80000"/>
              </a:lnSpc>
            </a:pPr>
            <a:r>
              <a:rPr lang="de-DE" sz="1700"/>
              <a:t>Mechanisches Abgreifen von Gelenkstellungen</a:t>
            </a:r>
          </a:p>
        </p:txBody>
      </p:sp>
      <p:pic>
        <p:nvPicPr>
          <p:cNvPr id="260099" name="Picture 3"/>
          <p:cNvPicPr>
            <a:picLocks noChangeAspect="1" noChangeArrowheads="1"/>
          </p:cNvPicPr>
          <p:nvPr/>
        </p:nvPicPr>
        <p:blipFill>
          <a:blip r:embed="rId3" cstate="print"/>
          <a:srcRect/>
          <a:stretch>
            <a:fillRect/>
          </a:stretch>
        </p:blipFill>
        <p:spPr bwMode="auto">
          <a:xfrm>
            <a:off x="6810376" y="1143001"/>
            <a:ext cx="3571875" cy="3579813"/>
          </a:xfrm>
          <a:prstGeom prst="rect">
            <a:avLst/>
          </a:prstGeom>
          <a:noFill/>
          <a:ln w="9525">
            <a:noFill/>
            <a:miter lim="800000"/>
            <a:headEnd/>
            <a:tailEnd/>
          </a:ln>
        </p:spPr>
      </p:pic>
      <p:pic>
        <p:nvPicPr>
          <p:cNvPr id="260100" name="Picture 4"/>
          <p:cNvPicPr>
            <a:picLocks noChangeAspect="1" noChangeArrowheads="1"/>
          </p:cNvPicPr>
          <p:nvPr/>
        </p:nvPicPr>
        <p:blipFill>
          <a:blip r:embed="rId4" cstate="print"/>
          <a:srcRect/>
          <a:stretch>
            <a:fillRect/>
          </a:stretch>
        </p:blipFill>
        <p:spPr bwMode="auto">
          <a:xfrm>
            <a:off x="6810376" y="4851400"/>
            <a:ext cx="3584575" cy="1625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0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20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0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20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20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2000"/>
                                        <p:tgtEl>
                                          <p:spTgt spid="3">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2000"/>
                                        <p:tgtEl>
                                          <p:spTgt spid="3">
                                            <p:txEl>
                                              <p:pRg st="11" end="1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20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20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2000"/>
                                        <p:tgtEl>
                                          <p:spTgt spid="3">
                                            <p:txEl>
                                              <p:pRg st="14" end="14"/>
                                            </p:txEl>
                                          </p:spTgt>
                                        </p:tgtEl>
                                      </p:cBhvr>
                                    </p:animEffect>
                                  </p:childTnLst>
                                </p:cTn>
                              </p:par>
                            </p:childTnLst>
                          </p:cTn>
                        </p:par>
                        <p:par>
                          <p:cTn id="56" fill="hold">
                            <p:stCondLst>
                              <p:cond delay="2000"/>
                            </p:stCondLst>
                            <p:childTnLst>
                              <p:par>
                                <p:cTn id="57" presetID="10" presetClass="entr" presetSubtype="0" fill="hold" nodeType="afterEffect">
                                  <p:stCondLst>
                                    <p:cond delay="0"/>
                                  </p:stCondLst>
                                  <p:childTnLst>
                                    <p:set>
                                      <p:cBhvr>
                                        <p:cTn id="58" dur="1" fill="hold">
                                          <p:stCondLst>
                                            <p:cond delay="0"/>
                                          </p:stCondLst>
                                        </p:cTn>
                                        <p:tgtEl>
                                          <p:spTgt spid="260099"/>
                                        </p:tgtEl>
                                        <p:attrNameLst>
                                          <p:attrName>style.visibility</p:attrName>
                                        </p:attrNameLst>
                                      </p:cBhvr>
                                      <p:to>
                                        <p:strVal val="visible"/>
                                      </p:to>
                                    </p:set>
                                    <p:animEffect transition="in" filter="fade">
                                      <p:cBhvr>
                                        <p:cTn id="59" dur="2000"/>
                                        <p:tgtEl>
                                          <p:spTgt spid="260099"/>
                                        </p:tgtEl>
                                      </p:cBhvr>
                                    </p:animEffect>
                                  </p:childTnLst>
                                </p:cTn>
                              </p:par>
                            </p:childTnLst>
                          </p:cTn>
                        </p:par>
                        <p:par>
                          <p:cTn id="60" fill="hold">
                            <p:stCondLst>
                              <p:cond delay="4000"/>
                            </p:stCondLst>
                            <p:childTnLst>
                              <p:par>
                                <p:cTn id="61" presetID="10" presetClass="entr" presetSubtype="0" fill="hold" nodeType="afterEffect">
                                  <p:stCondLst>
                                    <p:cond delay="0"/>
                                  </p:stCondLst>
                                  <p:childTnLst>
                                    <p:set>
                                      <p:cBhvr>
                                        <p:cTn id="62" dur="1" fill="hold">
                                          <p:stCondLst>
                                            <p:cond delay="0"/>
                                          </p:stCondLst>
                                        </p:cTn>
                                        <p:tgtEl>
                                          <p:spTgt spid="260100"/>
                                        </p:tgtEl>
                                        <p:attrNameLst>
                                          <p:attrName>style.visibility</p:attrName>
                                        </p:attrNameLst>
                                      </p:cBhvr>
                                      <p:to>
                                        <p:strVal val="visible"/>
                                      </p:to>
                                    </p:set>
                                    <p:animEffect transition="in" filter="fade">
                                      <p:cBhvr>
                                        <p:cTn id="63" dur="2000"/>
                                        <p:tgtEl>
                                          <p:spTgt spid="260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el 1"/>
          <p:cNvSpPr>
            <a:spLocks noGrp="1"/>
          </p:cNvSpPr>
          <p:nvPr>
            <p:ph type="title"/>
          </p:nvPr>
        </p:nvSpPr>
        <p:spPr/>
        <p:txBody>
          <a:bodyPr/>
          <a:lstStyle/>
          <a:p>
            <a:r>
              <a:rPr lang="de-DE"/>
              <a:t>Zusammenspiel von Animationsverfahren	</a:t>
            </a:r>
          </a:p>
        </p:txBody>
      </p:sp>
      <p:sp>
        <p:nvSpPr>
          <p:cNvPr id="3" name="Inhaltsplatzhalter 2"/>
          <p:cNvSpPr>
            <a:spLocks noGrp="1"/>
          </p:cNvSpPr>
          <p:nvPr>
            <p:ph idx="1"/>
          </p:nvPr>
        </p:nvSpPr>
        <p:spPr/>
        <p:txBody>
          <a:bodyPr/>
          <a:lstStyle/>
          <a:p>
            <a:pPr>
              <a:buFont typeface="Wingdings" pitchFamily="2" charset="2"/>
              <a:buNone/>
            </a:pPr>
            <a:r>
              <a:rPr lang="de-DE"/>
              <a:t>Ein Beispiel</a:t>
            </a:r>
          </a:p>
          <a:p>
            <a:r>
              <a:rPr lang="de-DE"/>
              <a:t>Aufnahme der Bewegungsendpunkte mittels Motion Capture</a:t>
            </a:r>
          </a:p>
          <a:p>
            <a:r>
              <a:rPr lang="de-DE"/>
              <a:t>Übertragung der Bewegungsdaten auf Endpunkte eines Skelett-Modells</a:t>
            </a:r>
          </a:p>
          <a:p>
            <a:r>
              <a:rPr lang="de-DE"/>
              <a:t>Berechnung der Skelett-Gelenke mittels Inverser Kinematik</a:t>
            </a:r>
          </a:p>
          <a:p>
            <a:r>
              <a:rPr lang="de-DE"/>
              <a:t>Animation des Modells mittel Skeletal Animation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2060849"/>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55299" name="Rectangle 2"/>
          <p:cNvSpPr>
            <a:spLocks noGrp="1" noChangeArrowheads="1"/>
          </p:cNvSpPr>
          <p:nvPr>
            <p:ph type="title"/>
          </p:nvPr>
        </p:nvSpPr>
        <p:spPr/>
        <p:txBody>
          <a:bodyPr/>
          <a:lstStyle/>
          <a:p>
            <a:pPr eaLnBrk="1" hangingPunct="1"/>
            <a:r>
              <a:rPr lang="de-DE" dirty="0"/>
              <a:t>Agenda Block 12</a:t>
            </a:r>
          </a:p>
        </p:txBody>
      </p:sp>
      <p:sp>
        <p:nvSpPr>
          <p:cNvPr id="55300" name="Rectangle 3"/>
          <p:cNvSpPr>
            <a:spLocks noGrp="1" noChangeArrowheads="1"/>
          </p:cNvSpPr>
          <p:nvPr>
            <p:ph type="body" idx="1"/>
          </p:nvPr>
        </p:nvSpPr>
        <p:spPr/>
        <p:txBody>
          <a:bodyPr/>
          <a:lstStyle/>
          <a:p>
            <a:r>
              <a:rPr lang="de-DE" dirty="0"/>
              <a:t>Forward-Kinematik/Inverse Kinematik/</a:t>
            </a:r>
            <a:r>
              <a:rPr lang="de-DE" dirty="0" err="1"/>
              <a:t>Rigging</a:t>
            </a:r>
            <a:endParaRPr lang="de-DE" dirty="0"/>
          </a:p>
          <a:p>
            <a:endParaRPr lang="de-DE" dirty="0"/>
          </a:p>
          <a:p>
            <a:r>
              <a:rPr lang="de-DE" dirty="0"/>
              <a:t>Partikel-Animation</a:t>
            </a:r>
          </a:p>
          <a:p>
            <a:endParaRPr lang="de-DE" dirty="0"/>
          </a:p>
          <a:p>
            <a:r>
              <a:rPr lang="de-DE" dirty="0"/>
              <a:t>Physik-Simulation</a:t>
            </a:r>
          </a:p>
          <a:p>
            <a:endParaRPr lang="de-DE" dirty="0"/>
          </a:p>
        </p:txBody>
      </p:sp>
    </p:spTree>
    <p:extLst>
      <p:ext uri="{BB962C8B-B14F-4D97-AF65-F5344CB8AC3E}">
        <p14:creationId xmlns:p14="http://schemas.microsoft.com/office/powerpoint/2010/main" val="52053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el 1"/>
          <p:cNvSpPr>
            <a:spLocks noGrp="1"/>
          </p:cNvSpPr>
          <p:nvPr>
            <p:ph type="title"/>
          </p:nvPr>
        </p:nvSpPr>
        <p:spPr/>
        <p:txBody>
          <a:bodyPr/>
          <a:lstStyle/>
          <a:p>
            <a:r>
              <a:rPr lang="de-DE" sz="1800" dirty="0">
                <a:solidFill>
                  <a:schemeClr val="tx1"/>
                </a:solidFill>
              </a:rPr>
              <a:t>Partikel Animation</a:t>
            </a:r>
            <a:endParaRPr lang="de-DE" dirty="0"/>
          </a:p>
        </p:txBody>
      </p:sp>
      <p:sp>
        <p:nvSpPr>
          <p:cNvPr id="3" name="Inhaltsplatzhalter 2"/>
          <p:cNvSpPr>
            <a:spLocks noGrp="1"/>
          </p:cNvSpPr>
          <p:nvPr>
            <p:ph idx="1"/>
          </p:nvPr>
        </p:nvSpPr>
        <p:spPr>
          <a:xfrm>
            <a:off x="2135189" y="1196976"/>
            <a:ext cx="5032375" cy="5256213"/>
          </a:xfrm>
        </p:spPr>
        <p:txBody>
          <a:bodyPr/>
          <a:lstStyle/>
          <a:p>
            <a:pPr>
              <a:lnSpc>
                <a:spcPct val="80000"/>
              </a:lnSpc>
            </a:pPr>
            <a:r>
              <a:rPr lang="de-DE" sz="2200" dirty="0"/>
              <a:t>Regelbasierte Animation sehr vieler, kleiner Objekte</a:t>
            </a:r>
          </a:p>
          <a:p>
            <a:pPr>
              <a:lnSpc>
                <a:spcPct val="80000"/>
              </a:lnSpc>
            </a:pPr>
            <a:r>
              <a:rPr lang="de-DE" sz="2200" dirty="0"/>
              <a:t>Typische Anwendungsgebiete: Darstellung von</a:t>
            </a:r>
          </a:p>
          <a:p>
            <a:pPr lvl="1">
              <a:lnSpc>
                <a:spcPct val="80000"/>
              </a:lnSpc>
            </a:pPr>
            <a:r>
              <a:rPr lang="de-DE" sz="1900" dirty="0"/>
              <a:t>Feuer</a:t>
            </a:r>
          </a:p>
          <a:p>
            <a:pPr lvl="1">
              <a:lnSpc>
                <a:spcPct val="80000"/>
              </a:lnSpc>
            </a:pPr>
            <a:r>
              <a:rPr lang="de-DE" sz="1900" dirty="0"/>
              <a:t>Rauch</a:t>
            </a:r>
          </a:p>
          <a:p>
            <a:pPr lvl="1">
              <a:lnSpc>
                <a:spcPct val="80000"/>
              </a:lnSpc>
            </a:pPr>
            <a:r>
              <a:rPr lang="de-DE" sz="1900" dirty="0"/>
              <a:t>Staubwolken</a:t>
            </a:r>
          </a:p>
          <a:p>
            <a:pPr lvl="1">
              <a:lnSpc>
                <a:spcPct val="80000"/>
              </a:lnSpc>
            </a:pPr>
            <a:r>
              <a:rPr lang="de-DE" sz="1900" dirty="0"/>
              <a:t>Dampf</a:t>
            </a:r>
          </a:p>
          <a:p>
            <a:pPr lvl="1">
              <a:lnSpc>
                <a:spcPct val="80000"/>
              </a:lnSpc>
            </a:pPr>
            <a:r>
              <a:rPr lang="de-DE" sz="1900" dirty="0"/>
              <a:t>Explosionen</a:t>
            </a:r>
          </a:p>
          <a:p>
            <a:pPr>
              <a:lnSpc>
                <a:spcPct val="80000"/>
              </a:lnSpc>
            </a:pPr>
            <a:r>
              <a:rPr lang="de-DE" sz="2200" dirty="0"/>
              <a:t>Partikel sind oft halbtransparente Texturen</a:t>
            </a:r>
          </a:p>
          <a:p>
            <a:pPr lvl="1">
              <a:lnSpc>
                <a:spcPct val="80000"/>
              </a:lnSpc>
            </a:pPr>
            <a:r>
              <a:rPr lang="de-DE" sz="1900" dirty="0"/>
              <a:t>Partikel folgen Regeln, meist Lebensdauer, Anzahl, sowie Anfangs-, Endwerte und Zufallsabweichung für</a:t>
            </a:r>
          </a:p>
          <a:p>
            <a:pPr lvl="1">
              <a:lnSpc>
                <a:spcPct val="80000"/>
              </a:lnSpc>
            </a:pPr>
            <a:r>
              <a:rPr lang="de-DE" sz="1900" dirty="0"/>
              <a:t>Geschwindigkeit</a:t>
            </a:r>
          </a:p>
          <a:p>
            <a:pPr lvl="1">
              <a:lnSpc>
                <a:spcPct val="80000"/>
              </a:lnSpc>
            </a:pPr>
            <a:r>
              <a:rPr lang="de-DE" sz="1900" dirty="0"/>
              <a:t>Richtung</a:t>
            </a:r>
          </a:p>
          <a:p>
            <a:pPr lvl="1">
              <a:lnSpc>
                <a:spcPct val="80000"/>
              </a:lnSpc>
            </a:pPr>
            <a:r>
              <a:rPr lang="de-DE" sz="1900" dirty="0"/>
              <a:t>Farbe</a:t>
            </a:r>
          </a:p>
        </p:txBody>
      </p:sp>
      <p:pic>
        <p:nvPicPr>
          <p:cNvPr id="261122" name="Picture 2"/>
          <p:cNvPicPr>
            <a:picLocks noChangeAspect="1" noChangeArrowheads="1"/>
          </p:cNvPicPr>
          <p:nvPr/>
        </p:nvPicPr>
        <p:blipFill>
          <a:blip r:embed="rId3" cstate="print"/>
          <a:srcRect/>
          <a:stretch>
            <a:fillRect/>
          </a:stretch>
        </p:blipFill>
        <p:spPr bwMode="auto">
          <a:xfrm>
            <a:off x="7807325" y="1214438"/>
            <a:ext cx="2349500" cy="5143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261122"/>
                                        </p:tgtEl>
                                        <p:attrNameLst>
                                          <p:attrName>style.visibility</p:attrName>
                                        </p:attrNameLst>
                                      </p:cBhvr>
                                      <p:to>
                                        <p:strVal val="visible"/>
                                      </p:to>
                                    </p:set>
                                    <p:animEffect transition="in" filter="fade">
                                      <p:cBhvr>
                                        <p:cTn id="31" dur="2000"/>
                                        <p:tgtEl>
                                          <p:spTgt spid="2611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20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2000"/>
                                        <p:tgtEl>
                                          <p:spTgt spid="3">
                                            <p:txEl>
                                              <p:pRg st="8" end="8"/>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2000"/>
                                        <p:tgtEl>
                                          <p:spTgt spid="3">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2000"/>
                                        <p:tgtEl>
                                          <p:spTgt spid="3">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2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Partikelsystem in C4D</a:t>
            </a:r>
          </a:p>
        </p:txBody>
      </p:sp>
      <p:sp>
        <p:nvSpPr>
          <p:cNvPr id="3" name="Inhaltsplatzhalter 2"/>
          <p:cNvSpPr>
            <a:spLocks noGrp="1"/>
          </p:cNvSpPr>
          <p:nvPr>
            <p:ph idx="1"/>
          </p:nvPr>
        </p:nvSpPr>
        <p:spPr>
          <a:xfrm>
            <a:off x="2135189" y="1196976"/>
            <a:ext cx="6409084" cy="5256213"/>
          </a:xfrm>
        </p:spPr>
        <p:txBody>
          <a:bodyPr/>
          <a:lstStyle/>
          <a:p>
            <a:r>
              <a:rPr lang="de-DE" dirty="0"/>
              <a:t>Emitter-Objekt einfügen</a:t>
            </a:r>
          </a:p>
          <a:p>
            <a:r>
              <a:rPr lang="de-DE" dirty="0"/>
              <a:t>Partikel-Strom durch unterschiedliche Objekte leiten</a:t>
            </a:r>
          </a:p>
          <a:p>
            <a:pPr lvl="1"/>
            <a:r>
              <a:rPr lang="de-DE" dirty="0" err="1"/>
              <a:t>Attraktor</a:t>
            </a:r>
            <a:r>
              <a:rPr lang="de-DE" dirty="0"/>
              <a:t> – zieht Partikel an</a:t>
            </a:r>
          </a:p>
          <a:p>
            <a:pPr lvl="1"/>
            <a:r>
              <a:rPr lang="de-DE" dirty="0"/>
              <a:t>Reflektor – lenkt Partikel um</a:t>
            </a:r>
          </a:p>
          <a:p>
            <a:pPr lvl="1"/>
            <a:r>
              <a:rPr lang="de-DE" dirty="0"/>
              <a:t>Vernichter – löscht Partikel</a:t>
            </a:r>
          </a:p>
          <a:p>
            <a:pPr lvl="1"/>
            <a:r>
              <a:rPr lang="de-DE" dirty="0"/>
              <a:t>Reibung – bremst Partikel</a:t>
            </a:r>
          </a:p>
          <a:p>
            <a:pPr lvl="1"/>
            <a:r>
              <a:rPr lang="de-DE" dirty="0"/>
              <a:t>Gravitation – simuliert Erdanziehung</a:t>
            </a:r>
          </a:p>
          <a:p>
            <a:pPr lvl="1"/>
            <a:r>
              <a:rPr lang="de-DE" dirty="0"/>
              <a:t>Rotation – rotiert Partikel</a:t>
            </a:r>
          </a:p>
          <a:p>
            <a:pPr lvl="1"/>
            <a:r>
              <a:rPr lang="de-DE" dirty="0"/>
              <a:t>Turbulenz – wirbelt Partikel auf</a:t>
            </a:r>
          </a:p>
          <a:p>
            <a:pPr lvl="1"/>
            <a:r>
              <a:rPr lang="de-DE" dirty="0"/>
              <a:t>Wind – bläst Partikel weg</a:t>
            </a:r>
          </a:p>
          <a:p>
            <a:endParaRPr lang="de-DE"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0297" y="1340768"/>
            <a:ext cx="1343025"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70817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2924945"/>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55299" name="Rectangle 2"/>
          <p:cNvSpPr>
            <a:spLocks noGrp="1" noChangeArrowheads="1"/>
          </p:cNvSpPr>
          <p:nvPr>
            <p:ph type="title"/>
          </p:nvPr>
        </p:nvSpPr>
        <p:spPr/>
        <p:txBody>
          <a:bodyPr/>
          <a:lstStyle/>
          <a:p>
            <a:pPr eaLnBrk="1" hangingPunct="1"/>
            <a:r>
              <a:rPr lang="de-DE" dirty="0"/>
              <a:t>Agenda Block 12</a:t>
            </a:r>
          </a:p>
        </p:txBody>
      </p:sp>
      <p:sp>
        <p:nvSpPr>
          <p:cNvPr id="55300" name="Rectangle 3"/>
          <p:cNvSpPr>
            <a:spLocks noGrp="1" noChangeArrowheads="1"/>
          </p:cNvSpPr>
          <p:nvPr>
            <p:ph type="body" idx="1"/>
          </p:nvPr>
        </p:nvSpPr>
        <p:spPr/>
        <p:txBody>
          <a:bodyPr/>
          <a:lstStyle/>
          <a:p>
            <a:r>
              <a:rPr lang="de-DE" dirty="0"/>
              <a:t>Forward-Kinematik/Inverse Kinematik/</a:t>
            </a:r>
            <a:r>
              <a:rPr lang="de-DE" dirty="0" err="1"/>
              <a:t>Rigging</a:t>
            </a:r>
            <a:endParaRPr lang="de-DE" dirty="0"/>
          </a:p>
          <a:p>
            <a:endParaRPr lang="de-DE" dirty="0"/>
          </a:p>
          <a:p>
            <a:r>
              <a:rPr lang="de-DE" dirty="0"/>
              <a:t>Partikel-Animation</a:t>
            </a:r>
          </a:p>
          <a:p>
            <a:endParaRPr lang="de-DE" dirty="0"/>
          </a:p>
          <a:p>
            <a:r>
              <a:rPr lang="de-DE" dirty="0"/>
              <a:t>Physik-Simulation</a:t>
            </a:r>
          </a:p>
          <a:p>
            <a:endParaRPr lang="de-DE" dirty="0"/>
          </a:p>
        </p:txBody>
      </p:sp>
    </p:spTree>
    <p:extLst>
      <p:ext uri="{BB962C8B-B14F-4D97-AF65-F5344CB8AC3E}">
        <p14:creationId xmlns:p14="http://schemas.microsoft.com/office/powerpoint/2010/main" val="312226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encrypted-tbn1.google.com/images?q=tbn:ANd9GcSDcasza4py3Cjz4zvk8F1Hlpl8F_KsFPgmO70CloFFyHFFM1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0895" y="2348881"/>
            <a:ext cx="2736304" cy="273630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de-DE" dirty="0"/>
              <a:t>Physik Simulation</a:t>
            </a:r>
          </a:p>
        </p:txBody>
      </p:sp>
      <p:sp>
        <p:nvSpPr>
          <p:cNvPr id="3" name="Inhaltsplatzhalter 2"/>
          <p:cNvSpPr>
            <a:spLocks noGrp="1"/>
          </p:cNvSpPr>
          <p:nvPr>
            <p:ph idx="1"/>
          </p:nvPr>
        </p:nvSpPr>
        <p:spPr>
          <a:xfrm>
            <a:off x="2135189" y="1196976"/>
            <a:ext cx="6697115" cy="5256213"/>
          </a:xfrm>
        </p:spPr>
        <p:txBody>
          <a:bodyPr/>
          <a:lstStyle/>
          <a:p>
            <a:r>
              <a:rPr lang="de-DE" dirty="0"/>
              <a:t>Verwendet zur realistischen Simulation von Objektpositionen und Orientierungen inkl. Kollisionen, </a:t>
            </a:r>
            <a:r>
              <a:rPr lang="de-DE" dirty="0" err="1"/>
              <a:t>Abprallungen</a:t>
            </a:r>
            <a:r>
              <a:rPr lang="de-DE" dirty="0"/>
              <a:t>, Schwerkraft etc.</a:t>
            </a:r>
          </a:p>
          <a:p>
            <a:r>
              <a:rPr lang="de-DE" dirty="0"/>
              <a:t>Basiert auf Festkörperphysik (Rigid Body)</a:t>
            </a:r>
          </a:p>
          <a:p>
            <a:r>
              <a:rPr lang="de-DE" dirty="0"/>
              <a:t>Grundlagen: </a:t>
            </a:r>
            <a:r>
              <a:rPr lang="de-DE" dirty="0" err="1"/>
              <a:t>Newton‘sche</a:t>
            </a:r>
            <a:r>
              <a:rPr lang="de-DE" dirty="0"/>
              <a:t> Mechanik</a:t>
            </a:r>
          </a:p>
          <a:p>
            <a:pPr lvl="1"/>
            <a:r>
              <a:rPr lang="de-DE" dirty="0"/>
              <a:t>Eingaben: </a:t>
            </a:r>
            <a:r>
              <a:rPr lang="de-DE" dirty="0" err="1"/>
              <a:t>Geometrien</a:t>
            </a:r>
            <a:r>
              <a:rPr lang="de-DE" dirty="0"/>
              <a:t>, Massen, Kräfte, Bewegungseinschränkungen</a:t>
            </a:r>
          </a:p>
          <a:p>
            <a:pPr lvl="1"/>
            <a:r>
              <a:rPr lang="de-DE" dirty="0"/>
              <a:t>Resultate: Rotationen, Positionen</a:t>
            </a:r>
          </a:p>
          <a:p>
            <a:r>
              <a:rPr lang="de-DE" dirty="0"/>
              <a:t>In der Computeranimation: weniger aufwändig als von Hand animierte Objekte</a:t>
            </a:r>
          </a:p>
          <a:p>
            <a:r>
              <a:rPr lang="de-DE" dirty="0"/>
              <a:t>In Echtzeit-Anwendungen (Games): Physikalisch glaubhafte Interaktion der Benutzer mit der virtuellen Welt.</a:t>
            </a:r>
          </a:p>
        </p:txBody>
      </p:sp>
    </p:spTree>
    <p:extLst>
      <p:ext uri="{BB962C8B-B14F-4D97-AF65-F5344CB8AC3E}">
        <p14:creationId xmlns:p14="http://schemas.microsoft.com/office/powerpoint/2010/main" val="278256520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http://www.geogebra.org/de/upload/files/dynamische_arbeitsblaetter/lwolf/stoss/newtonwieg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248128" y="4194466"/>
            <a:ext cx="3203848" cy="240288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de-DE" dirty="0"/>
              <a:t>Hintergrund Physik</a:t>
            </a:r>
          </a:p>
        </p:txBody>
      </p:sp>
      <p:sp>
        <p:nvSpPr>
          <p:cNvPr id="3" name="Inhaltsplatzhalter 2"/>
          <p:cNvSpPr>
            <a:spLocks noGrp="1"/>
          </p:cNvSpPr>
          <p:nvPr>
            <p:ph idx="1"/>
          </p:nvPr>
        </p:nvSpPr>
        <p:spPr>
          <a:xfrm>
            <a:off x="2135188" y="1196976"/>
            <a:ext cx="7777236" cy="5256213"/>
          </a:xfrm>
        </p:spPr>
        <p:txBody>
          <a:bodyPr>
            <a:normAutofit lnSpcReduction="10000"/>
          </a:bodyPr>
          <a:lstStyle/>
          <a:p>
            <a:r>
              <a:rPr lang="de-DE" dirty="0"/>
              <a:t>Objekte haben Massen („Gewicht“)</a:t>
            </a:r>
          </a:p>
          <a:p>
            <a:r>
              <a:rPr lang="de-DE" dirty="0"/>
              <a:t>Auf Objekte wirken Kräfte (z.B. Gravitation, Impulse, Resultat von Kollisionen, Reibung,…)</a:t>
            </a:r>
          </a:p>
          <a:p>
            <a:r>
              <a:rPr lang="de-DE" dirty="0"/>
              <a:t>Aus Masse und Kraft ergibt sich Beschleunigung (oder Abbremsung)</a:t>
            </a:r>
          </a:p>
          <a:p>
            <a:r>
              <a:rPr lang="de-DE" dirty="0"/>
              <a:t>Aus Beschleunigung und aktueller Geschwindigkeit ergibt sich neue Geschwindigkeit</a:t>
            </a:r>
          </a:p>
          <a:p>
            <a:r>
              <a:rPr lang="de-DE" dirty="0"/>
              <a:t>Aus Geschwindigkeit und aktueller Position ergibt sich neue Position</a:t>
            </a:r>
          </a:p>
          <a:p>
            <a:r>
              <a:rPr lang="de-DE" dirty="0"/>
              <a:t>Das gleiche gilt für Drehungen</a:t>
            </a:r>
            <a:br>
              <a:rPr lang="de-DE" dirty="0"/>
            </a:br>
            <a:r>
              <a:rPr lang="de-DE" dirty="0"/>
              <a:t>Stichwort: Drehmoment</a:t>
            </a:r>
          </a:p>
          <a:p>
            <a:r>
              <a:rPr lang="de-DE" dirty="0"/>
              <a:t>Kombination aus Drehmoment und</a:t>
            </a:r>
            <a:br>
              <a:rPr lang="de-DE" dirty="0"/>
            </a:br>
            <a:r>
              <a:rPr lang="de-DE" dirty="0" err="1"/>
              <a:t>Kraftberechung</a:t>
            </a:r>
            <a:r>
              <a:rPr lang="de-DE" dirty="0"/>
              <a:t> ergibt komplexe</a:t>
            </a:r>
            <a:br>
              <a:rPr lang="de-DE" dirty="0"/>
            </a:br>
            <a:r>
              <a:rPr lang="de-DE" dirty="0"/>
              <a:t>Bewegungsszenarien.</a:t>
            </a:r>
          </a:p>
        </p:txBody>
      </p:sp>
    </p:spTree>
    <p:extLst>
      <p:ext uri="{BB962C8B-B14F-4D97-AF65-F5344CB8AC3E}">
        <p14:creationId xmlns:p14="http://schemas.microsoft.com/office/powerpoint/2010/main" val="75333049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Physik in Cinema4D</a:t>
            </a:r>
          </a:p>
        </p:txBody>
      </p:sp>
      <p:sp>
        <p:nvSpPr>
          <p:cNvPr id="3" name="Inhaltsplatzhalter 2"/>
          <p:cNvSpPr>
            <a:spLocks noGrp="1"/>
          </p:cNvSpPr>
          <p:nvPr>
            <p:ph idx="1"/>
          </p:nvPr>
        </p:nvSpPr>
        <p:spPr>
          <a:xfrm>
            <a:off x="2135189" y="1196976"/>
            <a:ext cx="6049044" cy="5256213"/>
          </a:xfrm>
        </p:spPr>
        <p:txBody>
          <a:bodyPr/>
          <a:lstStyle/>
          <a:p>
            <a:r>
              <a:rPr lang="de-DE" dirty="0" err="1"/>
              <a:t>Rigidbody</a:t>
            </a:r>
            <a:r>
              <a:rPr lang="de-DE" dirty="0"/>
              <a:t>-Tag</a:t>
            </a:r>
          </a:p>
          <a:p>
            <a:pPr lvl="1"/>
            <a:r>
              <a:rPr lang="de-DE" dirty="0"/>
              <a:t>Objekt nimmt an Physiksimulation teil</a:t>
            </a:r>
          </a:p>
          <a:p>
            <a:pPr lvl="1"/>
            <a:r>
              <a:rPr lang="de-DE" dirty="0"/>
              <a:t>Masse und Form als Eigenschaften</a:t>
            </a:r>
          </a:p>
          <a:p>
            <a:r>
              <a:rPr lang="de-DE" dirty="0"/>
              <a:t>Kollisionsobjekt-Tag</a:t>
            </a:r>
          </a:p>
          <a:p>
            <a:pPr lvl="1"/>
            <a:r>
              <a:rPr lang="de-DE" dirty="0"/>
              <a:t>Andere Objekte kollidieren daran. Objekt selbst wird nicht bewegt (Wand, Boden).</a:t>
            </a:r>
          </a:p>
          <a:p>
            <a:r>
              <a:rPr lang="de-DE" dirty="0"/>
              <a:t>Konnektor-Objekt</a:t>
            </a:r>
          </a:p>
          <a:p>
            <a:pPr lvl="1"/>
            <a:r>
              <a:rPr lang="de-DE" dirty="0"/>
              <a:t>Bildet Bewegungsbeschränkung (</a:t>
            </a:r>
            <a:r>
              <a:rPr lang="de-DE" dirty="0" err="1"/>
              <a:t>Constraint</a:t>
            </a:r>
            <a:r>
              <a:rPr lang="de-DE" dirty="0"/>
              <a:t>)</a:t>
            </a:r>
          </a:p>
          <a:p>
            <a:pPr lvl="1"/>
            <a:r>
              <a:rPr lang="de-DE" dirty="0"/>
              <a:t>Bewegliche Verbindung von Objekten</a:t>
            </a:r>
          </a:p>
          <a:p>
            <a:endParaRPr lang="de-DE" dirty="0"/>
          </a:p>
        </p:txBody>
      </p:sp>
      <p:pic>
        <p:nvPicPr>
          <p:cNvPr id="4" name="Grafik 3" descr="Bildschirmausschnit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4233" y="1282502"/>
            <a:ext cx="1476581" cy="323895"/>
          </a:xfrm>
          <a:prstGeom prst="rect">
            <a:avLst/>
          </a:prstGeom>
        </p:spPr>
      </p:pic>
      <p:pic>
        <p:nvPicPr>
          <p:cNvPr id="5" name="Grafik 4" descr="Bildschirmausschnit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4705" y="2456752"/>
            <a:ext cx="1495634" cy="323895"/>
          </a:xfrm>
          <a:prstGeom prst="rect">
            <a:avLst/>
          </a:prstGeom>
        </p:spPr>
      </p:pic>
      <p:pic>
        <p:nvPicPr>
          <p:cNvPr id="7" name="Grafik 6" descr="Bildschirmausschnit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0969" y="3501009"/>
            <a:ext cx="943107" cy="314369"/>
          </a:xfrm>
          <a:prstGeom prst="rect">
            <a:avLst/>
          </a:prstGeom>
        </p:spPr>
      </p:pic>
    </p:spTree>
    <p:extLst>
      <p:ext uri="{BB962C8B-B14F-4D97-AF65-F5344CB8AC3E}">
        <p14:creationId xmlns:p14="http://schemas.microsoft.com/office/powerpoint/2010/main" val="38659305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de-DE" dirty="0"/>
              <a:t>Ende Block 12</a:t>
            </a:r>
          </a:p>
        </p:txBody>
      </p:sp>
      <p:sp>
        <p:nvSpPr>
          <p:cNvPr id="94211" name="Rectangle 3"/>
          <p:cNvSpPr>
            <a:spLocks noGrp="1" noChangeArrowheads="1"/>
          </p:cNvSpPr>
          <p:nvPr>
            <p:ph type="body" idx="1"/>
          </p:nvPr>
        </p:nvSpPr>
        <p:spPr/>
        <p:txBody>
          <a:bodyPr/>
          <a:lstStyle/>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r>
              <a:rPr lang="de-DE"/>
              <a:t>Vielen Dank für Ihre Aufmerksamkeit</a:t>
            </a:r>
          </a:p>
        </p:txBody>
      </p:sp>
    </p:spTree>
    <p:extLst>
      <p:ext uri="{BB962C8B-B14F-4D97-AF65-F5344CB8AC3E}">
        <p14:creationId xmlns:p14="http://schemas.microsoft.com/office/powerpoint/2010/main" val="1944384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Primitive in Cinema 4D</a:t>
            </a:r>
          </a:p>
        </p:txBody>
      </p:sp>
      <p:sp>
        <p:nvSpPr>
          <p:cNvPr id="3" name="Inhaltsplatzhalter 2"/>
          <p:cNvSpPr>
            <a:spLocks noGrp="1"/>
          </p:cNvSpPr>
          <p:nvPr>
            <p:ph idx="1"/>
          </p:nvPr>
        </p:nvSpPr>
        <p:spPr>
          <a:xfrm>
            <a:off x="2135189" y="1196976"/>
            <a:ext cx="7389836" cy="4875231"/>
          </a:xfrm>
        </p:spPr>
        <p:txBody>
          <a:bodyPr/>
          <a:lstStyle/>
          <a:p>
            <a:r>
              <a:rPr lang="de-DE" dirty="0"/>
              <a:t>Geometrische Grundobjekte</a:t>
            </a:r>
          </a:p>
          <a:p>
            <a:endParaRPr lang="de-DE" dirty="0"/>
          </a:p>
          <a:p>
            <a:endParaRPr lang="de-DE" dirty="0"/>
          </a:p>
          <a:p>
            <a:r>
              <a:rPr lang="de-DE" dirty="0"/>
              <a:t>In der Darstellung variierbar durch Parameter</a:t>
            </a:r>
          </a:p>
          <a:p>
            <a:pPr lvl="1"/>
            <a:r>
              <a:rPr lang="de-DE" dirty="0"/>
              <a:t>Würfel</a:t>
            </a:r>
          </a:p>
          <a:p>
            <a:pPr lvl="2"/>
            <a:r>
              <a:rPr lang="de-DE" dirty="0"/>
              <a:t>Höhe/Breite/Tiefe/Abrundung</a:t>
            </a:r>
          </a:p>
          <a:p>
            <a:pPr lvl="1"/>
            <a:r>
              <a:rPr lang="de-DE" dirty="0"/>
              <a:t>Kugel</a:t>
            </a:r>
          </a:p>
          <a:p>
            <a:pPr lvl="2"/>
            <a:r>
              <a:rPr lang="de-DE" dirty="0"/>
              <a:t>Radius</a:t>
            </a:r>
          </a:p>
          <a:p>
            <a:pPr lvl="1"/>
            <a:r>
              <a:rPr lang="de-DE" dirty="0"/>
              <a:t>Kegel</a:t>
            </a:r>
          </a:p>
          <a:p>
            <a:pPr lvl="2"/>
            <a:r>
              <a:rPr lang="de-DE" dirty="0"/>
              <a:t>Bodenradius/Spitzenradius/Abrundung</a:t>
            </a:r>
          </a:p>
          <a:p>
            <a:pPr lvl="1"/>
            <a:r>
              <a:rPr lang="de-DE" dirty="0"/>
              <a:t>Zylinder</a:t>
            </a:r>
          </a:p>
          <a:p>
            <a:pPr lvl="2"/>
            <a:r>
              <a:rPr lang="de-DE" dirty="0"/>
              <a:t>Radien/Abrundung</a:t>
            </a:r>
          </a:p>
          <a:p>
            <a:pPr lvl="1"/>
            <a:r>
              <a:rPr lang="de-DE" dirty="0"/>
              <a:t>…</a:t>
            </a:r>
          </a:p>
        </p:txBody>
      </p:sp>
      <p:pic>
        <p:nvPicPr>
          <p:cNvPr id="244739" name="Picture 3"/>
          <p:cNvPicPr>
            <a:picLocks noChangeAspect="1" noChangeArrowheads="1"/>
          </p:cNvPicPr>
          <p:nvPr/>
        </p:nvPicPr>
        <p:blipFill>
          <a:blip r:embed="rId2" cstate="print"/>
          <a:srcRect/>
          <a:stretch>
            <a:fillRect/>
          </a:stretch>
        </p:blipFill>
        <p:spPr bwMode="auto">
          <a:xfrm>
            <a:off x="2238348" y="1714488"/>
            <a:ext cx="8001056" cy="50006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44739"/>
                                        </p:tgtEl>
                                        <p:attrNameLst>
                                          <p:attrName>style.visibility</p:attrName>
                                        </p:attrNameLst>
                                      </p:cBhvr>
                                      <p:to>
                                        <p:strVal val="visible"/>
                                      </p:to>
                                    </p:set>
                                    <p:animEffect transition="in" filter="wipe(left)">
                                      <p:cBhvr>
                                        <p:cTn id="11" dur="2000"/>
                                        <p:tgtEl>
                                          <p:spTgt spid="24473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10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10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1000"/>
                                        <p:tgtEl>
                                          <p:spTgt spid="3">
                                            <p:txEl>
                                              <p:pRg st="6" end="6"/>
                                            </p:txEl>
                                          </p:spTgt>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10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1000"/>
                                        <p:tgtEl>
                                          <p:spTgt spid="3">
                                            <p:txEl>
                                              <p:pRg st="8" end="8"/>
                                            </p:txEl>
                                          </p:spTgt>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1000"/>
                                        <p:tgtEl>
                                          <p:spTgt spid="3">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1000"/>
                                        <p:tgtEl>
                                          <p:spTgt spid="3">
                                            <p:txEl>
                                              <p:pRg st="10" end="10"/>
                                            </p:txEl>
                                          </p:spTgt>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10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1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1183284"/>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55299" name="Rectangle 2"/>
          <p:cNvSpPr>
            <a:spLocks noGrp="1" noChangeArrowheads="1"/>
          </p:cNvSpPr>
          <p:nvPr>
            <p:ph type="title"/>
          </p:nvPr>
        </p:nvSpPr>
        <p:spPr/>
        <p:txBody>
          <a:bodyPr/>
          <a:lstStyle/>
          <a:p>
            <a:pPr eaLnBrk="1" hangingPunct="1"/>
            <a:r>
              <a:rPr lang="de-DE" dirty="0"/>
              <a:t>Agenda Block 13</a:t>
            </a:r>
          </a:p>
        </p:txBody>
      </p:sp>
      <p:sp>
        <p:nvSpPr>
          <p:cNvPr id="55300" name="Rectangle 3"/>
          <p:cNvSpPr>
            <a:spLocks noGrp="1" noChangeArrowheads="1"/>
          </p:cNvSpPr>
          <p:nvPr>
            <p:ph type="body" idx="1"/>
          </p:nvPr>
        </p:nvSpPr>
        <p:spPr/>
        <p:txBody>
          <a:bodyPr/>
          <a:lstStyle/>
          <a:p>
            <a:r>
              <a:rPr lang="de-DE" dirty="0"/>
              <a:t>Rendering-Verfahren</a:t>
            </a:r>
          </a:p>
          <a:p>
            <a:endParaRPr lang="de-DE" dirty="0"/>
          </a:p>
          <a:p>
            <a:pPr lvl="1"/>
            <a:r>
              <a:rPr lang="de-DE" dirty="0"/>
              <a:t>Polygon-Rendering</a:t>
            </a:r>
          </a:p>
          <a:p>
            <a:endParaRPr lang="de-DE" dirty="0"/>
          </a:p>
          <a:p>
            <a:pPr lvl="1"/>
            <a:r>
              <a:rPr lang="de-DE" dirty="0" err="1"/>
              <a:t>Raytracing</a:t>
            </a:r>
            <a:endParaRPr lang="de-DE" dirty="0"/>
          </a:p>
          <a:p>
            <a:pPr marL="0" indent="0">
              <a:buNone/>
            </a:pPr>
            <a:endParaRPr lang="de-DE" dirty="0"/>
          </a:p>
        </p:txBody>
      </p:sp>
    </p:spTree>
    <p:extLst>
      <p:ext uri="{BB962C8B-B14F-4D97-AF65-F5344CB8AC3E}">
        <p14:creationId xmlns:p14="http://schemas.microsoft.com/office/powerpoint/2010/main" val="24569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el 1"/>
          <p:cNvSpPr>
            <a:spLocks noGrp="1"/>
          </p:cNvSpPr>
          <p:nvPr>
            <p:ph type="title"/>
          </p:nvPr>
        </p:nvSpPr>
        <p:spPr/>
        <p:txBody>
          <a:bodyPr/>
          <a:lstStyle/>
          <a:p>
            <a:r>
              <a:rPr lang="de-DE"/>
              <a:t>Unterschiedliche Darstellungsverfahren</a:t>
            </a:r>
          </a:p>
        </p:txBody>
      </p:sp>
      <p:sp>
        <p:nvSpPr>
          <p:cNvPr id="92163" name="Inhaltsplatzhalter 2"/>
          <p:cNvSpPr>
            <a:spLocks noGrp="1"/>
          </p:cNvSpPr>
          <p:nvPr>
            <p:ph idx="1"/>
          </p:nvPr>
        </p:nvSpPr>
        <p:spPr/>
        <p:txBody>
          <a:bodyPr/>
          <a:lstStyle/>
          <a:p>
            <a:r>
              <a:rPr lang="de-DE"/>
              <a:t>Für unterschiedliche Ziele gibt es unterschiedliche Darstellungsverfahren</a:t>
            </a:r>
          </a:p>
          <a:p>
            <a:pPr lvl="1"/>
            <a:r>
              <a:rPr lang="de-DE"/>
              <a:t>Schnelle Rechenzeit / Echtzeit erfordert oft einfache Darstellung</a:t>
            </a:r>
          </a:p>
          <a:p>
            <a:pPr lvl="1"/>
            <a:r>
              <a:rPr lang="de-DE"/>
              <a:t>Détaillierte / Fotorealistische Darstellung erfordert lange Rechenzeit</a:t>
            </a:r>
          </a:p>
          <a:p>
            <a:pPr lvl="1"/>
            <a:endParaRPr lang="de-DE"/>
          </a:p>
          <a:p>
            <a:r>
              <a:rPr lang="de-DE"/>
              <a:t>Software zur Modelierung erlaubt meist fein granulierte Einstellungen</a:t>
            </a:r>
          </a:p>
          <a:p>
            <a:pPr lvl="1"/>
            <a:r>
              <a:rPr lang="de-DE"/>
              <a:t>Während der Modellierung</a:t>
            </a:r>
          </a:p>
          <a:p>
            <a:pPr lvl="1"/>
            <a:r>
              <a:rPr lang="de-DE"/>
              <a:t>Für das Rendering</a:t>
            </a:r>
          </a:p>
          <a:p>
            <a:pPr lvl="1"/>
            <a:r>
              <a:rPr lang="de-DE"/>
              <a:t>Unterschiedliche Objekte mit unterschiedlichen Darstellungsformen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Effect transition="in" filter="fade">
                                      <p:cBhvr>
                                        <p:cTn id="7" dur="1000"/>
                                        <p:tgtEl>
                                          <p:spTgt spid="92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63">
                                            <p:txEl>
                                              <p:pRg st="1" end="1"/>
                                            </p:txEl>
                                          </p:spTgt>
                                        </p:tgtEl>
                                        <p:attrNameLst>
                                          <p:attrName>style.visibility</p:attrName>
                                        </p:attrNameLst>
                                      </p:cBhvr>
                                      <p:to>
                                        <p:strVal val="visible"/>
                                      </p:to>
                                    </p:set>
                                    <p:animEffect transition="in" filter="fade">
                                      <p:cBhvr>
                                        <p:cTn id="12" dur="1000"/>
                                        <p:tgtEl>
                                          <p:spTgt spid="921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63">
                                            <p:txEl>
                                              <p:pRg st="2" end="2"/>
                                            </p:txEl>
                                          </p:spTgt>
                                        </p:tgtEl>
                                        <p:attrNameLst>
                                          <p:attrName>style.visibility</p:attrName>
                                        </p:attrNameLst>
                                      </p:cBhvr>
                                      <p:to>
                                        <p:strVal val="visible"/>
                                      </p:to>
                                    </p:set>
                                    <p:animEffect transition="in" filter="fade">
                                      <p:cBhvr>
                                        <p:cTn id="17" dur="1000"/>
                                        <p:tgtEl>
                                          <p:spTgt spid="921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163">
                                            <p:txEl>
                                              <p:pRg st="4" end="4"/>
                                            </p:txEl>
                                          </p:spTgt>
                                        </p:tgtEl>
                                        <p:attrNameLst>
                                          <p:attrName>style.visibility</p:attrName>
                                        </p:attrNameLst>
                                      </p:cBhvr>
                                      <p:to>
                                        <p:strVal val="visible"/>
                                      </p:to>
                                    </p:set>
                                    <p:animEffect transition="in" filter="fade">
                                      <p:cBhvr>
                                        <p:cTn id="22" dur="1000"/>
                                        <p:tgtEl>
                                          <p:spTgt spid="9216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163">
                                            <p:txEl>
                                              <p:pRg st="5" end="5"/>
                                            </p:txEl>
                                          </p:spTgt>
                                        </p:tgtEl>
                                        <p:attrNameLst>
                                          <p:attrName>style.visibility</p:attrName>
                                        </p:attrNameLst>
                                      </p:cBhvr>
                                      <p:to>
                                        <p:strVal val="visible"/>
                                      </p:to>
                                    </p:set>
                                    <p:animEffect transition="in" filter="fade">
                                      <p:cBhvr>
                                        <p:cTn id="27" dur="1000"/>
                                        <p:tgtEl>
                                          <p:spTgt spid="9216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2163">
                                            <p:txEl>
                                              <p:pRg st="6" end="6"/>
                                            </p:txEl>
                                          </p:spTgt>
                                        </p:tgtEl>
                                        <p:attrNameLst>
                                          <p:attrName>style.visibility</p:attrName>
                                        </p:attrNameLst>
                                      </p:cBhvr>
                                      <p:to>
                                        <p:strVal val="visible"/>
                                      </p:to>
                                    </p:set>
                                    <p:animEffect transition="in" filter="fade">
                                      <p:cBhvr>
                                        <p:cTn id="32" dur="1000"/>
                                        <p:tgtEl>
                                          <p:spTgt spid="9216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2163">
                                            <p:txEl>
                                              <p:pRg st="7" end="7"/>
                                            </p:txEl>
                                          </p:spTgt>
                                        </p:tgtEl>
                                        <p:attrNameLst>
                                          <p:attrName>style.visibility</p:attrName>
                                        </p:attrNameLst>
                                      </p:cBhvr>
                                      <p:to>
                                        <p:strVal val="visible"/>
                                      </p:to>
                                    </p:set>
                                    <p:animEffect transition="in" filter="fade">
                                      <p:cBhvr>
                                        <p:cTn id="37" dur="1000"/>
                                        <p:tgtEl>
                                          <p:spTgt spid="921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el 1"/>
          <p:cNvSpPr>
            <a:spLocks noGrp="1"/>
          </p:cNvSpPr>
          <p:nvPr>
            <p:ph type="title"/>
          </p:nvPr>
        </p:nvSpPr>
        <p:spPr/>
        <p:txBody>
          <a:bodyPr/>
          <a:lstStyle/>
          <a:p>
            <a:r>
              <a:rPr lang="de-DE"/>
              <a:t>Darstellungsarten: Wireframe</a:t>
            </a:r>
          </a:p>
        </p:txBody>
      </p:sp>
      <p:sp>
        <p:nvSpPr>
          <p:cNvPr id="3" name="Inhaltsplatzhalter 2"/>
          <p:cNvSpPr>
            <a:spLocks noGrp="1"/>
          </p:cNvSpPr>
          <p:nvPr>
            <p:ph idx="1"/>
          </p:nvPr>
        </p:nvSpPr>
        <p:spPr>
          <a:xfrm>
            <a:off x="2135189" y="1054100"/>
            <a:ext cx="7921625" cy="1231900"/>
          </a:xfrm>
        </p:spPr>
        <p:txBody>
          <a:bodyPr/>
          <a:lstStyle/>
          <a:p>
            <a:r>
              <a:rPr lang="de-DE"/>
              <a:t>Wireframe</a:t>
            </a:r>
          </a:p>
          <a:p>
            <a:pPr lvl="1"/>
            <a:r>
              <a:rPr lang="de-DE"/>
              <a:t>Alle Kanten aller Polygone werden dargestellt</a:t>
            </a:r>
          </a:p>
          <a:p>
            <a:pPr lvl="1"/>
            <a:r>
              <a:rPr lang="de-DE"/>
              <a:t>Polygone werden nicht ausgefüllt</a:t>
            </a:r>
          </a:p>
        </p:txBody>
      </p:sp>
      <p:pic>
        <p:nvPicPr>
          <p:cNvPr id="97284" name="Picture 1030" descr="E:\LEHRE\CG2\Shading\raumshading_1.JPG"/>
          <p:cNvPicPr>
            <a:picLocks noChangeAspect="1" noChangeArrowheads="1"/>
          </p:cNvPicPr>
          <p:nvPr/>
        </p:nvPicPr>
        <p:blipFill>
          <a:blip r:embed="rId3" cstate="print"/>
          <a:srcRect/>
          <a:stretch>
            <a:fillRect/>
          </a:stretch>
        </p:blipFill>
        <p:spPr bwMode="auto">
          <a:xfrm>
            <a:off x="3024188" y="2800350"/>
            <a:ext cx="6286500" cy="3771900"/>
          </a:xfrm>
          <a:prstGeom prst="rect">
            <a:avLst/>
          </a:prstGeom>
          <a:noFill/>
          <a:ln w="19050">
            <a:solidFill>
              <a:schemeClr val="folHlink"/>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6" descr="E:\LEHRE\CG2\Shading\raumshading_2.JPG"/>
          <p:cNvPicPr>
            <a:picLocks noChangeAspect="1" noChangeArrowheads="1"/>
          </p:cNvPicPr>
          <p:nvPr/>
        </p:nvPicPr>
        <p:blipFill>
          <a:blip r:embed="rId3" cstate="print"/>
          <a:srcRect/>
          <a:stretch>
            <a:fillRect/>
          </a:stretch>
        </p:blipFill>
        <p:spPr bwMode="auto">
          <a:xfrm>
            <a:off x="3024188" y="2786063"/>
            <a:ext cx="6286500" cy="3771900"/>
          </a:xfrm>
          <a:prstGeom prst="rect">
            <a:avLst/>
          </a:prstGeom>
          <a:noFill/>
          <a:ln w="28575">
            <a:solidFill>
              <a:schemeClr val="folHlink"/>
            </a:solidFill>
            <a:miter lim="800000"/>
            <a:headEnd/>
            <a:tailEnd/>
          </a:ln>
        </p:spPr>
      </p:pic>
      <p:sp>
        <p:nvSpPr>
          <p:cNvPr id="98307" name="Titel 1"/>
          <p:cNvSpPr>
            <a:spLocks noGrp="1"/>
          </p:cNvSpPr>
          <p:nvPr>
            <p:ph type="title"/>
          </p:nvPr>
        </p:nvSpPr>
        <p:spPr/>
        <p:txBody>
          <a:bodyPr/>
          <a:lstStyle/>
          <a:p>
            <a:r>
              <a:rPr lang="de-DE"/>
              <a:t>Darstellungsarten: Hidden Line</a:t>
            </a:r>
          </a:p>
        </p:txBody>
      </p:sp>
      <p:sp>
        <p:nvSpPr>
          <p:cNvPr id="3" name="Inhaltsplatzhalter 2"/>
          <p:cNvSpPr>
            <a:spLocks noGrp="1"/>
          </p:cNvSpPr>
          <p:nvPr>
            <p:ph idx="1"/>
          </p:nvPr>
        </p:nvSpPr>
        <p:spPr>
          <a:xfrm>
            <a:off x="2135189" y="1054101"/>
            <a:ext cx="7921625" cy="1660525"/>
          </a:xfrm>
        </p:spPr>
        <p:txBody>
          <a:bodyPr/>
          <a:lstStyle/>
          <a:p>
            <a:r>
              <a:rPr lang="de-DE"/>
              <a:t>Hidden Line</a:t>
            </a:r>
          </a:p>
          <a:p>
            <a:pPr lvl="1"/>
            <a:r>
              <a:rPr lang="de-DE"/>
              <a:t>Verdeckte Linien werden nicht dargestellt</a:t>
            </a:r>
          </a:p>
          <a:p>
            <a:pPr lvl="1"/>
            <a:r>
              <a:rPr lang="de-DE"/>
              <a:t>Dadurch realistischerer Eindruck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el 1"/>
          <p:cNvSpPr>
            <a:spLocks noGrp="1"/>
          </p:cNvSpPr>
          <p:nvPr>
            <p:ph type="title"/>
          </p:nvPr>
        </p:nvSpPr>
        <p:spPr/>
        <p:txBody>
          <a:bodyPr/>
          <a:lstStyle/>
          <a:p>
            <a:r>
              <a:rPr lang="de-DE"/>
              <a:t>Darstellungsarten: Depth Cue</a:t>
            </a:r>
          </a:p>
        </p:txBody>
      </p:sp>
      <p:sp>
        <p:nvSpPr>
          <p:cNvPr id="3" name="Inhaltsplatzhalter 2"/>
          <p:cNvSpPr>
            <a:spLocks noGrp="1"/>
          </p:cNvSpPr>
          <p:nvPr>
            <p:ph idx="1"/>
          </p:nvPr>
        </p:nvSpPr>
        <p:spPr>
          <a:xfrm>
            <a:off x="2135189" y="1054101"/>
            <a:ext cx="7921625" cy="1660525"/>
          </a:xfrm>
        </p:spPr>
        <p:txBody>
          <a:bodyPr/>
          <a:lstStyle/>
          <a:p>
            <a:r>
              <a:rPr lang="de-DE"/>
              <a:t>Depth Cue</a:t>
            </a:r>
          </a:p>
          <a:p>
            <a:pPr lvl="1"/>
            <a:r>
              <a:rPr lang="de-DE"/>
              <a:t>Hinten liegende Linien werden dunkler darsgestellt als vorne liegende</a:t>
            </a:r>
          </a:p>
          <a:p>
            <a:pPr lvl="1"/>
            <a:r>
              <a:rPr lang="de-DE"/>
              <a:t>Vorteile von Hidden Line mit leichterer Erkennbarkeit</a:t>
            </a:r>
          </a:p>
        </p:txBody>
      </p:sp>
      <p:pic>
        <p:nvPicPr>
          <p:cNvPr id="99332" name="Picture 6" descr="E:\LEHRE\CG2\Rendering\raumrender_3.JPG"/>
          <p:cNvPicPr>
            <a:picLocks noChangeAspect="1" noChangeArrowheads="1"/>
          </p:cNvPicPr>
          <p:nvPr/>
        </p:nvPicPr>
        <p:blipFill>
          <a:blip r:embed="rId3" cstate="print">
            <a:lum bright="12000" contrast="18000"/>
          </a:blip>
          <a:srcRect/>
          <a:stretch>
            <a:fillRect/>
          </a:stretch>
        </p:blipFill>
        <p:spPr bwMode="auto">
          <a:xfrm>
            <a:off x="3024188" y="2786064"/>
            <a:ext cx="6286500" cy="3786187"/>
          </a:xfrm>
          <a:prstGeom prst="rect">
            <a:avLst/>
          </a:prstGeom>
          <a:noFill/>
          <a:ln w="19050">
            <a:solidFill>
              <a:schemeClr val="folHlink"/>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el 1"/>
          <p:cNvSpPr>
            <a:spLocks noGrp="1"/>
          </p:cNvSpPr>
          <p:nvPr>
            <p:ph type="title"/>
          </p:nvPr>
        </p:nvSpPr>
        <p:spPr/>
        <p:txBody>
          <a:bodyPr/>
          <a:lstStyle/>
          <a:p>
            <a:r>
              <a:rPr lang="de-DE"/>
              <a:t>Darstellungsarten: Flat Shaded</a:t>
            </a:r>
          </a:p>
        </p:txBody>
      </p:sp>
      <p:sp>
        <p:nvSpPr>
          <p:cNvPr id="3" name="Inhaltsplatzhalter 2"/>
          <p:cNvSpPr>
            <a:spLocks noGrp="1"/>
          </p:cNvSpPr>
          <p:nvPr>
            <p:ph idx="1"/>
          </p:nvPr>
        </p:nvSpPr>
        <p:spPr>
          <a:xfrm>
            <a:off x="2135189" y="1054101"/>
            <a:ext cx="7921625" cy="1660525"/>
          </a:xfrm>
        </p:spPr>
        <p:txBody>
          <a:bodyPr/>
          <a:lstStyle/>
          <a:p>
            <a:r>
              <a:rPr lang="de-DE"/>
              <a:t>Flat Shading</a:t>
            </a:r>
          </a:p>
          <a:p>
            <a:pPr lvl="1"/>
            <a:r>
              <a:rPr lang="de-DE"/>
              <a:t>Farbgebung der Polygone durch einfaches Beleuchtungsmodell</a:t>
            </a:r>
          </a:p>
          <a:p>
            <a:pPr lvl="1"/>
            <a:r>
              <a:rPr lang="de-DE"/>
              <a:t>Nur eine Normale pro Fläche, dadurch deutliche Kanten</a:t>
            </a:r>
          </a:p>
        </p:txBody>
      </p:sp>
      <p:pic>
        <p:nvPicPr>
          <p:cNvPr id="100356" name="Picture 6" descr="E:\LEHRE\CG2\Shading\raumshading_3.JPG"/>
          <p:cNvPicPr>
            <a:picLocks noChangeAspect="1" noChangeArrowheads="1"/>
          </p:cNvPicPr>
          <p:nvPr/>
        </p:nvPicPr>
        <p:blipFill>
          <a:blip r:embed="rId3" cstate="print"/>
          <a:srcRect/>
          <a:stretch>
            <a:fillRect/>
          </a:stretch>
        </p:blipFill>
        <p:spPr bwMode="auto">
          <a:xfrm>
            <a:off x="3024188" y="2786063"/>
            <a:ext cx="6286500" cy="3778250"/>
          </a:xfrm>
          <a:prstGeom prst="rect">
            <a:avLst/>
          </a:prstGeom>
          <a:noFill/>
          <a:ln w="19050">
            <a:solidFill>
              <a:schemeClr val="folHlink"/>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el 1"/>
          <p:cNvSpPr>
            <a:spLocks noGrp="1"/>
          </p:cNvSpPr>
          <p:nvPr>
            <p:ph type="title"/>
          </p:nvPr>
        </p:nvSpPr>
        <p:spPr/>
        <p:txBody>
          <a:bodyPr/>
          <a:lstStyle/>
          <a:p>
            <a:r>
              <a:rPr lang="de-DE"/>
              <a:t>Darstellungsarten: </a:t>
            </a:r>
            <a:r>
              <a:rPr lang="de-DE" u="sng"/>
              <a:t>Untextured</a:t>
            </a:r>
          </a:p>
        </p:txBody>
      </p:sp>
      <p:sp>
        <p:nvSpPr>
          <p:cNvPr id="3" name="Inhaltsplatzhalter 2"/>
          <p:cNvSpPr>
            <a:spLocks noGrp="1"/>
          </p:cNvSpPr>
          <p:nvPr>
            <p:ph idx="1"/>
          </p:nvPr>
        </p:nvSpPr>
        <p:spPr>
          <a:xfrm>
            <a:off x="2135189" y="1054101"/>
            <a:ext cx="7921625" cy="1660525"/>
          </a:xfrm>
        </p:spPr>
        <p:txBody>
          <a:bodyPr/>
          <a:lstStyle/>
          <a:p>
            <a:r>
              <a:rPr lang="de-DE"/>
              <a:t>Untextured</a:t>
            </a:r>
          </a:p>
          <a:p>
            <a:pPr lvl="1"/>
            <a:r>
              <a:rPr lang="de-DE"/>
              <a:t>Farbgebung der Polygone durch einfaches Beleuchtungsmodell</a:t>
            </a:r>
          </a:p>
          <a:p>
            <a:pPr lvl="1"/>
            <a:r>
              <a:rPr lang="de-DE"/>
              <a:t>Keine Texturierung</a:t>
            </a:r>
          </a:p>
        </p:txBody>
      </p:sp>
      <p:pic>
        <p:nvPicPr>
          <p:cNvPr id="101380" name="Picture 6" descr="E:\LEHRE\CG2\Shading\raumshading_3.JPG"/>
          <p:cNvPicPr>
            <a:picLocks noChangeAspect="1" noChangeArrowheads="1"/>
          </p:cNvPicPr>
          <p:nvPr/>
        </p:nvPicPr>
        <p:blipFill>
          <a:blip r:embed="rId3" cstate="print"/>
          <a:srcRect/>
          <a:stretch>
            <a:fillRect/>
          </a:stretch>
        </p:blipFill>
        <p:spPr bwMode="auto">
          <a:xfrm>
            <a:off x="3024188" y="2786063"/>
            <a:ext cx="6286500" cy="3778250"/>
          </a:xfrm>
          <a:prstGeom prst="rect">
            <a:avLst/>
          </a:prstGeom>
          <a:noFill/>
          <a:ln w="19050">
            <a:solidFill>
              <a:schemeClr val="folHlink"/>
            </a:solidFill>
            <a:miter lim="800000"/>
            <a:headEnd/>
            <a:tailEnd/>
          </a:ln>
        </p:spPr>
      </p:pic>
      <p:pic>
        <p:nvPicPr>
          <p:cNvPr id="101381" name="Picture 7" descr="E:\LEHRE\CG2\Rendering\raumrender_5.JPG"/>
          <p:cNvPicPr>
            <a:picLocks noChangeAspect="1" noChangeArrowheads="1"/>
          </p:cNvPicPr>
          <p:nvPr/>
        </p:nvPicPr>
        <p:blipFill>
          <a:blip r:embed="rId4" cstate="print"/>
          <a:srcRect/>
          <a:stretch>
            <a:fillRect/>
          </a:stretch>
        </p:blipFill>
        <p:spPr bwMode="auto">
          <a:xfrm>
            <a:off x="3024188" y="2786064"/>
            <a:ext cx="6310312" cy="3786187"/>
          </a:xfrm>
          <a:prstGeom prst="rect">
            <a:avLst/>
          </a:prstGeom>
          <a:noFill/>
          <a:ln w="19050">
            <a:solidFill>
              <a:schemeClr val="folHlink"/>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el 1"/>
          <p:cNvSpPr>
            <a:spLocks noGrp="1"/>
          </p:cNvSpPr>
          <p:nvPr>
            <p:ph type="title"/>
          </p:nvPr>
        </p:nvSpPr>
        <p:spPr/>
        <p:txBody>
          <a:bodyPr/>
          <a:lstStyle/>
          <a:p>
            <a:r>
              <a:rPr lang="de-DE"/>
              <a:t>Rendering</a:t>
            </a:r>
          </a:p>
        </p:txBody>
      </p:sp>
      <p:sp>
        <p:nvSpPr>
          <p:cNvPr id="3" name="Inhaltsplatzhalter 2"/>
          <p:cNvSpPr>
            <a:spLocks noGrp="1"/>
          </p:cNvSpPr>
          <p:nvPr>
            <p:ph idx="1"/>
          </p:nvPr>
        </p:nvSpPr>
        <p:spPr>
          <a:xfrm>
            <a:off x="2135189" y="1196976"/>
            <a:ext cx="7921625" cy="3089275"/>
          </a:xfrm>
        </p:spPr>
        <p:txBody>
          <a:bodyPr/>
          <a:lstStyle/>
          <a:p>
            <a:pPr>
              <a:lnSpc>
                <a:spcPct val="80000"/>
              </a:lnSpc>
            </a:pPr>
            <a:r>
              <a:rPr lang="de-DE" sz="2200" i="1"/>
              <a:t>Rendering </a:t>
            </a:r>
            <a:r>
              <a:rPr lang="de-DE" sz="2200"/>
              <a:t>beschreibt den Prozess der Bildberechung</a:t>
            </a:r>
          </a:p>
          <a:p>
            <a:pPr>
              <a:lnSpc>
                <a:spcPct val="80000"/>
              </a:lnSpc>
            </a:pPr>
            <a:r>
              <a:rPr lang="de-DE" sz="2200"/>
              <a:t>Aus der Abstrakten Beschreibung</a:t>
            </a:r>
          </a:p>
          <a:p>
            <a:pPr lvl="1">
              <a:lnSpc>
                <a:spcPct val="80000"/>
              </a:lnSpc>
            </a:pPr>
            <a:r>
              <a:rPr lang="de-DE" sz="1900"/>
              <a:t>Geometrie</a:t>
            </a:r>
          </a:p>
          <a:p>
            <a:pPr lvl="1">
              <a:lnSpc>
                <a:spcPct val="80000"/>
              </a:lnSpc>
            </a:pPr>
            <a:r>
              <a:rPr lang="de-DE" sz="1900"/>
              <a:t>Materialeigenschaften</a:t>
            </a:r>
          </a:p>
          <a:p>
            <a:pPr lvl="1">
              <a:lnSpc>
                <a:spcPct val="80000"/>
              </a:lnSpc>
            </a:pPr>
            <a:r>
              <a:rPr lang="de-DE" sz="1900"/>
              <a:t>Beleuchtung, Shading</a:t>
            </a:r>
          </a:p>
          <a:p>
            <a:pPr>
              <a:lnSpc>
                <a:spcPct val="80000"/>
              </a:lnSpc>
              <a:buFont typeface="Wingdings" pitchFamily="2" charset="2"/>
              <a:buNone/>
            </a:pPr>
            <a:r>
              <a:rPr lang="de-DE" sz="2200"/>
              <a:t>	…wird ein 2D-Pixelbild berechnet.</a:t>
            </a:r>
          </a:p>
          <a:p>
            <a:pPr>
              <a:lnSpc>
                <a:spcPct val="80000"/>
              </a:lnSpc>
            </a:pPr>
            <a:r>
              <a:rPr lang="de-DE" sz="2200"/>
              <a:t>Die zwei gebräuchlichsten Verfahren sind</a:t>
            </a:r>
          </a:p>
          <a:p>
            <a:pPr lvl="1">
              <a:lnSpc>
                <a:spcPct val="80000"/>
              </a:lnSpc>
            </a:pPr>
            <a:r>
              <a:rPr lang="de-DE" sz="1900"/>
              <a:t>Polygon Rendering</a:t>
            </a:r>
          </a:p>
          <a:p>
            <a:pPr lvl="1">
              <a:lnSpc>
                <a:spcPct val="80000"/>
              </a:lnSpc>
            </a:pPr>
            <a:r>
              <a:rPr lang="de-DE" sz="1900"/>
              <a:t>Raytracing</a:t>
            </a:r>
          </a:p>
          <a:p>
            <a:pPr>
              <a:lnSpc>
                <a:spcPct val="80000"/>
              </a:lnSpc>
              <a:buFont typeface="Wingdings" pitchFamily="2" charset="2"/>
              <a:buNone/>
            </a:pPr>
            <a:endParaRPr lang="de-DE" sz="2200"/>
          </a:p>
          <a:p>
            <a:pPr>
              <a:lnSpc>
                <a:spcPct val="80000"/>
              </a:lnSpc>
              <a:buFont typeface="Wingdings" pitchFamily="2" charset="2"/>
              <a:buNone/>
            </a:pPr>
            <a:endParaRPr lang="de-DE" sz="2200"/>
          </a:p>
        </p:txBody>
      </p:sp>
      <p:pic>
        <p:nvPicPr>
          <p:cNvPr id="10" name="Picture 7" descr="NodesLight"/>
          <p:cNvPicPr>
            <a:picLocks noChangeAspect="1" noChangeArrowheads="1"/>
          </p:cNvPicPr>
          <p:nvPr/>
        </p:nvPicPr>
        <p:blipFill>
          <a:blip r:embed="rId3" cstate="print"/>
          <a:srcRect/>
          <a:stretch>
            <a:fillRect/>
          </a:stretch>
        </p:blipFill>
        <p:spPr bwMode="auto">
          <a:xfrm>
            <a:off x="2809876" y="4143376"/>
            <a:ext cx="576263" cy="576263"/>
          </a:xfrm>
          <a:prstGeom prst="rect">
            <a:avLst/>
          </a:prstGeom>
          <a:noFill/>
          <a:ln w="9525">
            <a:noFill/>
            <a:miter lim="800000"/>
            <a:headEnd/>
            <a:tailEnd/>
          </a:ln>
        </p:spPr>
      </p:pic>
      <p:pic>
        <p:nvPicPr>
          <p:cNvPr id="11" name="Picture 9" descr="NodesPalette"/>
          <p:cNvPicPr>
            <a:picLocks noChangeAspect="1" noChangeArrowheads="1"/>
          </p:cNvPicPr>
          <p:nvPr/>
        </p:nvPicPr>
        <p:blipFill>
          <a:blip r:embed="rId4" cstate="print"/>
          <a:srcRect/>
          <a:stretch>
            <a:fillRect/>
          </a:stretch>
        </p:blipFill>
        <p:spPr bwMode="auto">
          <a:xfrm>
            <a:off x="2024064" y="4143375"/>
            <a:ext cx="649287" cy="649288"/>
          </a:xfrm>
          <a:prstGeom prst="rect">
            <a:avLst/>
          </a:prstGeom>
          <a:noFill/>
          <a:ln w="9525">
            <a:noFill/>
            <a:miter lim="800000"/>
            <a:headEnd/>
            <a:tailEnd/>
          </a:ln>
        </p:spPr>
      </p:pic>
      <p:sp>
        <p:nvSpPr>
          <p:cNvPr id="14" name="Line 8"/>
          <p:cNvSpPr>
            <a:spLocks noChangeShapeType="1"/>
          </p:cNvSpPr>
          <p:nvPr/>
        </p:nvSpPr>
        <p:spPr bwMode="auto">
          <a:xfrm>
            <a:off x="8183564" y="5526088"/>
            <a:ext cx="504825" cy="0"/>
          </a:xfrm>
          <a:prstGeom prst="line">
            <a:avLst/>
          </a:prstGeom>
          <a:noFill/>
          <a:ln w="50800">
            <a:solidFill>
              <a:schemeClr val="tx1"/>
            </a:solidFill>
            <a:round/>
            <a:headEnd/>
            <a:tailEnd type="triangle" w="lg" len="lg"/>
          </a:ln>
        </p:spPr>
        <p:txBody>
          <a:bodyPr/>
          <a:lstStyle/>
          <a:p>
            <a:endParaRPr lang="de-DE"/>
          </a:p>
        </p:txBody>
      </p:sp>
      <p:pic>
        <p:nvPicPr>
          <p:cNvPr id="15" name="Picture 5" descr="CubeLowRes"/>
          <p:cNvPicPr>
            <a:picLocks noChangeAspect="1" noChangeArrowheads="1"/>
          </p:cNvPicPr>
          <p:nvPr/>
        </p:nvPicPr>
        <p:blipFill>
          <a:blip r:embed="rId5" cstate="print"/>
          <a:srcRect/>
          <a:stretch>
            <a:fillRect/>
          </a:stretch>
        </p:blipFill>
        <p:spPr bwMode="auto">
          <a:xfrm>
            <a:off x="8832851" y="4876801"/>
            <a:ext cx="1584325" cy="1338263"/>
          </a:xfrm>
          <a:prstGeom prst="rect">
            <a:avLst/>
          </a:prstGeom>
          <a:noFill/>
          <a:ln w="9525">
            <a:noFill/>
            <a:miter lim="800000"/>
            <a:headEnd/>
            <a:tailEnd/>
          </a:ln>
        </p:spPr>
      </p:pic>
      <p:pic>
        <p:nvPicPr>
          <p:cNvPr id="16" name="Picture 7" descr="CubeRaw"/>
          <p:cNvPicPr>
            <a:picLocks noChangeAspect="1" noChangeArrowheads="1"/>
          </p:cNvPicPr>
          <p:nvPr/>
        </p:nvPicPr>
        <p:blipFill>
          <a:blip r:embed="rId6" cstate="print"/>
          <a:srcRect/>
          <a:stretch>
            <a:fillRect/>
          </a:stretch>
        </p:blipFill>
        <p:spPr bwMode="auto">
          <a:xfrm>
            <a:off x="1919289" y="4660900"/>
            <a:ext cx="1584325" cy="1550988"/>
          </a:xfrm>
          <a:prstGeom prst="rect">
            <a:avLst/>
          </a:prstGeom>
          <a:noFill/>
          <a:ln w="9525">
            <a:noFill/>
            <a:miter lim="800000"/>
            <a:headEnd/>
            <a:tailEnd/>
          </a:ln>
        </p:spPr>
      </p:pic>
      <p:pic>
        <p:nvPicPr>
          <p:cNvPr id="17" name="Grafik 16" descr="3DSoftware.wmf"/>
          <p:cNvPicPr>
            <a:picLocks noChangeAspect="1"/>
          </p:cNvPicPr>
          <p:nvPr/>
        </p:nvPicPr>
        <p:blipFill>
          <a:blip r:embed="rId7" cstate="print"/>
          <a:srcRect/>
          <a:stretch>
            <a:fillRect/>
          </a:stretch>
        </p:blipFill>
        <p:spPr bwMode="auto">
          <a:xfrm>
            <a:off x="3738563" y="4929188"/>
            <a:ext cx="4610100" cy="1117600"/>
          </a:xfrm>
          <a:prstGeom prst="rect">
            <a:avLst/>
          </a:prstGeom>
          <a:noFill/>
          <a:ln w="9525">
            <a:noFill/>
            <a:miter lim="800000"/>
            <a:headEnd/>
            <a:tailEnd/>
          </a:ln>
        </p:spPr>
      </p:pic>
      <p:sp>
        <p:nvSpPr>
          <p:cNvPr id="18" name="Line 9"/>
          <p:cNvSpPr>
            <a:spLocks noChangeShapeType="1"/>
          </p:cNvSpPr>
          <p:nvPr/>
        </p:nvSpPr>
        <p:spPr bwMode="auto">
          <a:xfrm>
            <a:off x="3503614" y="5526088"/>
            <a:ext cx="720725" cy="0"/>
          </a:xfrm>
          <a:prstGeom prst="line">
            <a:avLst/>
          </a:prstGeom>
          <a:noFill/>
          <a:ln w="50800">
            <a:solidFill>
              <a:schemeClr val="tx1"/>
            </a:solidFill>
            <a:round/>
            <a:headEnd/>
            <a:tailEnd type="triangle" w="lg" len="lg"/>
          </a:ln>
        </p:spPr>
        <p:txBody>
          <a:bodyPr/>
          <a:lstStyle/>
          <a:p>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1000"/>
                                        <p:tgtEl>
                                          <p:spTgt spid="3">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fade">
                                      <p:cBhvr>
                                        <p:cTn id="53" dur="1000"/>
                                        <p:tgtEl>
                                          <p:spTgt spid="3">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Effect transition="in" filter="fade">
                                      <p:cBhvr>
                                        <p:cTn id="58" dur="1000"/>
                                        <p:tgtEl>
                                          <p:spTgt spid="3">
                                            <p:txEl>
                                              <p:pRg st="8" end="8"/>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2000"/>
                            </p:stCondLst>
                            <p:childTnLst>
                              <p:par>
                                <p:cTn id="64" presetID="22" presetClass="entr" presetSubtype="8"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left)">
                                      <p:cBhvr>
                                        <p:cTn id="66" dur="1000"/>
                                        <p:tgtEl>
                                          <p:spTgt spid="18"/>
                                        </p:tgtEl>
                                      </p:cBhvr>
                                    </p:animEffect>
                                  </p:childTnLst>
                                </p:cTn>
                              </p:par>
                            </p:childTnLst>
                          </p:cTn>
                        </p:par>
                        <p:par>
                          <p:cTn id="67" fill="hold">
                            <p:stCondLst>
                              <p:cond delay="3000"/>
                            </p:stCondLst>
                            <p:childTnLst>
                              <p:par>
                                <p:cTn id="68" presetID="22" presetClass="entr" presetSubtype="8" fill="hold" grpId="0" nodeType="after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ipe(left)">
                                      <p:cBhvr>
                                        <p:cTn id="70" dur="1000"/>
                                        <p:tgtEl>
                                          <p:spTgt spid="14"/>
                                        </p:tgtEl>
                                      </p:cBhvr>
                                    </p:animEffect>
                                  </p:childTnLst>
                                </p:cTn>
                              </p:par>
                            </p:childTnLst>
                          </p:cTn>
                        </p:par>
                        <p:par>
                          <p:cTn id="71" fill="hold">
                            <p:stCondLst>
                              <p:cond delay="4000"/>
                            </p:stCondLst>
                            <p:childTnLst>
                              <p:par>
                                <p:cTn id="72" presetID="10" presetClass="entr" presetSubtype="0" fill="hold" nodeType="after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2047380"/>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55299" name="Rectangle 2"/>
          <p:cNvSpPr>
            <a:spLocks noGrp="1" noChangeArrowheads="1"/>
          </p:cNvSpPr>
          <p:nvPr>
            <p:ph type="title"/>
          </p:nvPr>
        </p:nvSpPr>
        <p:spPr/>
        <p:txBody>
          <a:bodyPr/>
          <a:lstStyle/>
          <a:p>
            <a:pPr eaLnBrk="1" hangingPunct="1"/>
            <a:r>
              <a:rPr lang="de-DE" dirty="0"/>
              <a:t>Agenda Block 13</a:t>
            </a:r>
          </a:p>
        </p:txBody>
      </p:sp>
      <p:sp>
        <p:nvSpPr>
          <p:cNvPr id="55300" name="Rectangle 3"/>
          <p:cNvSpPr>
            <a:spLocks noGrp="1" noChangeArrowheads="1"/>
          </p:cNvSpPr>
          <p:nvPr>
            <p:ph type="body" idx="1"/>
          </p:nvPr>
        </p:nvSpPr>
        <p:spPr/>
        <p:txBody>
          <a:bodyPr/>
          <a:lstStyle/>
          <a:p>
            <a:r>
              <a:rPr lang="de-DE" dirty="0"/>
              <a:t>Rendering-Verfahren</a:t>
            </a:r>
          </a:p>
          <a:p>
            <a:endParaRPr lang="de-DE" dirty="0"/>
          </a:p>
          <a:p>
            <a:pPr lvl="1"/>
            <a:r>
              <a:rPr lang="de-DE" dirty="0"/>
              <a:t>Polygon-Rendering</a:t>
            </a:r>
          </a:p>
          <a:p>
            <a:endParaRPr lang="de-DE" dirty="0"/>
          </a:p>
          <a:p>
            <a:pPr lvl="1"/>
            <a:r>
              <a:rPr lang="de-DE" dirty="0" err="1"/>
              <a:t>Raytracing</a:t>
            </a:r>
            <a:endParaRPr lang="de-DE" dirty="0"/>
          </a:p>
          <a:p>
            <a:pPr marL="0" indent="0">
              <a:buNone/>
            </a:pPr>
            <a:endParaRPr lang="de-DE" dirty="0"/>
          </a:p>
        </p:txBody>
      </p:sp>
    </p:spTree>
    <p:extLst>
      <p:ext uri="{BB962C8B-B14F-4D97-AF65-F5344CB8AC3E}">
        <p14:creationId xmlns:p14="http://schemas.microsoft.com/office/powerpoint/2010/main" val="386864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0" name="Line 8"/>
          <p:cNvSpPr>
            <a:spLocks noChangeShapeType="1"/>
          </p:cNvSpPr>
          <p:nvPr/>
        </p:nvSpPr>
        <p:spPr bwMode="auto">
          <a:xfrm>
            <a:off x="8183564" y="4540250"/>
            <a:ext cx="504825" cy="0"/>
          </a:xfrm>
          <a:prstGeom prst="line">
            <a:avLst/>
          </a:prstGeom>
          <a:noFill/>
          <a:ln w="50800">
            <a:solidFill>
              <a:schemeClr val="tx1"/>
            </a:solidFill>
            <a:round/>
            <a:headEnd/>
            <a:tailEnd type="triangle" w="lg" len="lg"/>
          </a:ln>
        </p:spPr>
        <p:txBody>
          <a:bodyPr/>
          <a:lstStyle/>
          <a:p>
            <a:endParaRPr lang="de-DE"/>
          </a:p>
        </p:txBody>
      </p:sp>
      <p:sp>
        <p:nvSpPr>
          <p:cNvPr id="108547" name="Rectangle 2"/>
          <p:cNvSpPr>
            <a:spLocks noGrp="1" noChangeArrowheads="1"/>
          </p:cNvSpPr>
          <p:nvPr>
            <p:ph type="title"/>
          </p:nvPr>
        </p:nvSpPr>
        <p:spPr/>
        <p:txBody>
          <a:bodyPr/>
          <a:lstStyle/>
          <a:p>
            <a:r>
              <a:rPr lang="de-DE"/>
              <a:t>Polygon Rendering</a:t>
            </a:r>
          </a:p>
        </p:txBody>
      </p:sp>
      <p:sp>
        <p:nvSpPr>
          <p:cNvPr id="44035" name="Rectangle 3"/>
          <p:cNvSpPr>
            <a:spLocks noGrp="1" noChangeArrowheads="1"/>
          </p:cNvSpPr>
          <p:nvPr>
            <p:ph type="body" idx="1"/>
          </p:nvPr>
        </p:nvSpPr>
        <p:spPr>
          <a:xfrm>
            <a:off x="2135189" y="1196976"/>
            <a:ext cx="7921625" cy="2517775"/>
          </a:xfrm>
        </p:spPr>
        <p:txBody>
          <a:bodyPr>
            <a:normAutofit fontScale="92500" lnSpcReduction="20000"/>
          </a:bodyPr>
          <a:lstStyle/>
          <a:p>
            <a:pPr>
              <a:defRPr/>
            </a:pPr>
            <a:r>
              <a:rPr lang="de-DE" dirty="0"/>
              <a:t>Hier spricht man auch von der Rendering-Pipeline</a:t>
            </a:r>
          </a:p>
          <a:p>
            <a:pPr lvl="1">
              <a:defRPr/>
            </a:pPr>
            <a:r>
              <a:rPr lang="de-DE" dirty="0"/>
              <a:t>Beschreibt die Prozesskette, um zu einem Bild zu gelangen</a:t>
            </a:r>
          </a:p>
          <a:p>
            <a:pPr>
              <a:defRPr/>
            </a:pPr>
            <a:r>
              <a:rPr lang="de-DE" dirty="0"/>
              <a:t>Erste Stufe: </a:t>
            </a:r>
            <a:r>
              <a:rPr lang="de-DE" dirty="0" err="1"/>
              <a:t>Geometry</a:t>
            </a:r>
            <a:r>
              <a:rPr lang="de-DE" dirty="0"/>
              <a:t>-Pipeline</a:t>
            </a:r>
          </a:p>
          <a:p>
            <a:pPr lvl="1">
              <a:defRPr/>
            </a:pPr>
            <a:r>
              <a:rPr lang="de-DE" dirty="0"/>
              <a:t>Punkt-Transformationen, um aus 3D-Modell-Koordinaten zu Screen-Koordinaten zu gelangen.</a:t>
            </a:r>
          </a:p>
          <a:p>
            <a:pPr>
              <a:defRPr/>
            </a:pPr>
            <a:r>
              <a:rPr lang="de-DE" dirty="0"/>
              <a:t>Zweite Stufe: Raster-Pipeline</a:t>
            </a:r>
          </a:p>
          <a:p>
            <a:pPr lvl="1">
              <a:defRPr/>
            </a:pPr>
            <a:r>
              <a:rPr lang="de-DE" dirty="0" err="1"/>
              <a:t>Rasterisierungprozess</a:t>
            </a:r>
            <a:r>
              <a:rPr lang="de-DE" dirty="0"/>
              <a:t>, um aus Dreiecken Pixelfüllungen zu generieren.</a:t>
            </a:r>
          </a:p>
        </p:txBody>
      </p:sp>
      <p:pic>
        <p:nvPicPr>
          <p:cNvPr id="108549" name="Picture 5" descr="CubeLowRes"/>
          <p:cNvPicPr>
            <a:picLocks noChangeAspect="1" noChangeArrowheads="1"/>
          </p:cNvPicPr>
          <p:nvPr/>
        </p:nvPicPr>
        <p:blipFill>
          <a:blip r:embed="rId3" cstate="print"/>
          <a:srcRect/>
          <a:stretch>
            <a:fillRect/>
          </a:stretch>
        </p:blipFill>
        <p:spPr bwMode="auto">
          <a:xfrm>
            <a:off x="8832851" y="3890963"/>
            <a:ext cx="1584325" cy="1338262"/>
          </a:xfrm>
          <a:prstGeom prst="rect">
            <a:avLst/>
          </a:prstGeom>
          <a:noFill/>
          <a:ln w="9525">
            <a:noFill/>
            <a:miter lim="800000"/>
            <a:headEnd/>
            <a:tailEnd/>
          </a:ln>
        </p:spPr>
      </p:pic>
      <p:pic>
        <p:nvPicPr>
          <p:cNvPr id="44038" name="Picture 6" descr="RenderPipe0"/>
          <p:cNvPicPr>
            <a:picLocks noChangeAspect="1" noChangeArrowheads="1"/>
          </p:cNvPicPr>
          <p:nvPr/>
        </p:nvPicPr>
        <p:blipFill>
          <a:blip r:embed="rId4" cstate="print"/>
          <a:srcRect/>
          <a:stretch>
            <a:fillRect/>
          </a:stretch>
        </p:blipFill>
        <p:spPr bwMode="auto">
          <a:xfrm>
            <a:off x="3719513" y="3890964"/>
            <a:ext cx="4608512" cy="1265237"/>
          </a:xfrm>
          <a:prstGeom prst="rect">
            <a:avLst/>
          </a:prstGeom>
          <a:noFill/>
          <a:ln w="9525">
            <a:noFill/>
            <a:miter lim="800000"/>
            <a:headEnd/>
            <a:tailEnd/>
          </a:ln>
        </p:spPr>
      </p:pic>
      <p:pic>
        <p:nvPicPr>
          <p:cNvPr id="108551" name="Picture 7" descr="CubeRaw"/>
          <p:cNvPicPr>
            <a:picLocks noChangeAspect="1" noChangeArrowheads="1"/>
          </p:cNvPicPr>
          <p:nvPr/>
        </p:nvPicPr>
        <p:blipFill>
          <a:blip r:embed="rId5" cstate="print"/>
          <a:srcRect/>
          <a:stretch>
            <a:fillRect/>
          </a:stretch>
        </p:blipFill>
        <p:spPr bwMode="auto">
          <a:xfrm>
            <a:off x="1919289" y="4092575"/>
            <a:ext cx="1584325" cy="1550988"/>
          </a:xfrm>
          <a:prstGeom prst="rect">
            <a:avLst/>
          </a:prstGeom>
          <a:noFill/>
          <a:ln w="9525">
            <a:noFill/>
            <a:miter lim="800000"/>
            <a:headEnd/>
            <a:tailEnd/>
          </a:ln>
        </p:spPr>
      </p:pic>
      <p:pic>
        <p:nvPicPr>
          <p:cNvPr id="44042" name="Picture 10" descr="RenderPipe1"/>
          <p:cNvPicPr>
            <a:picLocks noChangeAspect="1" noChangeArrowheads="1"/>
          </p:cNvPicPr>
          <p:nvPr/>
        </p:nvPicPr>
        <p:blipFill>
          <a:blip r:embed="rId6" cstate="print"/>
          <a:srcRect/>
          <a:stretch>
            <a:fillRect/>
          </a:stretch>
        </p:blipFill>
        <p:spPr bwMode="auto">
          <a:xfrm>
            <a:off x="3719513" y="3892550"/>
            <a:ext cx="4610100" cy="1265238"/>
          </a:xfrm>
          <a:prstGeom prst="rect">
            <a:avLst/>
          </a:prstGeom>
          <a:noFill/>
          <a:ln w="9525">
            <a:noFill/>
            <a:miter lim="800000"/>
            <a:headEnd/>
            <a:tailEnd/>
          </a:ln>
        </p:spPr>
      </p:pic>
      <p:sp>
        <p:nvSpPr>
          <p:cNvPr id="44041" name="Line 9"/>
          <p:cNvSpPr>
            <a:spLocks noChangeShapeType="1"/>
          </p:cNvSpPr>
          <p:nvPr/>
        </p:nvSpPr>
        <p:spPr bwMode="auto">
          <a:xfrm>
            <a:off x="3503614" y="4540250"/>
            <a:ext cx="720725" cy="0"/>
          </a:xfrm>
          <a:prstGeom prst="line">
            <a:avLst/>
          </a:prstGeom>
          <a:noFill/>
          <a:ln w="50800">
            <a:solidFill>
              <a:schemeClr val="tx1"/>
            </a:solidFill>
            <a:round/>
            <a:headEnd/>
            <a:tailEnd type="triangle" w="lg" len="lg"/>
          </a:ln>
        </p:spPr>
        <p:txBody>
          <a:bodyPr/>
          <a:lstStyle/>
          <a:p>
            <a:endParaRPr lang="de-DE"/>
          </a:p>
        </p:txBody>
      </p:sp>
      <p:sp>
        <p:nvSpPr>
          <p:cNvPr id="44043" name="Line 11"/>
          <p:cNvSpPr>
            <a:spLocks noChangeShapeType="1"/>
          </p:cNvSpPr>
          <p:nvPr/>
        </p:nvSpPr>
        <p:spPr bwMode="auto">
          <a:xfrm>
            <a:off x="6024563" y="5013325"/>
            <a:ext cx="0" cy="431800"/>
          </a:xfrm>
          <a:prstGeom prst="line">
            <a:avLst/>
          </a:prstGeom>
          <a:noFill/>
          <a:ln w="50800">
            <a:solidFill>
              <a:schemeClr val="tx1"/>
            </a:solidFill>
            <a:round/>
            <a:headEnd/>
            <a:tailEnd type="triangle" w="lg" len="lg"/>
          </a:ln>
        </p:spPr>
        <p:txBody>
          <a:bodyPr/>
          <a:lstStyle/>
          <a:p>
            <a:endParaRPr lang="de-DE"/>
          </a:p>
        </p:txBody>
      </p:sp>
      <p:pic>
        <p:nvPicPr>
          <p:cNvPr id="44044" name="Picture 12" descr="CubePersp"/>
          <p:cNvPicPr>
            <a:picLocks noChangeAspect="1" noChangeArrowheads="1"/>
          </p:cNvPicPr>
          <p:nvPr/>
        </p:nvPicPr>
        <p:blipFill>
          <a:blip r:embed="rId7" cstate="print"/>
          <a:srcRect/>
          <a:stretch>
            <a:fillRect/>
          </a:stretch>
        </p:blipFill>
        <p:spPr bwMode="auto">
          <a:xfrm>
            <a:off x="5303838" y="5235576"/>
            <a:ext cx="1655762" cy="1622425"/>
          </a:xfrm>
          <a:prstGeom prst="rect">
            <a:avLst/>
          </a:prstGeom>
          <a:noFill/>
          <a:ln w="9525">
            <a:noFill/>
            <a:miter lim="800000"/>
            <a:headEnd/>
            <a:tailEnd/>
          </a:ln>
        </p:spPr>
      </p:pic>
      <p:sp>
        <p:nvSpPr>
          <p:cNvPr id="44045" name="Line 13"/>
          <p:cNvSpPr>
            <a:spLocks noChangeShapeType="1"/>
          </p:cNvSpPr>
          <p:nvPr/>
        </p:nvSpPr>
        <p:spPr bwMode="auto">
          <a:xfrm flipV="1">
            <a:off x="6024563" y="4437063"/>
            <a:ext cx="215900" cy="1008062"/>
          </a:xfrm>
          <a:prstGeom prst="line">
            <a:avLst/>
          </a:prstGeom>
          <a:noFill/>
          <a:ln w="50800">
            <a:solidFill>
              <a:schemeClr val="tx1"/>
            </a:solidFill>
            <a:round/>
            <a:headEnd/>
            <a:tailEnd type="triangle" w="lg" len="lg"/>
          </a:ln>
        </p:spPr>
        <p:txBody>
          <a:bodyPr/>
          <a:lstStyle/>
          <a:p>
            <a:endParaRPr lang="de-DE"/>
          </a:p>
        </p:txBody>
      </p:sp>
      <p:pic>
        <p:nvPicPr>
          <p:cNvPr id="13" name="Picture 7" descr="NodesLight"/>
          <p:cNvPicPr>
            <a:picLocks noChangeAspect="1" noChangeArrowheads="1"/>
          </p:cNvPicPr>
          <p:nvPr/>
        </p:nvPicPr>
        <p:blipFill>
          <a:blip r:embed="rId8" cstate="print"/>
          <a:srcRect/>
          <a:stretch>
            <a:fillRect/>
          </a:stretch>
        </p:blipFill>
        <p:spPr bwMode="auto">
          <a:xfrm>
            <a:off x="2809876" y="3643313"/>
            <a:ext cx="576263" cy="576262"/>
          </a:xfrm>
          <a:prstGeom prst="rect">
            <a:avLst/>
          </a:prstGeom>
          <a:noFill/>
          <a:ln w="9525">
            <a:noFill/>
            <a:miter lim="800000"/>
            <a:headEnd/>
            <a:tailEnd/>
          </a:ln>
        </p:spPr>
      </p:pic>
      <p:pic>
        <p:nvPicPr>
          <p:cNvPr id="14" name="Picture 9" descr="NodesPalette"/>
          <p:cNvPicPr>
            <a:picLocks noChangeAspect="1" noChangeArrowheads="1"/>
          </p:cNvPicPr>
          <p:nvPr/>
        </p:nvPicPr>
        <p:blipFill>
          <a:blip r:embed="rId9" cstate="print"/>
          <a:srcRect/>
          <a:stretch>
            <a:fillRect/>
          </a:stretch>
        </p:blipFill>
        <p:spPr bwMode="auto">
          <a:xfrm>
            <a:off x="2024064" y="3643314"/>
            <a:ext cx="649287" cy="6492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038"/>
                                        </p:tgtEl>
                                        <p:attrNameLst>
                                          <p:attrName>style.visibility</p:attrName>
                                        </p:attrNameLst>
                                      </p:cBhvr>
                                      <p:to>
                                        <p:strVal val="visible"/>
                                      </p:to>
                                    </p:set>
                                    <p:animEffect transition="in" filter="wipe(left)">
                                      <p:cBhvr>
                                        <p:cTn id="7" dur="500"/>
                                        <p:tgtEl>
                                          <p:spTgt spid="440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44041"/>
                                        </p:tgtEl>
                                        <p:attrNameLst>
                                          <p:attrName>style.visibility</p:attrName>
                                        </p:attrNameLst>
                                      </p:cBhvr>
                                      <p:to>
                                        <p:strVal val="visible"/>
                                      </p:to>
                                    </p:set>
                                    <p:animEffect transition="in" filter="wipe(left)">
                                      <p:cBhvr>
                                        <p:cTn id="18" dur="1000"/>
                                        <p:tgtEl>
                                          <p:spTgt spid="44041"/>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44040"/>
                                        </p:tgtEl>
                                        <p:attrNameLst>
                                          <p:attrName>style.visibility</p:attrName>
                                        </p:attrNameLst>
                                      </p:cBhvr>
                                      <p:to>
                                        <p:strVal val="visible"/>
                                      </p:to>
                                    </p:set>
                                    <p:animEffect transition="in" filter="wipe(left)">
                                      <p:cBhvr>
                                        <p:cTn id="22" dur="1000"/>
                                        <p:tgtEl>
                                          <p:spTgt spid="440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042"/>
                                        </p:tgtEl>
                                        <p:attrNameLst>
                                          <p:attrName>style.visibility</p:attrName>
                                        </p:attrNameLst>
                                      </p:cBhvr>
                                      <p:to>
                                        <p:strVal val="visible"/>
                                      </p:to>
                                    </p:set>
                                    <p:animEffect transition="in" filter="fade">
                                      <p:cBhvr>
                                        <p:cTn id="27" dur="1000"/>
                                        <p:tgtEl>
                                          <p:spTgt spid="44042"/>
                                        </p:tgtEl>
                                      </p:cBhvr>
                                    </p:animEffect>
                                  </p:childTnLst>
                                </p:cTn>
                              </p:par>
                              <p:par>
                                <p:cTn id="28" presetID="10" presetClass="exit" presetSubtype="0" fill="hold" nodeType="withEffect">
                                  <p:stCondLst>
                                    <p:cond delay="0"/>
                                  </p:stCondLst>
                                  <p:childTnLst>
                                    <p:animEffect transition="out" filter="fade">
                                      <p:cBhvr>
                                        <p:cTn id="29" dur="1000"/>
                                        <p:tgtEl>
                                          <p:spTgt spid="44038"/>
                                        </p:tgtEl>
                                      </p:cBhvr>
                                    </p:animEffect>
                                    <p:set>
                                      <p:cBhvr>
                                        <p:cTn id="30" dur="1" fill="hold">
                                          <p:stCondLst>
                                            <p:cond delay="999"/>
                                          </p:stCondLst>
                                        </p:cTn>
                                        <p:tgtEl>
                                          <p:spTgt spid="4403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4035">
                                            <p:txEl>
                                              <p:pRg st="3" end="3"/>
                                            </p:txEl>
                                          </p:spTgt>
                                        </p:tgtEl>
                                        <p:attrNameLst>
                                          <p:attrName>style.visibility</p:attrName>
                                        </p:attrNameLst>
                                      </p:cBhvr>
                                      <p:to>
                                        <p:strVal val="visible"/>
                                      </p:to>
                                    </p:set>
                                    <p:animEffect transition="in" filter="fade">
                                      <p:cBhvr>
                                        <p:cTn id="35" dur="500"/>
                                        <p:tgtEl>
                                          <p:spTgt spid="44035">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4035">
                                            <p:txEl>
                                              <p:pRg st="4" end="4"/>
                                            </p:txEl>
                                          </p:spTgt>
                                        </p:tgtEl>
                                        <p:attrNameLst>
                                          <p:attrName>style.visibility</p:attrName>
                                        </p:attrNameLst>
                                      </p:cBhvr>
                                      <p:to>
                                        <p:strVal val="visible"/>
                                      </p:to>
                                    </p:set>
                                    <p:animEffect transition="in" filter="fade">
                                      <p:cBhvr>
                                        <p:cTn id="40" dur="500"/>
                                        <p:tgtEl>
                                          <p:spTgt spid="44035">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4043"/>
                                        </p:tgtEl>
                                        <p:attrNameLst>
                                          <p:attrName>style.visibility</p:attrName>
                                        </p:attrNameLst>
                                      </p:cBhvr>
                                      <p:to>
                                        <p:strVal val="visible"/>
                                      </p:to>
                                    </p:set>
                                    <p:animEffect transition="in" filter="wipe(up)">
                                      <p:cBhvr>
                                        <p:cTn id="45" dur="1000"/>
                                        <p:tgtEl>
                                          <p:spTgt spid="44043"/>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44044"/>
                                        </p:tgtEl>
                                        <p:attrNameLst>
                                          <p:attrName>style.visibility</p:attrName>
                                        </p:attrNameLst>
                                      </p:cBhvr>
                                      <p:to>
                                        <p:strVal val="visible"/>
                                      </p:to>
                                    </p:set>
                                    <p:animEffect transition="in" filter="fade">
                                      <p:cBhvr>
                                        <p:cTn id="49" dur="500"/>
                                        <p:tgtEl>
                                          <p:spTgt spid="4404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4035">
                                            <p:txEl>
                                              <p:pRg st="5" end="5"/>
                                            </p:txEl>
                                          </p:spTgt>
                                        </p:tgtEl>
                                        <p:attrNameLst>
                                          <p:attrName>style.visibility</p:attrName>
                                        </p:attrNameLst>
                                      </p:cBhvr>
                                      <p:to>
                                        <p:strVal val="visible"/>
                                      </p:to>
                                    </p:set>
                                    <p:animEffect transition="in" filter="fade">
                                      <p:cBhvr>
                                        <p:cTn id="54" dur="500"/>
                                        <p:tgtEl>
                                          <p:spTgt spid="44035">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4043"/>
                                        </p:tgtEl>
                                        <p:attrNameLst>
                                          <p:attrName>style.visibility</p:attrName>
                                        </p:attrNameLst>
                                      </p:cBhvr>
                                      <p:to>
                                        <p:strVal val="hidden"/>
                                      </p:to>
                                    </p:set>
                                  </p:childTnLst>
                                </p:cTn>
                              </p:par>
                            </p:childTnLst>
                          </p:cTn>
                        </p:par>
                        <p:par>
                          <p:cTn id="59" fill="hold">
                            <p:stCondLst>
                              <p:cond delay="0"/>
                            </p:stCondLst>
                            <p:childTnLst>
                              <p:par>
                                <p:cTn id="60" presetID="22" presetClass="entr" presetSubtype="4" fill="hold" grpId="0" nodeType="afterEffect">
                                  <p:stCondLst>
                                    <p:cond delay="0"/>
                                  </p:stCondLst>
                                  <p:childTnLst>
                                    <p:set>
                                      <p:cBhvr>
                                        <p:cTn id="61" dur="1" fill="hold">
                                          <p:stCondLst>
                                            <p:cond delay="0"/>
                                          </p:stCondLst>
                                        </p:cTn>
                                        <p:tgtEl>
                                          <p:spTgt spid="44045"/>
                                        </p:tgtEl>
                                        <p:attrNameLst>
                                          <p:attrName>style.visibility</p:attrName>
                                        </p:attrNameLst>
                                      </p:cBhvr>
                                      <p:to>
                                        <p:strVal val="visible"/>
                                      </p:to>
                                    </p:set>
                                    <p:animEffect transition="in" filter="wipe(down)">
                                      <p:cBhvr>
                                        <p:cTn id="62" dur="1000"/>
                                        <p:tgtEl>
                                          <p:spTgt spid="44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0" grpId="0" animBg="1"/>
      <p:bldP spid="44041" grpId="0" animBg="1"/>
      <p:bldP spid="44043" grpId="0" animBg="1"/>
      <p:bldP spid="44043" grpId="1" animBg="1"/>
      <p:bldP spid="4404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Objekte editieren</a:t>
            </a:r>
          </a:p>
        </p:txBody>
      </p:sp>
      <p:sp>
        <p:nvSpPr>
          <p:cNvPr id="3" name="Inhaltsplatzhalter 2"/>
          <p:cNvSpPr>
            <a:spLocks noGrp="1"/>
          </p:cNvSpPr>
          <p:nvPr>
            <p:ph idx="1"/>
          </p:nvPr>
        </p:nvSpPr>
        <p:spPr>
          <a:xfrm>
            <a:off x="2135188" y="1196976"/>
            <a:ext cx="4818068" cy="5256213"/>
          </a:xfrm>
        </p:spPr>
        <p:txBody>
          <a:bodyPr/>
          <a:lstStyle/>
          <a:p>
            <a:r>
              <a:rPr lang="de-DE" dirty="0"/>
              <a:t>Parameter editieren</a:t>
            </a:r>
          </a:p>
          <a:p>
            <a:pPr lvl="1"/>
            <a:r>
              <a:rPr lang="de-DE" dirty="0"/>
              <a:t>Im Attribute-Fenster</a:t>
            </a:r>
          </a:p>
          <a:p>
            <a:pPr lvl="1"/>
            <a:r>
              <a:rPr lang="de-DE" dirty="0"/>
              <a:t>Über Anfasser im Editor-Fenster</a:t>
            </a:r>
          </a:p>
          <a:p>
            <a:endParaRPr lang="de-DE" dirty="0"/>
          </a:p>
          <a:p>
            <a:endParaRPr lang="de-DE" dirty="0"/>
          </a:p>
          <a:p>
            <a:pPr>
              <a:buNone/>
            </a:pPr>
            <a:endParaRPr lang="de-DE" dirty="0"/>
          </a:p>
          <a:p>
            <a:r>
              <a:rPr lang="de-DE" dirty="0"/>
              <a:t>Position</a:t>
            </a:r>
          </a:p>
          <a:p>
            <a:r>
              <a:rPr lang="de-DE" dirty="0"/>
              <a:t>Größe</a:t>
            </a:r>
          </a:p>
          <a:p>
            <a:r>
              <a:rPr lang="de-DE" dirty="0"/>
              <a:t>Orientierung</a:t>
            </a:r>
          </a:p>
          <a:p>
            <a:pPr lvl="1"/>
            <a:r>
              <a:rPr lang="de-DE" dirty="0"/>
              <a:t>Im Koordinaten-Fenster</a:t>
            </a:r>
          </a:p>
          <a:p>
            <a:pPr lvl="1"/>
            <a:r>
              <a:rPr lang="de-DE" dirty="0"/>
              <a:t>Über Werkzeuge im Editor-Fenster</a:t>
            </a:r>
          </a:p>
          <a:p>
            <a:endParaRPr lang="de-DE" dirty="0"/>
          </a:p>
        </p:txBody>
      </p:sp>
      <p:pic>
        <p:nvPicPr>
          <p:cNvPr id="177153" name="Picture 1"/>
          <p:cNvPicPr>
            <a:picLocks noChangeAspect="1" noChangeArrowheads="1"/>
          </p:cNvPicPr>
          <p:nvPr/>
        </p:nvPicPr>
        <p:blipFill>
          <a:blip r:embed="rId2" cstate="print"/>
          <a:srcRect/>
          <a:stretch>
            <a:fillRect/>
          </a:stretch>
        </p:blipFill>
        <p:spPr bwMode="auto">
          <a:xfrm>
            <a:off x="7210456" y="1214422"/>
            <a:ext cx="3171825" cy="2247900"/>
          </a:xfrm>
          <a:prstGeom prst="rect">
            <a:avLst/>
          </a:prstGeom>
          <a:noFill/>
          <a:ln w="9525">
            <a:noFill/>
            <a:miter lim="800000"/>
            <a:headEnd/>
            <a:tailEnd/>
          </a:ln>
        </p:spPr>
      </p:pic>
      <p:pic>
        <p:nvPicPr>
          <p:cNvPr id="177154" name="Picture 2"/>
          <p:cNvPicPr>
            <a:picLocks noChangeAspect="1" noChangeArrowheads="1"/>
          </p:cNvPicPr>
          <p:nvPr/>
        </p:nvPicPr>
        <p:blipFill>
          <a:blip r:embed="rId3" cstate="print"/>
          <a:srcRect/>
          <a:stretch>
            <a:fillRect/>
          </a:stretch>
        </p:blipFill>
        <p:spPr bwMode="auto">
          <a:xfrm>
            <a:off x="7167570" y="3786190"/>
            <a:ext cx="304800" cy="1009650"/>
          </a:xfrm>
          <a:prstGeom prst="rect">
            <a:avLst/>
          </a:prstGeom>
          <a:noFill/>
          <a:ln w="9525">
            <a:noFill/>
            <a:miter lim="800000"/>
            <a:headEnd/>
            <a:tailEnd/>
          </a:ln>
        </p:spPr>
      </p:pic>
      <p:pic>
        <p:nvPicPr>
          <p:cNvPr id="177156" name="Picture 4"/>
          <p:cNvPicPr>
            <a:picLocks noChangeAspect="1" noChangeArrowheads="1"/>
          </p:cNvPicPr>
          <p:nvPr/>
        </p:nvPicPr>
        <p:blipFill>
          <a:blip r:embed="rId4" cstate="print"/>
          <a:srcRect/>
          <a:stretch>
            <a:fillRect/>
          </a:stretch>
        </p:blipFill>
        <p:spPr bwMode="auto">
          <a:xfrm>
            <a:off x="7596199" y="3786191"/>
            <a:ext cx="2847975" cy="11906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77153"/>
                                        </p:tgtEl>
                                        <p:attrNameLst>
                                          <p:attrName>style.visibility</p:attrName>
                                        </p:attrNameLst>
                                      </p:cBhvr>
                                      <p:to>
                                        <p:strVal val="visible"/>
                                      </p:to>
                                    </p:set>
                                    <p:animEffect transition="in" filter="fade">
                                      <p:cBhvr>
                                        <p:cTn id="15" dur="1000"/>
                                        <p:tgtEl>
                                          <p:spTgt spid="17715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77156"/>
                                        </p:tgtEl>
                                        <p:attrNameLst>
                                          <p:attrName>style.visibility</p:attrName>
                                        </p:attrNameLst>
                                      </p:cBhvr>
                                      <p:to>
                                        <p:strVal val="visible"/>
                                      </p:to>
                                    </p:set>
                                    <p:animEffect transition="in" filter="fade">
                                      <p:cBhvr>
                                        <p:cTn id="41" dur="1000"/>
                                        <p:tgtEl>
                                          <p:spTgt spid="17715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Effect transition="in" filter="fade">
                                      <p:cBhvr>
                                        <p:cTn id="46" dur="500"/>
                                        <p:tgtEl>
                                          <p:spTgt spid="3">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77154"/>
                                        </p:tgtEl>
                                        <p:attrNameLst>
                                          <p:attrName>style.visibility</p:attrName>
                                        </p:attrNameLst>
                                      </p:cBhvr>
                                      <p:to>
                                        <p:strVal val="visible"/>
                                      </p:to>
                                    </p:set>
                                    <p:animEffect transition="in" filter="fade">
                                      <p:cBhvr>
                                        <p:cTn id="49" dur="1000"/>
                                        <p:tgtEl>
                                          <p:spTgt spid="177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de-DE"/>
              <a:t>Polygon Rendering: Geometry Pipeline</a:t>
            </a:r>
          </a:p>
        </p:txBody>
      </p:sp>
      <p:sp>
        <p:nvSpPr>
          <p:cNvPr id="327683" name="Rectangle 3"/>
          <p:cNvSpPr>
            <a:spLocks noGrp="1" noChangeArrowheads="1"/>
          </p:cNvSpPr>
          <p:nvPr>
            <p:ph type="body" sz="half" idx="1"/>
          </p:nvPr>
        </p:nvSpPr>
        <p:spPr>
          <a:xfrm>
            <a:off x="2135189" y="1125538"/>
            <a:ext cx="8137525" cy="3167062"/>
          </a:xfrm>
        </p:spPr>
        <p:txBody>
          <a:bodyPr/>
          <a:lstStyle/>
          <a:p>
            <a:pPr eaLnBrk="1" hangingPunct="1">
              <a:lnSpc>
                <a:spcPct val="90000"/>
              </a:lnSpc>
            </a:pPr>
            <a:r>
              <a:rPr lang="de-DE"/>
              <a:t>Nacheinanderausführung folgender Transformationen</a:t>
            </a:r>
          </a:p>
          <a:p>
            <a:pPr eaLnBrk="1" hangingPunct="1">
              <a:lnSpc>
                <a:spcPct val="90000"/>
              </a:lnSpc>
            </a:pPr>
            <a:r>
              <a:rPr lang="de-DE"/>
              <a:t>Ziel: aus Modellkoordinaten Screen-Koordinaten generieren</a:t>
            </a:r>
          </a:p>
          <a:p>
            <a:pPr lvl="1" eaLnBrk="1" hangingPunct="1">
              <a:lnSpc>
                <a:spcPct val="90000"/>
              </a:lnSpc>
            </a:pPr>
            <a:r>
              <a:rPr lang="de-DE" sz="2400"/>
              <a:t>ModelSpace</a:t>
            </a:r>
          </a:p>
          <a:p>
            <a:pPr lvl="1" eaLnBrk="1" hangingPunct="1">
              <a:lnSpc>
                <a:spcPct val="90000"/>
              </a:lnSpc>
            </a:pPr>
            <a:r>
              <a:rPr lang="de-DE" sz="2400"/>
              <a:t>WorldSpace</a:t>
            </a:r>
          </a:p>
          <a:p>
            <a:pPr lvl="1" eaLnBrk="1" hangingPunct="1">
              <a:lnSpc>
                <a:spcPct val="90000"/>
              </a:lnSpc>
            </a:pPr>
            <a:r>
              <a:rPr lang="de-DE" sz="2400"/>
              <a:t>CameraSpace</a:t>
            </a:r>
          </a:p>
          <a:p>
            <a:pPr lvl="1" eaLnBrk="1" hangingPunct="1">
              <a:lnSpc>
                <a:spcPct val="90000"/>
              </a:lnSpc>
            </a:pPr>
            <a:r>
              <a:rPr lang="de-DE" sz="2400"/>
              <a:t>ScreenSpace</a:t>
            </a:r>
          </a:p>
        </p:txBody>
      </p:sp>
      <p:pic>
        <p:nvPicPr>
          <p:cNvPr id="327690" name="Picture 10" descr="TransformView"/>
          <p:cNvPicPr>
            <a:picLocks noChangeAspect="1" noChangeArrowheads="1"/>
          </p:cNvPicPr>
          <p:nvPr/>
        </p:nvPicPr>
        <p:blipFill>
          <a:blip r:embed="rId3" cstate="print"/>
          <a:srcRect/>
          <a:stretch>
            <a:fillRect/>
          </a:stretch>
        </p:blipFill>
        <p:spPr bwMode="auto">
          <a:xfrm>
            <a:off x="7658100" y="5589589"/>
            <a:ext cx="642938" cy="579437"/>
          </a:xfrm>
          <a:prstGeom prst="rect">
            <a:avLst/>
          </a:prstGeom>
          <a:noFill/>
          <a:ln w="9525">
            <a:noFill/>
            <a:miter lim="800000"/>
            <a:headEnd/>
            <a:tailEnd/>
          </a:ln>
        </p:spPr>
      </p:pic>
      <p:pic>
        <p:nvPicPr>
          <p:cNvPr id="327691" name="Picture 11" descr="CubeObjectSpace"/>
          <p:cNvPicPr>
            <a:picLocks noChangeAspect="1" noChangeArrowheads="1"/>
          </p:cNvPicPr>
          <p:nvPr/>
        </p:nvPicPr>
        <p:blipFill>
          <a:blip r:embed="rId4" cstate="print"/>
          <a:srcRect/>
          <a:stretch>
            <a:fillRect/>
          </a:stretch>
        </p:blipFill>
        <p:spPr bwMode="auto">
          <a:xfrm>
            <a:off x="2611439" y="5229226"/>
            <a:ext cx="1049337" cy="1014413"/>
          </a:xfrm>
          <a:prstGeom prst="rect">
            <a:avLst/>
          </a:prstGeom>
          <a:noFill/>
          <a:ln w="9525">
            <a:noFill/>
            <a:miter lim="800000"/>
            <a:headEnd/>
            <a:tailEnd/>
          </a:ln>
        </p:spPr>
      </p:pic>
      <p:pic>
        <p:nvPicPr>
          <p:cNvPr id="327692" name="Picture 12" descr="CubeWorldEye"/>
          <p:cNvPicPr>
            <a:picLocks noChangeAspect="1" noChangeArrowheads="1"/>
          </p:cNvPicPr>
          <p:nvPr/>
        </p:nvPicPr>
        <p:blipFill>
          <a:blip r:embed="rId5" cstate="print"/>
          <a:srcRect/>
          <a:stretch>
            <a:fillRect/>
          </a:stretch>
        </p:blipFill>
        <p:spPr bwMode="auto">
          <a:xfrm>
            <a:off x="6459539" y="5229226"/>
            <a:ext cx="1049337" cy="1014413"/>
          </a:xfrm>
          <a:prstGeom prst="rect">
            <a:avLst/>
          </a:prstGeom>
          <a:noFill/>
          <a:ln w="9525">
            <a:noFill/>
            <a:miter lim="800000"/>
            <a:headEnd/>
            <a:tailEnd/>
          </a:ln>
        </p:spPr>
      </p:pic>
      <p:pic>
        <p:nvPicPr>
          <p:cNvPr id="327693" name="Picture 13" descr="CubeWorldNormalizedSpace"/>
          <p:cNvPicPr>
            <a:picLocks noChangeAspect="1" noChangeArrowheads="1"/>
          </p:cNvPicPr>
          <p:nvPr/>
        </p:nvPicPr>
        <p:blipFill>
          <a:blip r:embed="rId6" cstate="print"/>
          <a:srcRect/>
          <a:stretch>
            <a:fillRect/>
          </a:stretch>
        </p:blipFill>
        <p:spPr bwMode="auto">
          <a:xfrm>
            <a:off x="8629651" y="5229225"/>
            <a:ext cx="1038225" cy="1047750"/>
          </a:xfrm>
          <a:prstGeom prst="rect">
            <a:avLst/>
          </a:prstGeom>
          <a:noFill/>
          <a:ln w="9525">
            <a:noFill/>
            <a:miter lim="800000"/>
            <a:headEnd/>
            <a:tailEnd/>
          </a:ln>
        </p:spPr>
      </p:pic>
      <p:pic>
        <p:nvPicPr>
          <p:cNvPr id="327694" name="Picture 14" descr="CubeWorldSpace"/>
          <p:cNvPicPr>
            <a:picLocks noChangeAspect="1" noChangeArrowheads="1"/>
          </p:cNvPicPr>
          <p:nvPr/>
        </p:nvPicPr>
        <p:blipFill>
          <a:blip r:embed="rId7" cstate="print"/>
          <a:srcRect/>
          <a:stretch>
            <a:fillRect/>
          </a:stretch>
        </p:blipFill>
        <p:spPr bwMode="auto">
          <a:xfrm>
            <a:off x="4484689" y="5229226"/>
            <a:ext cx="1049337" cy="1014413"/>
          </a:xfrm>
          <a:prstGeom prst="rect">
            <a:avLst/>
          </a:prstGeom>
          <a:noFill/>
          <a:ln w="9525">
            <a:noFill/>
            <a:miter lim="800000"/>
            <a:headEnd/>
            <a:tailEnd/>
          </a:ln>
        </p:spPr>
      </p:pic>
      <p:pic>
        <p:nvPicPr>
          <p:cNvPr id="327695" name="Picture 15" descr="TransformModel"/>
          <p:cNvPicPr>
            <a:picLocks noChangeAspect="1" noChangeArrowheads="1"/>
          </p:cNvPicPr>
          <p:nvPr/>
        </p:nvPicPr>
        <p:blipFill>
          <a:blip r:embed="rId8" cstate="print"/>
          <a:srcRect/>
          <a:stretch>
            <a:fillRect/>
          </a:stretch>
        </p:blipFill>
        <p:spPr bwMode="auto">
          <a:xfrm>
            <a:off x="3835400" y="5657850"/>
            <a:ext cx="604838" cy="579438"/>
          </a:xfrm>
          <a:prstGeom prst="rect">
            <a:avLst/>
          </a:prstGeom>
          <a:noFill/>
          <a:ln w="9525">
            <a:noFill/>
            <a:miter lim="800000"/>
            <a:headEnd/>
            <a:tailEnd/>
          </a:ln>
        </p:spPr>
      </p:pic>
      <p:pic>
        <p:nvPicPr>
          <p:cNvPr id="327696" name="Picture 16" descr="TransformProjection"/>
          <p:cNvPicPr>
            <a:picLocks noChangeAspect="1" noChangeArrowheads="1"/>
          </p:cNvPicPr>
          <p:nvPr/>
        </p:nvPicPr>
        <p:blipFill>
          <a:blip r:embed="rId9" cstate="print"/>
          <a:srcRect/>
          <a:stretch>
            <a:fillRect/>
          </a:stretch>
        </p:blipFill>
        <p:spPr bwMode="auto">
          <a:xfrm>
            <a:off x="5708650" y="5657850"/>
            <a:ext cx="642938" cy="579438"/>
          </a:xfrm>
          <a:prstGeom prst="rect">
            <a:avLst/>
          </a:prstGeom>
          <a:noFill/>
          <a:ln w="9525">
            <a:noFill/>
            <a:miter lim="800000"/>
            <a:headEnd/>
            <a:tailEnd/>
          </a:ln>
        </p:spPr>
      </p:pic>
      <p:sp>
        <p:nvSpPr>
          <p:cNvPr id="327698" name="Rectangle 18"/>
          <p:cNvSpPr>
            <a:spLocks noChangeArrowheads="1"/>
          </p:cNvSpPr>
          <p:nvPr/>
        </p:nvSpPr>
        <p:spPr bwMode="auto">
          <a:xfrm>
            <a:off x="2684463" y="4437063"/>
            <a:ext cx="863600" cy="647700"/>
          </a:xfrm>
          <a:prstGeom prst="rect">
            <a:avLst/>
          </a:prstGeom>
          <a:solidFill>
            <a:srgbClr val="DFDFFF"/>
          </a:solidFill>
          <a:ln w="9525">
            <a:solidFill>
              <a:schemeClr val="tx1"/>
            </a:solidFill>
            <a:miter lim="800000"/>
            <a:headEnd/>
            <a:tailEnd/>
          </a:ln>
        </p:spPr>
        <p:txBody>
          <a:bodyPr wrap="none" anchor="ctr"/>
          <a:lstStyle/>
          <a:p>
            <a:pPr algn="ctr"/>
            <a:r>
              <a:rPr lang="de-DE" sz="1600">
                <a:latin typeface="Franklin Gothic Demi" pitchFamily="34" charset="0"/>
              </a:rPr>
              <a:t>Model</a:t>
            </a:r>
          </a:p>
          <a:p>
            <a:pPr algn="ctr"/>
            <a:r>
              <a:rPr lang="de-DE" sz="1600">
                <a:latin typeface="Franklin Gothic Demi" pitchFamily="34" charset="0"/>
              </a:rPr>
              <a:t>Space</a:t>
            </a:r>
          </a:p>
        </p:txBody>
      </p:sp>
      <p:sp>
        <p:nvSpPr>
          <p:cNvPr id="327700" name="AutoShape 20"/>
          <p:cNvSpPr>
            <a:spLocks noChangeArrowheads="1"/>
          </p:cNvSpPr>
          <p:nvPr/>
        </p:nvSpPr>
        <p:spPr bwMode="auto">
          <a:xfrm>
            <a:off x="3619501" y="4365626"/>
            <a:ext cx="936625" cy="7921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BB3B3"/>
          </a:solidFill>
          <a:ln w="9525">
            <a:solidFill>
              <a:schemeClr val="tx1"/>
            </a:solidFill>
            <a:miter lim="800000"/>
            <a:headEnd/>
            <a:tailEnd/>
          </a:ln>
        </p:spPr>
        <p:txBody>
          <a:bodyPr wrap="none" anchor="ctr"/>
          <a:lstStyle/>
          <a:p>
            <a:pPr algn="ctr"/>
            <a:r>
              <a:rPr lang="de-DE" sz="1400">
                <a:latin typeface="Franklin Gothic Demi" pitchFamily="34" charset="0"/>
              </a:rPr>
              <a:t>Model</a:t>
            </a:r>
          </a:p>
          <a:p>
            <a:pPr algn="ctr"/>
            <a:r>
              <a:rPr lang="de-DE" sz="1400">
                <a:latin typeface="Franklin Gothic Demi" pitchFamily="34" charset="0"/>
              </a:rPr>
              <a:t>XForm</a:t>
            </a:r>
          </a:p>
        </p:txBody>
      </p:sp>
      <p:sp>
        <p:nvSpPr>
          <p:cNvPr id="327702" name="Rectangle 22"/>
          <p:cNvSpPr>
            <a:spLocks noChangeArrowheads="1"/>
          </p:cNvSpPr>
          <p:nvPr/>
        </p:nvSpPr>
        <p:spPr bwMode="auto">
          <a:xfrm>
            <a:off x="4627563" y="4437063"/>
            <a:ext cx="863600" cy="647700"/>
          </a:xfrm>
          <a:prstGeom prst="rect">
            <a:avLst/>
          </a:prstGeom>
          <a:solidFill>
            <a:srgbClr val="DFDFFF"/>
          </a:solidFill>
          <a:ln w="9525">
            <a:solidFill>
              <a:schemeClr val="tx1"/>
            </a:solidFill>
            <a:miter lim="800000"/>
            <a:headEnd/>
            <a:tailEnd/>
          </a:ln>
        </p:spPr>
        <p:txBody>
          <a:bodyPr wrap="none" anchor="ctr"/>
          <a:lstStyle/>
          <a:p>
            <a:pPr algn="ctr"/>
            <a:r>
              <a:rPr lang="de-DE" sz="1600">
                <a:latin typeface="Franklin Gothic Demi" pitchFamily="34" charset="0"/>
              </a:rPr>
              <a:t>World</a:t>
            </a:r>
          </a:p>
          <a:p>
            <a:pPr algn="ctr"/>
            <a:r>
              <a:rPr lang="de-DE" sz="1600">
                <a:latin typeface="Franklin Gothic Demi" pitchFamily="34" charset="0"/>
              </a:rPr>
              <a:t>Space</a:t>
            </a:r>
          </a:p>
        </p:txBody>
      </p:sp>
      <p:sp>
        <p:nvSpPr>
          <p:cNvPr id="327703" name="AutoShape 23"/>
          <p:cNvSpPr>
            <a:spLocks noChangeArrowheads="1"/>
          </p:cNvSpPr>
          <p:nvPr/>
        </p:nvSpPr>
        <p:spPr bwMode="auto">
          <a:xfrm>
            <a:off x="5562601" y="4365626"/>
            <a:ext cx="936625" cy="7921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BB3B3"/>
          </a:solidFill>
          <a:ln w="9525">
            <a:solidFill>
              <a:schemeClr val="tx1"/>
            </a:solidFill>
            <a:miter lim="800000"/>
            <a:headEnd/>
            <a:tailEnd/>
          </a:ln>
        </p:spPr>
        <p:txBody>
          <a:bodyPr wrap="none" anchor="ctr"/>
          <a:lstStyle/>
          <a:p>
            <a:pPr algn="ctr"/>
            <a:r>
              <a:rPr lang="de-DE" sz="1400">
                <a:latin typeface="Franklin Gothic Demi" pitchFamily="34" charset="0"/>
              </a:rPr>
              <a:t>View</a:t>
            </a:r>
          </a:p>
          <a:p>
            <a:pPr algn="ctr"/>
            <a:r>
              <a:rPr lang="de-DE" sz="1400">
                <a:latin typeface="Franklin Gothic Demi" pitchFamily="34" charset="0"/>
              </a:rPr>
              <a:t>XForm</a:t>
            </a:r>
          </a:p>
        </p:txBody>
      </p:sp>
      <p:sp>
        <p:nvSpPr>
          <p:cNvPr id="327704" name="Rectangle 24"/>
          <p:cNvSpPr>
            <a:spLocks noChangeArrowheads="1"/>
          </p:cNvSpPr>
          <p:nvPr/>
        </p:nvSpPr>
        <p:spPr bwMode="auto">
          <a:xfrm>
            <a:off x="6572250" y="4437063"/>
            <a:ext cx="863600" cy="647700"/>
          </a:xfrm>
          <a:prstGeom prst="rect">
            <a:avLst/>
          </a:prstGeom>
          <a:solidFill>
            <a:srgbClr val="DFDFFF"/>
          </a:solidFill>
          <a:ln w="9525">
            <a:solidFill>
              <a:schemeClr val="tx1"/>
            </a:solidFill>
            <a:miter lim="800000"/>
            <a:headEnd/>
            <a:tailEnd/>
          </a:ln>
        </p:spPr>
        <p:txBody>
          <a:bodyPr wrap="none" anchor="ctr"/>
          <a:lstStyle/>
          <a:p>
            <a:pPr algn="ctr"/>
            <a:r>
              <a:rPr lang="de-DE" sz="1600">
                <a:latin typeface="Franklin Gothic Demi" pitchFamily="34" charset="0"/>
              </a:rPr>
              <a:t>Camera</a:t>
            </a:r>
          </a:p>
          <a:p>
            <a:pPr algn="ctr"/>
            <a:r>
              <a:rPr lang="de-DE" sz="1600">
                <a:latin typeface="Franklin Gothic Demi" pitchFamily="34" charset="0"/>
              </a:rPr>
              <a:t>Space</a:t>
            </a:r>
          </a:p>
        </p:txBody>
      </p:sp>
      <p:sp>
        <p:nvSpPr>
          <p:cNvPr id="327705" name="AutoShape 25"/>
          <p:cNvSpPr>
            <a:spLocks noChangeArrowheads="1"/>
          </p:cNvSpPr>
          <p:nvPr/>
        </p:nvSpPr>
        <p:spPr bwMode="auto">
          <a:xfrm>
            <a:off x="7508875" y="4365626"/>
            <a:ext cx="1079500" cy="7921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BB3B3"/>
          </a:solidFill>
          <a:ln w="9525">
            <a:solidFill>
              <a:schemeClr val="tx1"/>
            </a:solidFill>
            <a:miter lim="800000"/>
            <a:headEnd/>
            <a:tailEnd/>
          </a:ln>
        </p:spPr>
        <p:txBody>
          <a:bodyPr wrap="none" anchor="ctr"/>
          <a:lstStyle/>
          <a:p>
            <a:pPr algn="ctr"/>
            <a:r>
              <a:rPr lang="de-DE" sz="1400">
                <a:latin typeface="Franklin Gothic Demi" pitchFamily="34" charset="0"/>
              </a:rPr>
              <a:t>Projection</a:t>
            </a:r>
          </a:p>
          <a:p>
            <a:pPr algn="ctr"/>
            <a:r>
              <a:rPr lang="de-DE" sz="1400">
                <a:latin typeface="Franklin Gothic Demi" pitchFamily="34" charset="0"/>
              </a:rPr>
              <a:t>XForm</a:t>
            </a:r>
          </a:p>
        </p:txBody>
      </p:sp>
      <p:sp>
        <p:nvSpPr>
          <p:cNvPr id="327709" name="Rectangle 29"/>
          <p:cNvSpPr>
            <a:spLocks noChangeArrowheads="1"/>
          </p:cNvSpPr>
          <p:nvPr/>
        </p:nvSpPr>
        <p:spPr bwMode="auto">
          <a:xfrm>
            <a:off x="8718550" y="4437063"/>
            <a:ext cx="863600" cy="647700"/>
          </a:xfrm>
          <a:prstGeom prst="rect">
            <a:avLst/>
          </a:prstGeom>
          <a:solidFill>
            <a:srgbClr val="DFDFFF"/>
          </a:solidFill>
          <a:ln w="9525">
            <a:solidFill>
              <a:schemeClr val="tx1"/>
            </a:solidFill>
            <a:miter lim="800000"/>
            <a:headEnd/>
            <a:tailEnd/>
          </a:ln>
        </p:spPr>
        <p:txBody>
          <a:bodyPr wrap="none" anchor="ctr"/>
          <a:lstStyle/>
          <a:p>
            <a:pPr algn="ctr"/>
            <a:r>
              <a:rPr lang="de-DE" sz="1600">
                <a:latin typeface="Franklin Gothic Demi" pitchFamily="34" charset="0"/>
              </a:rPr>
              <a:t>Screen</a:t>
            </a:r>
          </a:p>
          <a:p>
            <a:pPr algn="ctr"/>
            <a:r>
              <a:rPr lang="de-DE" sz="1600">
                <a:latin typeface="Franklin Gothic Demi" pitchFamily="34" charset="0"/>
              </a:rPr>
              <a:t>Space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683">
                                            <p:txEl>
                                              <p:pRg st="0" end="0"/>
                                            </p:txEl>
                                          </p:spTgt>
                                        </p:tgtEl>
                                        <p:attrNameLst>
                                          <p:attrName>style.visibility</p:attrName>
                                        </p:attrNameLst>
                                      </p:cBhvr>
                                      <p:to>
                                        <p:strVal val="visible"/>
                                      </p:to>
                                    </p:set>
                                    <p:animEffect transition="in" filter="fade">
                                      <p:cBhvr>
                                        <p:cTn id="7" dur="1000"/>
                                        <p:tgtEl>
                                          <p:spTgt spid="3276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7683">
                                            <p:txEl>
                                              <p:pRg st="1" end="1"/>
                                            </p:txEl>
                                          </p:spTgt>
                                        </p:tgtEl>
                                        <p:attrNameLst>
                                          <p:attrName>style.visibility</p:attrName>
                                        </p:attrNameLst>
                                      </p:cBhvr>
                                      <p:to>
                                        <p:strVal val="visible"/>
                                      </p:to>
                                    </p:set>
                                    <p:animEffect transition="in" filter="fade">
                                      <p:cBhvr>
                                        <p:cTn id="12" dur="1000"/>
                                        <p:tgtEl>
                                          <p:spTgt spid="3276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7683">
                                            <p:txEl>
                                              <p:pRg st="2" end="2"/>
                                            </p:txEl>
                                          </p:spTgt>
                                        </p:tgtEl>
                                        <p:attrNameLst>
                                          <p:attrName>style.visibility</p:attrName>
                                        </p:attrNameLst>
                                      </p:cBhvr>
                                      <p:to>
                                        <p:strVal val="visible"/>
                                      </p:to>
                                    </p:set>
                                    <p:animEffect transition="in" filter="fade">
                                      <p:cBhvr>
                                        <p:cTn id="17" dur="1000"/>
                                        <p:tgtEl>
                                          <p:spTgt spid="327683">
                                            <p:txEl>
                                              <p:pRg st="2" end="2"/>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27698"/>
                                        </p:tgtEl>
                                        <p:attrNameLst>
                                          <p:attrName>style.visibility</p:attrName>
                                        </p:attrNameLst>
                                      </p:cBhvr>
                                      <p:to>
                                        <p:strVal val="visible"/>
                                      </p:to>
                                    </p:set>
                                    <p:animEffect transition="in" filter="fade">
                                      <p:cBhvr>
                                        <p:cTn id="21" dur="1000"/>
                                        <p:tgtEl>
                                          <p:spTgt spid="327698"/>
                                        </p:tgtEl>
                                      </p:cBhvr>
                                    </p:animEffect>
                                  </p:childTnLst>
                                </p:cTn>
                              </p:par>
                              <p:par>
                                <p:cTn id="22" presetID="10" presetClass="entr" presetSubtype="0" fill="hold" nodeType="withEffect">
                                  <p:stCondLst>
                                    <p:cond delay="0"/>
                                  </p:stCondLst>
                                  <p:childTnLst>
                                    <p:set>
                                      <p:cBhvr>
                                        <p:cTn id="23" dur="1" fill="hold">
                                          <p:stCondLst>
                                            <p:cond delay="0"/>
                                          </p:stCondLst>
                                        </p:cTn>
                                        <p:tgtEl>
                                          <p:spTgt spid="327691"/>
                                        </p:tgtEl>
                                        <p:attrNameLst>
                                          <p:attrName>style.visibility</p:attrName>
                                        </p:attrNameLst>
                                      </p:cBhvr>
                                      <p:to>
                                        <p:strVal val="visible"/>
                                      </p:to>
                                    </p:set>
                                    <p:animEffect transition="in" filter="fade">
                                      <p:cBhvr>
                                        <p:cTn id="24" dur="1000"/>
                                        <p:tgtEl>
                                          <p:spTgt spid="32769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7683">
                                            <p:txEl>
                                              <p:pRg st="3" end="3"/>
                                            </p:txEl>
                                          </p:spTgt>
                                        </p:tgtEl>
                                        <p:attrNameLst>
                                          <p:attrName>style.visibility</p:attrName>
                                        </p:attrNameLst>
                                      </p:cBhvr>
                                      <p:to>
                                        <p:strVal val="visible"/>
                                      </p:to>
                                    </p:set>
                                    <p:animEffect transition="in" filter="fade">
                                      <p:cBhvr>
                                        <p:cTn id="29" dur="1000"/>
                                        <p:tgtEl>
                                          <p:spTgt spid="327683">
                                            <p:txEl>
                                              <p:pRg st="3" end="3"/>
                                            </p:txEl>
                                          </p:spTgt>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27700"/>
                                        </p:tgtEl>
                                        <p:attrNameLst>
                                          <p:attrName>style.visibility</p:attrName>
                                        </p:attrNameLst>
                                      </p:cBhvr>
                                      <p:to>
                                        <p:strVal val="visible"/>
                                      </p:to>
                                    </p:set>
                                    <p:animEffect transition="in" filter="wipe(left)">
                                      <p:cBhvr>
                                        <p:cTn id="33" dur="1000"/>
                                        <p:tgtEl>
                                          <p:spTgt spid="327700"/>
                                        </p:tgtEl>
                                      </p:cBhvr>
                                    </p:animEffect>
                                  </p:childTnLst>
                                </p:cTn>
                              </p:par>
                              <p:par>
                                <p:cTn id="34" presetID="22" presetClass="entr" presetSubtype="8" fill="hold" nodeType="withEffect">
                                  <p:stCondLst>
                                    <p:cond delay="0"/>
                                  </p:stCondLst>
                                  <p:childTnLst>
                                    <p:set>
                                      <p:cBhvr>
                                        <p:cTn id="35" dur="1" fill="hold">
                                          <p:stCondLst>
                                            <p:cond delay="0"/>
                                          </p:stCondLst>
                                        </p:cTn>
                                        <p:tgtEl>
                                          <p:spTgt spid="327695"/>
                                        </p:tgtEl>
                                        <p:attrNameLst>
                                          <p:attrName>style.visibility</p:attrName>
                                        </p:attrNameLst>
                                      </p:cBhvr>
                                      <p:to>
                                        <p:strVal val="visible"/>
                                      </p:to>
                                    </p:set>
                                    <p:animEffect transition="in" filter="wipe(left)">
                                      <p:cBhvr>
                                        <p:cTn id="36" dur="1000"/>
                                        <p:tgtEl>
                                          <p:spTgt spid="327695"/>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327702"/>
                                        </p:tgtEl>
                                        <p:attrNameLst>
                                          <p:attrName>style.visibility</p:attrName>
                                        </p:attrNameLst>
                                      </p:cBhvr>
                                      <p:to>
                                        <p:strVal val="visible"/>
                                      </p:to>
                                    </p:set>
                                    <p:animEffect transition="in" filter="fade">
                                      <p:cBhvr>
                                        <p:cTn id="40" dur="2000"/>
                                        <p:tgtEl>
                                          <p:spTgt spid="327702"/>
                                        </p:tgtEl>
                                      </p:cBhvr>
                                    </p:animEffect>
                                  </p:childTnLst>
                                </p:cTn>
                              </p:par>
                              <p:par>
                                <p:cTn id="41" presetID="10" presetClass="entr" presetSubtype="0" fill="hold" nodeType="withEffect">
                                  <p:stCondLst>
                                    <p:cond delay="0"/>
                                  </p:stCondLst>
                                  <p:childTnLst>
                                    <p:set>
                                      <p:cBhvr>
                                        <p:cTn id="42" dur="1" fill="hold">
                                          <p:stCondLst>
                                            <p:cond delay="0"/>
                                          </p:stCondLst>
                                        </p:cTn>
                                        <p:tgtEl>
                                          <p:spTgt spid="327694"/>
                                        </p:tgtEl>
                                        <p:attrNameLst>
                                          <p:attrName>style.visibility</p:attrName>
                                        </p:attrNameLst>
                                      </p:cBhvr>
                                      <p:to>
                                        <p:strVal val="visible"/>
                                      </p:to>
                                    </p:set>
                                    <p:animEffect transition="in" filter="fade">
                                      <p:cBhvr>
                                        <p:cTn id="43" dur="2000"/>
                                        <p:tgtEl>
                                          <p:spTgt spid="32769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27683">
                                            <p:txEl>
                                              <p:pRg st="4" end="4"/>
                                            </p:txEl>
                                          </p:spTgt>
                                        </p:tgtEl>
                                        <p:attrNameLst>
                                          <p:attrName>style.visibility</p:attrName>
                                        </p:attrNameLst>
                                      </p:cBhvr>
                                      <p:to>
                                        <p:strVal val="visible"/>
                                      </p:to>
                                    </p:set>
                                    <p:animEffect transition="in" filter="fade">
                                      <p:cBhvr>
                                        <p:cTn id="48" dur="1000"/>
                                        <p:tgtEl>
                                          <p:spTgt spid="327683">
                                            <p:txEl>
                                              <p:pRg st="4" end="4"/>
                                            </p:txEl>
                                          </p:spTgt>
                                        </p:tgtEl>
                                      </p:cBhvr>
                                    </p:animEffect>
                                  </p:childTnLst>
                                </p:cTn>
                              </p:par>
                            </p:childTnLst>
                          </p:cTn>
                        </p:par>
                        <p:par>
                          <p:cTn id="49" fill="hold">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327703"/>
                                        </p:tgtEl>
                                        <p:attrNameLst>
                                          <p:attrName>style.visibility</p:attrName>
                                        </p:attrNameLst>
                                      </p:cBhvr>
                                      <p:to>
                                        <p:strVal val="visible"/>
                                      </p:to>
                                    </p:set>
                                    <p:animEffect transition="in" filter="wipe(left)">
                                      <p:cBhvr>
                                        <p:cTn id="52" dur="1000"/>
                                        <p:tgtEl>
                                          <p:spTgt spid="327703"/>
                                        </p:tgtEl>
                                      </p:cBhvr>
                                    </p:animEffect>
                                  </p:childTnLst>
                                </p:cTn>
                              </p:par>
                              <p:par>
                                <p:cTn id="53" presetID="22" presetClass="entr" presetSubtype="8" fill="hold" nodeType="withEffect">
                                  <p:stCondLst>
                                    <p:cond delay="0"/>
                                  </p:stCondLst>
                                  <p:childTnLst>
                                    <p:set>
                                      <p:cBhvr>
                                        <p:cTn id="54" dur="1" fill="hold">
                                          <p:stCondLst>
                                            <p:cond delay="0"/>
                                          </p:stCondLst>
                                        </p:cTn>
                                        <p:tgtEl>
                                          <p:spTgt spid="327696"/>
                                        </p:tgtEl>
                                        <p:attrNameLst>
                                          <p:attrName>style.visibility</p:attrName>
                                        </p:attrNameLst>
                                      </p:cBhvr>
                                      <p:to>
                                        <p:strVal val="visible"/>
                                      </p:to>
                                    </p:set>
                                    <p:animEffect transition="in" filter="wipe(left)">
                                      <p:cBhvr>
                                        <p:cTn id="55" dur="1000"/>
                                        <p:tgtEl>
                                          <p:spTgt spid="327696"/>
                                        </p:tgtEl>
                                      </p:cBhvr>
                                    </p:animEffect>
                                  </p:childTnLst>
                                </p:cTn>
                              </p:par>
                            </p:childTnLst>
                          </p:cTn>
                        </p:par>
                        <p:par>
                          <p:cTn id="56" fill="hold">
                            <p:stCondLst>
                              <p:cond delay="2000"/>
                            </p:stCondLst>
                            <p:childTnLst>
                              <p:par>
                                <p:cTn id="57" presetID="10" presetClass="entr" presetSubtype="0" fill="hold" grpId="0" nodeType="afterEffect">
                                  <p:stCondLst>
                                    <p:cond delay="0"/>
                                  </p:stCondLst>
                                  <p:childTnLst>
                                    <p:set>
                                      <p:cBhvr>
                                        <p:cTn id="58" dur="1" fill="hold">
                                          <p:stCondLst>
                                            <p:cond delay="0"/>
                                          </p:stCondLst>
                                        </p:cTn>
                                        <p:tgtEl>
                                          <p:spTgt spid="327704"/>
                                        </p:tgtEl>
                                        <p:attrNameLst>
                                          <p:attrName>style.visibility</p:attrName>
                                        </p:attrNameLst>
                                      </p:cBhvr>
                                      <p:to>
                                        <p:strVal val="visible"/>
                                      </p:to>
                                    </p:set>
                                    <p:animEffect transition="in" filter="fade">
                                      <p:cBhvr>
                                        <p:cTn id="59" dur="1000"/>
                                        <p:tgtEl>
                                          <p:spTgt spid="327704"/>
                                        </p:tgtEl>
                                      </p:cBhvr>
                                    </p:animEffect>
                                  </p:childTnLst>
                                </p:cTn>
                              </p:par>
                              <p:par>
                                <p:cTn id="60" presetID="10" presetClass="entr" presetSubtype="0" fill="hold" nodeType="withEffect">
                                  <p:stCondLst>
                                    <p:cond delay="0"/>
                                  </p:stCondLst>
                                  <p:childTnLst>
                                    <p:set>
                                      <p:cBhvr>
                                        <p:cTn id="61" dur="1" fill="hold">
                                          <p:stCondLst>
                                            <p:cond delay="0"/>
                                          </p:stCondLst>
                                        </p:cTn>
                                        <p:tgtEl>
                                          <p:spTgt spid="327692"/>
                                        </p:tgtEl>
                                        <p:attrNameLst>
                                          <p:attrName>style.visibility</p:attrName>
                                        </p:attrNameLst>
                                      </p:cBhvr>
                                      <p:to>
                                        <p:strVal val="visible"/>
                                      </p:to>
                                    </p:set>
                                    <p:animEffect transition="in" filter="fade">
                                      <p:cBhvr>
                                        <p:cTn id="62" dur="1000"/>
                                        <p:tgtEl>
                                          <p:spTgt spid="32769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27683">
                                            <p:txEl>
                                              <p:pRg st="5" end="5"/>
                                            </p:txEl>
                                          </p:spTgt>
                                        </p:tgtEl>
                                        <p:attrNameLst>
                                          <p:attrName>style.visibility</p:attrName>
                                        </p:attrNameLst>
                                      </p:cBhvr>
                                      <p:to>
                                        <p:strVal val="visible"/>
                                      </p:to>
                                    </p:set>
                                    <p:animEffect transition="in" filter="fade">
                                      <p:cBhvr>
                                        <p:cTn id="67" dur="1000"/>
                                        <p:tgtEl>
                                          <p:spTgt spid="327683">
                                            <p:txEl>
                                              <p:pRg st="5" end="5"/>
                                            </p:txEl>
                                          </p:spTgt>
                                        </p:tgtEl>
                                      </p:cBhvr>
                                    </p:animEffect>
                                  </p:childTnLst>
                                </p:cTn>
                              </p:par>
                            </p:childTnLst>
                          </p:cTn>
                        </p:par>
                        <p:par>
                          <p:cTn id="68" fill="hold">
                            <p:stCondLst>
                              <p:cond delay="1000"/>
                            </p:stCondLst>
                            <p:childTnLst>
                              <p:par>
                                <p:cTn id="69" presetID="22" presetClass="entr" presetSubtype="8" fill="hold" grpId="0" nodeType="afterEffect">
                                  <p:stCondLst>
                                    <p:cond delay="0"/>
                                  </p:stCondLst>
                                  <p:childTnLst>
                                    <p:set>
                                      <p:cBhvr>
                                        <p:cTn id="70" dur="1" fill="hold">
                                          <p:stCondLst>
                                            <p:cond delay="0"/>
                                          </p:stCondLst>
                                        </p:cTn>
                                        <p:tgtEl>
                                          <p:spTgt spid="327705"/>
                                        </p:tgtEl>
                                        <p:attrNameLst>
                                          <p:attrName>style.visibility</p:attrName>
                                        </p:attrNameLst>
                                      </p:cBhvr>
                                      <p:to>
                                        <p:strVal val="visible"/>
                                      </p:to>
                                    </p:set>
                                    <p:animEffect transition="in" filter="wipe(left)">
                                      <p:cBhvr>
                                        <p:cTn id="71" dur="1000"/>
                                        <p:tgtEl>
                                          <p:spTgt spid="327705"/>
                                        </p:tgtEl>
                                      </p:cBhvr>
                                    </p:animEffect>
                                  </p:childTnLst>
                                </p:cTn>
                              </p:par>
                              <p:par>
                                <p:cTn id="72" presetID="22" presetClass="entr" presetSubtype="8" fill="hold" nodeType="withEffect">
                                  <p:stCondLst>
                                    <p:cond delay="0"/>
                                  </p:stCondLst>
                                  <p:childTnLst>
                                    <p:set>
                                      <p:cBhvr>
                                        <p:cTn id="73" dur="1" fill="hold">
                                          <p:stCondLst>
                                            <p:cond delay="0"/>
                                          </p:stCondLst>
                                        </p:cTn>
                                        <p:tgtEl>
                                          <p:spTgt spid="327690"/>
                                        </p:tgtEl>
                                        <p:attrNameLst>
                                          <p:attrName>style.visibility</p:attrName>
                                        </p:attrNameLst>
                                      </p:cBhvr>
                                      <p:to>
                                        <p:strVal val="visible"/>
                                      </p:to>
                                    </p:set>
                                    <p:animEffect transition="in" filter="wipe(left)">
                                      <p:cBhvr>
                                        <p:cTn id="74" dur="1000"/>
                                        <p:tgtEl>
                                          <p:spTgt spid="327690"/>
                                        </p:tgtEl>
                                      </p:cBhvr>
                                    </p:animEffect>
                                  </p:childTnLst>
                                </p:cTn>
                              </p:par>
                            </p:childTnLst>
                          </p:cTn>
                        </p:par>
                        <p:par>
                          <p:cTn id="75" fill="hold">
                            <p:stCondLst>
                              <p:cond delay="2000"/>
                            </p:stCondLst>
                            <p:childTnLst>
                              <p:par>
                                <p:cTn id="76" presetID="10" presetClass="entr" presetSubtype="0" fill="hold" grpId="0" nodeType="afterEffect">
                                  <p:stCondLst>
                                    <p:cond delay="0"/>
                                  </p:stCondLst>
                                  <p:childTnLst>
                                    <p:set>
                                      <p:cBhvr>
                                        <p:cTn id="77" dur="1" fill="hold">
                                          <p:stCondLst>
                                            <p:cond delay="0"/>
                                          </p:stCondLst>
                                        </p:cTn>
                                        <p:tgtEl>
                                          <p:spTgt spid="327709"/>
                                        </p:tgtEl>
                                        <p:attrNameLst>
                                          <p:attrName>style.visibility</p:attrName>
                                        </p:attrNameLst>
                                      </p:cBhvr>
                                      <p:to>
                                        <p:strVal val="visible"/>
                                      </p:to>
                                    </p:set>
                                    <p:animEffect transition="in" filter="fade">
                                      <p:cBhvr>
                                        <p:cTn id="78" dur="1000"/>
                                        <p:tgtEl>
                                          <p:spTgt spid="327709"/>
                                        </p:tgtEl>
                                      </p:cBhvr>
                                    </p:animEffect>
                                  </p:childTnLst>
                                </p:cTn>
                              </p:par>
                              <p:par>
                                <p:cTn id="79" presetID="10" presetClass="entr" presetSubtype="0" fill="hold" nodeType="withEffect">
                                  <p:stCondLst>
                                    <p:cond delay="0"/>
                                  </p:stCondLst>
                                  <p:childTnLst>
                                    <p:set>
                                      <p:cBhvr>
                                        <p:cTn id="80" dur="1" fill="hold">
                                          <p:stCondLst>
                                            <p:cond delay="0"/>
                                          </p:stCondLst>
                                        </p:cTn>
                                        <p:tgtEl>
                                          <p:spTgt spid="327693"/>
                                        </p:tgtEl>
                                        <p:attrNameLst>
                                          <p:attrName>style.visibility</p:attrName>
                                        </p:attrNameLst>
                                      </p:cBhvr>
                                      <p:to>
                                        <p:strVal val="visible"/>
                                      </p:to>
                                    </p:set>
                                    <p:animEffect transition="in" filter="fade">
                                      <p:cBhvr>
                                        <p:cTn id="81" dur="1000"/>
                                        <p:tgtEl>
                                          <p:spTgt spid="327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98" grpId="0" animBg="1"/>
      <p:bldP spid="327700" grpId="0" animBg="1"/>
      <p:bldP spid="327702" grpId="0" animBg="1"/>
      <p:bldP spid="327703" grpId="0" animBg="1"/>
      <p:bldP spid="327704" grpId="0" animBg="1"/>
      <p:bldP spid="327705" grpId="0" animBg="1"/>
      <p:bldP spid="327709"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el 1"/>
          <p:cNvSpPr>
            <a:spLocks noGrp="1"/>
          </p:cNvSpPr>
          <p:nvPr>
            <p:ph type="title"/>
          </p:nvPr>
        </p:nvSpPr>
        <p:spPr/>
        <p:txBody>
          <a:bodyPr/>
          <a:lstStyle/>
          <a:p>
            <a:r>
              <a:rPr lang="de-DE"/>
              <a:t>Polygon Rendering: Raster Pipeline</a:t>
            </a:r>
          </a:p>
        </p:txBody>
      </p:sp>
      <p:sp>
        <p:nvSpPr>
          <p:cNvPr id="106499" name="Inhaltsplatzhalter 2"/>
          <p:cNvSpPr>
            <a:spLocks noGrp="1"/>
          </p:cNvSpPr>
          <p:nvPr>
            <p:ph idx="1"/>
          </p:nvPr>
        </p:nvSpPr>
        <p:spPr/>
        <p:txBody>
          <a:bodyPr/>
          <a:lstStyle/>
          <a:p>
            <a:r>
              <a:rPr lang="de-DE"/>
              <a:t>Ziel: Jedem Pixel des Ausgabebildes eine Farbe zuordnen</a:t>
            </a:r>
          </a:p>
          <a:p>
            <a:r>
              <a:rPr lang="de-DE"/>
              <a:t>Eingangswerte</a:t>
            </a:r>
          </a:p>
          <a:p>
            <a:pPr lvl="1"/>
            <a:r>
              <a:rPr lang="de-DE"/>
              <a:t>Liste von Polygonen/Dreiecken</a:t>
            </a:r>
          </a:p>
          <a:p>
            <a:pPr lvl="1"/>
            <a:r>
              <a:rPr lang="de-DE"/>
              <a:t>Shading-Parameter (Beleuchtung, Material)</a:t>
            </a:r>
          </a:p>
          <a:p>
            <a:r>
              <a:rPr lang="de-DE"/>
              <a:t>Berechnungsverfahren</a:t>
            </a:r>
          </a:p>
          <a:p>
            <a:pPr lvl="1"/>
            <a:r>
              <a:rPr lang="de-DE"/>
              <a:t>Beleuchtungsberechnung</a:t>
            </a:r>
          </a:p>
          <a:p>
            <a:pPr lvl="1"/>
            <a:r>
              <a:rPr lang="de-DE"/>
              <a:t>Reflexion</a:t>
            </a:r>
          </a:p>
          <a:p>
            <a:pPr lvl="1"/>
            <a:r>
              <a:rPr lang="de-DE"/>
              <a:t>Refraktion</a:t>
            </a:r>
          </a:p>
          <a:p>
            <a:pPr lvl="1"/>
            <a:r>
              <a:rPr lang="de-DE"/>
              <a:t>Global Illumination</a:t>
            </a:r>
          </a:p>
          <a:p>
            <a:pPr lvl="1"/>
            <a:r>
              <a:rPr lang="de-DE"/>
              <a:t>Schattenberechnung</a:t>
            </a:r>
          </a:p>
          <a:p>
            <a:pPr lvl="1"/>
            <a:r>
              <a:rPr lang="de-DE"/>
              <a:t>Verdeckungsberechnung </a:t>
            </a:r>
          </a:p>
          <a:p>
            <a:pPr lvl="1"/>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Effect transition="in" filter="fade">
                                      <p:cBhvr>
                                        <p:cTn id="7" dur="1000"/>
                                        <p:tgtEl>
                                          <p:spTgt spid="1064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499">
                                            <p:txEl>
                                              <p:pRg st="1" end="1"/>
                                            </p:txEl>
                                          </p:spTgt>
                                        </p:tgtEl>
                                        <p:attrNameLst>
                                          <p:attrName>style.visibility</p:attrName>
                                        </p:attrNameLst>
                                      </p:cBhvr>
                                      <p:to>
                                        <p:strVal val="visible"/>
                                      </p:to>
                                    </p:set>
                                    <p:animEffect transition="in" filter="fade">
                                      <p:cBhvr>
                                        <p:cTn id="12" dur="1000"/>
                                        <p:tgtEl>
                                          <p:spTgt spid="1064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499">
                                            <p:txEl>
                                              <p:pRg st="2" end="2"/>
                                            </p:txEl>
                                          </p:spTgt>
                                        </p:tgtEl>
                                        <p:attrNameLst>
                                          <p:attrName>style.visibility</p:attrName>
                                        </p:attrNameLst>
                                      </p:cBhvr>
                                      <p:to>
                                        <p:strVal val="visible"/>
                                      </p:to>
                                    </p:set>
                                    <p:animEffect transition="in" filter="fade">
                                      <p:cBhvr>
                                        <p:cTn id="17" dur="1000"/>
                                        <p:tgtEl>
                                          <p:spTgt spid="1064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6499">
                                            <p:txEl>
                                              <p:pRg st="3" end="3"/>
                                            </p:txEl>
                                          </p:spTgt>
                                        </p:tgtEl>
                                        <p:attrNameLst>
                                          <p:attrName>style.visibility</p:attrName>
                                        </p:attrNameLst>
                                      </p:cBhvr>
                                      <p:to>
                                        <p:strVal val="visible"/>
                                      </p:to>
                                    </p:set>
                                    <p:animEffect transition="in" filter="fade">
                                      <p:cBhvr>
                                        <p:cTn id="22" dur="1000"/>
                                        <p:tgtEl>
                                          <p:spTgt spid="1064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6499">
                                            <p:txEl>
                                              <p:pRg st="4" end="4"/>
                                            </p:txEl>
                                          </p:spTgt>
                                        </p:tgtEl>
                                        <p:attrNameLst>
                                          <p:attrName>style.visibility</p:attrName>
                                        </p:attrNameLst>
                                      </p:cBhvr>
                                      <p:to>
                                        <p:strVal val="visible"/>
                                      </p:to>
                                    </p:set>
                                    <p:animEffect transition="in" filter="fade">
                                      <p:cBhvr>
                                        <p:cTn id="27" dur="1000"/>
                                        <p:tgtEl>
                                          <p:spTgt spid="10649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6499">
                                            <p:txEl>
                                              <p:pRg st="5" end="5"/>
                                            </p:txEl>
                                          </p:spTgt>
                                        </p:tgtEl>
                                        <p:attrNameLst>
                                          <p:attrName>style.visibility</p:attrName>
                                        </p:attrNameLst>
                                      </p:cBhvr>
                                      <p:to>
                                        <p:strVal val="visible"/>
                                      </p:to>
                                    </p:set>
                                    <p:animEffect transition="in" filter="fade">
                                      <p:cBhvr>
                                        <p:cTn id="32" dur="1000"/>
                                        <p:tgtEl>
                                          <p:spTgt spid="10649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6499">
                                            <p:txEl>
                                              <p:pRg st="6" end="6"/>
                                            </p:txEl>
                                          </p:spTgt>
                                        </p:tgtEl>
                                        <p:attrNameLst>
                                          <p:attrName>style.visibility</p:attrName>
                                        </p:attrNameLst>
                                      </p:cBhvr>
                                      <p:to>
                                        <p:strVal val="visible"/>
                                      </p:to>
                                    </p:set>
                                    <p:animEffect transition="in" filter="fade">
                                      <p:cBhvr>
                                        <p:cTn id="37" dur="1000"/>
                                        <p:tgtEl>
                                          <p:spTgt spid="10649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6499">
                                            <p:txEl>
                                              <p:pRg st="7" end="7"/>
                                            </p:txEl>
                                          </p:spTgt>
                                        </p:tgtEl>
                                        <p:attrNameLst>
                                          <p:attrName>style.visibility</p:attrName>
                                        </p:attrNameLst>
                                      </p:cBhvr>
                                      <p:to>
                                        <p:strVal val="visible"/>
                                      </p:to>
                                    </p:set>
                                    <p:animEffect transition="in" filter="fade">
                                      <p:cBhvr>
                                        <p:cTn id="42" dur="1000"/>
                                        <p:tgtEl>
                                          <p:spTgt spid="10649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6499">
                                            <p:txEl>
                                              <p:pRg st="8" end="8"/>
                                            </p:txEl>
                                          </p:spTgt>
                                        </p:tgtEl>
                                        <p:attrNameLst>
                                          <p:attrName>style.visibility</p:attrName>
                                        </p:attrNameLst>
                                      </p:cBhvr>
                                      <p:to>
                                        <p:strVal val="visible"/>
                                      </p:to>
                                    </p:set>
                                    <p:animEffect transition="in" filter="fade">
                                      <p:cBhvr>
                                        <p:cTn id="47" dur="1000"/>
                                        <p:tgtEl>
                                          <p:spTgt spid="10649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6499">
                                            <p:txEl>
                                              <p:pRg st="9" end="9"/>
                                            </p:txEl>
                                          </p:spTgt>
                                        </p:tgtEl>
                                        <p:attrNameLst>
                                          <p:attrName>style.visibility</p:attrName>
                                        </p:attrNameLst>
                                      </p:cBhvr>
                                      <p:to>
                                        <p:strVal val="visible"/>
                                      </p:to>
                                    </p:set>
                                    <p:animEffect transition="in" filter="fade">
                                      <p:cBhvr>
                                        <p:cTn id="52" dur="1000"/>
                                        <p:tgtEl>
                                          <p:spTgt spid="10649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6499">
                                            <p:txEl>
                                              <p:pRg st="10" end="10"/>
                                            </p:txEl>
                                          </p:spTgt>
                                        </p:tgtEl>
                                        <p:attrNameLst>
                                          <p:attrName>style.visibility</p:attrName>
                                        </p:attrNameLst>
                                      </p:cBhvr>
                                      <p:to>
                                        <p:strVal val="visible"/>
                                      </p:to>
                                    </p:set>
                                    <p:animEffect transition="in" filter="fade">
                                      <p:cBhvr>
                                        <p:cTn id="57" dur="1000"/>
                                        <p:tgtEl>
                                          <p:spTgt spid="10649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4" descr="ColBuf00"/>
          <p:cNvPicPr>
            <a:picLocks noChangeAspect="1" noChangeArrowheads="1"/>
          </p:cNvPicPr>
          <p:nvPr/>
        </p:nvPicPr>
        <p:blipFill>
          <a:blip r:embed="rId3" cstate="print"/>
          <a:srcRect/>
          <a:stretch>
            <a:fillRect/>
          </a:stretch>
        </p:blipFill>
        <p:spPr bwMode="auto">
          <a:xfrm>
            <a:off x="2351089" y="3573464"/>
            <a:ext cx="2663825" cy="2662237"/>
          </a:xfrm>
          <a:prstGeom prst="rect">
            <a:avLst/>
          </a:prstGeom>
          <a:noFill/>
          <a:ln w="9525">
            <a:noFill/>
            <a:miter lim="800000"/>
            <a:headEnd/>
            <a:tailEnd/>
          </a:ln>
        </p:spPr>
      </p:pic>
      <p:pic>
        <p:nvPicPr>
          <p:cNvPr id="81925" name="Picture 5" descr="ColBuf01"/>
          <p:cNvPicPr>
            <a:picLocks noChangeAspect="1" noChangeArrowheads="1"/>
          </p:cNvPicPr>
          <p:nvPr/>
        </p:nvPicPr>
        <p:blipFill>
          <a:blip r:embed="rId4" cstate="print"/>
          <a:srcRect/>
          <a:stretch>
            <a:fillRect/>
          </a:stretch>
        </p:blipFill>
        <p:spPr bwMode="auto">
          <a:xfrm>
            <a:off x="2351088" y="3573464"/>
            <a:ext cx="2665412" cy="2663825"/>
          </a:xfrm>
          <a:prstGeom prst="rect">
            <a:avLst/>
          </a:prstGeom>
          <a:noFill/>
          <a:ln w="9525">
            <a:noFill/>
            <a:miter lim="800000"/>
            <a:headEnd/>
            <a:tailEnd/>
          </a:ln>
        </p:spPr>
      </p:pic>
      <p:sp>
        <p:nvSpPr>
          <p:cNvPr id="111620" name="Rectangle 2"/>
          <p:cNvSpPr>
            <a:spLocks noGrp="1" noChangeArrowheads="1"/>
          </p:cNvSpPr>
          <p:nvPr>
            <p:ph type="title"/>
          </p:nvPr>
        </p:nvSpPr>
        <p:spPr/>
        <p:txBody>
          <a:bodyPr/>
          <a:lstStyle/>
          <a:p>
            <a:r>
              <a:rPr lang="de-DE"/>
              <a:t>Polygon Rendering: Verdeckungsberechnung</a:t>
            </a:r>
          </a:p>
        </p:txBody>
      </p:sp>
      <p:sp>
        <p:nvSpPr>
          <p:cNvPr id="111621" name="Rectangle 3"/>
          <p:cNvSpPr>
            <a:spLocks noGrp="1" noChangeArrowheads="1"/>
          </p:cNvSpPr>
          <p:nvPr>
            <p:ph type="body" idx="1"/>
          </p:nvPr>
        </p:nvSpPr>
        <p:spPr>
          <a:xfrm>
            <a:off x="2135189" y="1196975"/>
            <a:ext cx="7921625" cy="1944688"/>
          </a:xfrm>
        </p:spPr>
        <p:txBody>
          <a:bodyPr/>
          <a:lstStyle/>
          <a:p>
            <a:r>
              <a:rPr lang="de-DE" sz="2000"/>
              <a:t>Problem: bei nicht bekannter Reihenfolge der Dreiecke sicherstellen, dass Verdeckung korrekt ist.</a:t>
            </a:r>
          </a:p>
          <a:p>
            <a:r>
              <a:rPr lang="de-DE" sz="2000"/>
              <a:t>Vorne liegende Dreiecke überdecken hinten liegende Dreiecke</a:t>
            </a:r>
          </a:p>
          <a:p>
            <a:r>
              <a:rPr lang="de-DE" sz="2000"/>
              <a:t>Verdeckungsberechnung während der Rasterisierung</a:t>
            </a:r>
          </a:p>
          <a:p>
            <a:pPr>
              <a:buFont typeface="Wingdings" pitchFamily="2" charset="2"/>
              <a:buNone/>
            </a:pPr>
            <a:endParaRPr lang="de-DE" sz="2000"/>
          </a:p>
        </p:txBody>
      </p:sp>
      <p:pic>
        <p:nvPicPr>
          <p:cNvPr id="81926" name="Picture 6" descr="ColBuf02"/>
          <p:cNvPicPr>
            <a:picLocks noChangeAspect="1" noChangeArrowheads="1"/>
          </p:cNvPicPr>
          <p:nvPr/>
        </p:nvPicPr>
        <p:blipFill>
          <a:blip r:embed="rId5" cstate="print"/>
          <a:srcRect/>
          <a:stretch>
            <a:fillRect/>
          </a:stretch>
        </p:blipFill>
        <p:spPr bwMode="auto">
          <a:xfrm>
            <a:off x="2351088" y="3573463"/>
            <a:ext cx="2665412" cy="26654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25"/>
                                        </p:tgtEl>
                                        <p:attrNameLst>
                                          <p:attrName>style.visibility</p:attrName>
                                        </p:attrNameLst>
                                      </p:cBhvr>
                                      <p:to>
                                        <p:strVal val="visible"/>
                                      </p:to>
                                    </p:set>
                                    <p:animEffect transition="in" filter="fade">
                                      <p:cBhvr>
                                        <p:cTn id="7" dur="1000"/>
                                        <p:tgtEl>
                                          <p:spTgt spid="819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26"/>
                                        </p:tgtEl>
                                        <p:attrNameLst>
                                          <p:attrName>style.visibility</p:attrName>
                                        </p:attrNameLst>
                                      </p:cBhvr>
                                      <p:to>
                                        <p:strVal val="visible"/>
                                      </p:to>
                                    </p:set>
                                    <p:animEffect transition="in" filter="fade">
                                      <p:cBhvr>
                                        <p:cTn id="12" dur="1000"/>
                                        <p:tgtEl>
                                          <p:spTgt spid="81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4"/>
          <p:cNvSpPr>
            <a:spLocks noGrp="1" noChangeArrowheads="1"/>
          </p:cNvSpPr>
          <p:nvPr>
            <p:ph type="title"/>
          </p:nvPr>
        </p:nvSpPr>
        <p:spPr/>
        <p:txBody>
          <a:bodyPr/>
          <a:lstStyle/>
          <a:p>
            <a:r>
              <a:rPr lang="de-DE"/>
              <a:t>Polygon Rendering: Z-Buffer  Algorithmus</a:t>
            </a:r>
          </a:p>
        </p:txBody>
      </p:sp>
      <p:sp>
        <p:nvSpPr>
          <p:cNvPr id="112643" name="Rectangle 5"/>
          <p:cNvSpPr>
            <a:spLocks noGrp="1" noChangeArrowheads="1"/>
          </p:cNvSpPr>
          <p:nvPr>
            <p:ph type="body" idx="1"/>
          </p:nvPr>
        </p:nvSpPr>
        <p:spPr>
          <a:xfrm>
            <a:off x="2135189" y="1196975"/>
            <a:ext cx="7921625" cy="1944688"/>
          </a:xfrm>
        </p:spPr>
        <p:txBody>
          <a:bodyPr/>
          <a:lstStyle/>
          <a:p>
            <a:endParaRPr lang="de-DE" sz="2000"/>
          </a:p>
          <a:p>
            <a:pPr>
              <a:buFont typeface="Wingdings" pitchFamily="2" charset="2"/>
              <a:buNone/>
            </a:pPr>
            <a:endParaRPr lang="de-DE" sz="2000"/>
          </a:p>
        </p:txBody>
      </p:sp>
      <p:pic>
        <p:nvPicPr>
          <p:cNvPr id="112644" name="Picture 7" descr="ColBuf03"/>
          <p:cNvPicPr>
            <a:picLocks noChangeAspect="1" noChangeArrowheads="1"/>
          </p:cNvPicPr>
          <p:nvPr/>
        </p:nvPicPr>
        <p:blipFill>
          <a:blip r:embed="rId3" cstate="print"/>
          <a:srcRect/>
          <a:stretch>
            <a:fillRect/>
          </a:stretch>
        </p:blipFill>
        <p:spPr bwMode="auto">
          <a:xfrm>
            <a:off x="2351088" y="3571876"/>
            <a:ext cx="2665412" cy="2665413"/>
          </a:xfrm>
          <a:prstGeom prst="rect">
            <a:avLst/>
          </a:prstGeom>
          <a:noFill/>
          <a:ln w="9525">
            <a:noFill/>
            <a:miter lim="800000"/>
            <a:headEnd/>
            <a:tailEnd/>
          </a:ln>
        </p:spPr>
      </p:pic>
      <p:sp>
        <p:nvSpPr>
          <p:cNvPr id="183305" name="Rectangle 9"/>
          <p:cNvSpPr>
            <a:spLocks noChangeArrowheads="1"/>
          </p:cNvSpPr>
          <p:nvPr/>
        </p:nvSpPr>
        <p:spPr bwMode="auto">
          <a:xfrm>
            <a:off x="2135189" y="1125538"/>
            <a:ext cx="7921625" cy="2374900"/>
          </a:xfrm>
          <a:prstGeom prst="rect">
            <a:avLst/>
          </a:prstGeom>
          <a:noFill/>
          <a:ln w="9525">
            <a:noFill/>
            <a:miter lim="800000"/>
            <a:headEnd/>
            <a:tailEnd/>
          </a:ln>
        </p:spPr>
        <p:txBody>
          <a:bodyPr/>
          <a:lstStyle/>
          <a:p>
            <a:pPr marL="342900" indent="-342900">
              <a:spcBef>
                <a:spcPct val="20000"/>
              </a:spcBef>
              <a:buFont typeface="Wingdings" pitchFamily="2" charset="2"/>
              <a:buChar char="§"/>
            </a:pPr>
            <a:r>
              <a:rPr lang="de-DE" sz="2000">
                <a:latin typeface="Franklin Gothic Demi" pitchFamily="34" charset="0"/>
              </a:rPr>
              <a:t>Farb-Buffer enthält Pixel</a:t>
            </a:r>
          </a:p>
          <a:p>
            <a:pPr marL="342900" indent="-342900">
              <a:spcBef>
                <a:spcPct val="20000"/>
              </a:spcBef>
              <a:buFont typeface="Wingdings" pitchFamily="2" charset="2"/>
              <a:buChar char="§"/>
            </a:pPr>
            <a:r>
              <a:rPr lang="de-DE" sz="2000">
                <a:latin typeface="Franklin Gothic Demi" pitchFamily="34" charset="0"/>
              </a:rPr>
              <a:t>Z-Buffer enthält Tiefenwerte</a:t>
            </a:r>
          </a:p>
          <a:p>
            <a:pPr marL="742950" lvl="1" indent="-285750">
              <a:spcBef>
                <a:spcPct val="20000"/>
              </a:spcBef>
              <a:buFont typeface="Wingdings" pitchFamily="2" charset="2"/>
              <a:buChar char="§"/>
            </a:pPr>
            <a:r>
              <a:rPr lang="de-DE" sz="1800">
                <a:latin typeface="Franklin Gothic Demi" pitchFamily="34" charset="0"/>
              </a:rPr>
              <a:t>Abstand zum Betrachter pro Pixel</a:t>
            </a:r>
          </a:p>
          <a:p>
            <a:pPr marL="342900" indent="-342900">
              <a:spcBef>
                <a:spcPct val="20000"/>
              </a:spcBef>
              <a:buFont typeface="Wingdings" pitchFamily="2" charset="2"/>
              <a:buChar char="§"/>
            </a:pPr>
            <a:r>
              <a:rPr lang="de-DE" sz="2000">
                <a:latin typeface="Franklin Gothic Demi" pitchFamily="34" charset="0"/>
              </a:rPr>
              <a:t>Vor Schreiben des Pixel in Farb-Buffer Test:</a:t>
            </a:r>
          </a:p>
          <a:p>
            <a:pPr marL="742950" lvl="1" indent="-285750">
              <a:spcBef>
                <a:spcPct val="20000"/>
              </a:spcBef>
              <a:buFont typeface="Wingdings" pitchFamily="2" charset="2"/>
              <a:buChar char="§"/>
            </a:pPr>
            <a:r>
              <a:rPr lang="de-DE" sz="1800">
                <a:latin typeface="Franklin Gothic Demi" pitchFamily="34" charset="0"/>
              </a:rPr>
              <a:t>Z-Buffer-Inhalt bereits näher? </a:t>
            </a:r>
          </a:p>
          <a:p>
            <a:pPr marL="742950" lvl="1" indent="-285750">
              <a:spcBef>
                <a:spcPct val="20000"/>
              </a:spcBef>
              <a:buFont typeface="Wingdings" pitchFamily="2" charset="2"/>
              <a:buChar char="§"/>
            </a:pPr>
            <a:r>
              <a:rPr lang="de-DE" sz="1800">
                <a:latin typeface="Franklin Gothic Demi" pitchFamily="34" charset="0"/>
              </a:rPr>
              <a:t>Nein: Pixel schreiben.</a:t>
            </a:r>
          </a:p>
          <a:p>
            <a:pPr marL="742950" lvl="1" indent="-285750">
              <a:spcBef>
                <a:spcPct val="20000"/>
              </a:spcBef>
              <a:buFont typeface="Wingdings" pitchFamily="2" charset="2"/>
              <a:buChar char="§"/>
            </a:pPr>
            <a:r>
              <a:rPr lang="de-DE" sz="1800">
                <a:latin typeface="Franklin Gothic Demi" pitchFamily="34" charset="0"/>
              </a:rPr>
              <a:t>Ja: Pixel verwerfen.</a:t>
            </a:r>
          </a:p>
          <a:p>
            <a:pPr marL="342900" indent="-342900">
              <a:spcBef>
                <a:spcPct val="20000"/>
              </a:spcBef>
            </a:pPr>
            <a:endParaRPr lang="de-DE" sz="2000">
              <a:latin typeface="Franklin Gothic Demi" pitchFamily="34" charset="0"/>
            </a:endParaRPr>
          </a:p>
        </p:txBody>
      </p:sp>
      <p:pic>
        <p:nvPicPr>
          <p:cNvPr id="183306" name="Picture 10" descr="ZBuf03"/>
          <p:cNvPicPr>
            <a:picLocks noChangeAspect="1" noChangeArrowheads="1"/>
          </p:cNvPicPr>
          <p:nvPr/>
        </p:nvPicPr>
        <p:blipFill>
          <a:blip r:embed="rId4" cstate="print"/>
          <a:srcRect/>
          <a:stretch>
            <a:fillRect/>
          </a:stretch>
        </p:blipFill>
        <p:spPr bwMode="auto">
          <a:xfrm>
            <a:off x="7175501" y="3573463"/>
            <a:ext cx="2665413" cy="2665412"/>
          </a:xfrm>
          <a:prstGeom prst="rect">
            <a:avLst/>
          </a:prstGeom>
          <a:noFill/>
          <a:ln w="9525">
            <a:noFill/>
            <a:miter lim="800000"/>
            <a:headEnd/>
            <a:tailEnd/>
          </a:ln>
        </p:spPr>
      </p:pic>
      <p:pic>
        <p:nvPicPr>
          <p:cNvPr id="183307" name="Picture 11" descr="ColBuf04"/>
          <p:cNvPicPr>
            <a:picLocks noChangeAspect="1" noChangeArrowheads="1"/>
          </p:cNvPicPr>
          <p:nvPr/>
        </p:nvPicPr>
        <p:blipFill>
          <a:blip r:embed="rId5" cstate="print"/>
          <a:srcRect/>
          <a:stretch>
            <a:fillRect/>
          </a:stretch>
        </p:blipFill>
        <p:spPr bwMode="auto">
          <a:xfrm>
            <a:off x="2351088" y="3571876"/>
            <a:ext cx="2665412" cy="2663825"/>
          </a:xfrm>
          <a:prstGeom prst="rect">
            <a:avLst/>
          </a:prstGeom>
          <a:noFill/>
          <a:ln w="9525">
            <a:noFill/>
            <a:miter lim="800000"/>
            <a:headEnd/>
            <a:tailEnd/>
          </a:ln>
        </p:spPr>
      </p:pic>
      <p:pic>
        <p:nvPicPr>
          <p:cNvPr id="183308" name="Picture 12" descr="ZBuf04"/>
          <p:cNvPicPr>
            <a:picLocks noChangeAspect="1" noChangeArrowheads="1"/>
          </p:cNvPicPr>
          <p:nvPr/>
        </p:nvPicPr>
        <p:blipFill>
          <a:blip r:embed="rId6" cstate="print"/>
          <a:srcRect/>
          <a:stretch>
            <a:fillRect/>
          </a:stretch>
        </p:blipFill>
        <p:spPr bwMode="auto">
          <a:xfrm>
            <a:off x="7175501" y="3573464"/>
            <a:ext cx="2663825" cy="2663825"/>
          </a:xfrm>
          <a:prstGeom prst="rect">
            <a:avLst/>
          </a:prstGeom>
          <a:noFill/>
          <a:ln w="9525">
            <a:noFill/>
            <a:miter lim="800000"/>
            <a:headEnd/>
            <a:tailEnd/>
          </a:ln>
        </p:spPr>
      </p:pic>
      <p:pic>
        <p:nvPicPr>
          <p:cNvPr id="183309" name="Picture 13" descr="ColBuf05"/>
          <p:cNvPicPr>
            <a:picLocks noChangeAspect="1" noChangeArrowheads="1"/>
          </p:cNvPicPr>
          <p:nvPr/>
        </p:nvPicPr>
        <p:blipFill>
          <a:blip r:embed="rId7" cstate="print"/>
          <a:srcRect/>
          <a:stretch>
            <a:fillRect/>
          </a:stretch>
        </p:blipFill>
        <p:spPr bwMode="auto">
          <a:xfrm>
            <a:off x="2351088" y="3573464"/>
            <a:ext cx="2665412" cy="2663825"/>
          </a:xfrm>
          <a:prstGeom prst="rect">
            <a:avLst/>
          </a:prstGeom>
          <a:noFill/>
          <a:ln w="9525">
            <a:noFill/>
            <a:miter lim="800000"/>
            <a:headEnd/>
            <a:tailEnd/>
          </a:ln>
        </p:spPr>
      </p:pic>
      <p:pic>
        <p:nvPicPr>
          <p:cNvPr id="183310" name="Picture 14" descr="ZBuf05"/>
          <p:cNvPicPr>
            <a:picLocks noChangeAspect="1" noChangeArrowheads="1"/>
          </p:cNvPicPr>
          <p:nvPr/>
        </p:nvPicPr>
        <p:blipFill>
          <a:blip r:embed="rId8" cstate="print"/>
          <a:srcRect/>
          <a:stretch>
            <a:fillRect/>
          </a:stretch>
        </p:blipFill>
        <p:spPr bwMode="auto">
          <a:xfrm>
            <a:off x="7175501" y="3573464"/>
            <a:ext cx="2663825" cy="2663825"/>
          </a:xfrm>
          <a:prstGeom prst="rect">
            <a:avLst/>
          </a:prstGeom>
          <a:noFill/>
          <a:ln w="9525">
            <a:noFill/>
            <a:miter lim="800000"/>
            <a:headEnd/>
            <a:tailEnd/>
          </a:ln>
        </p:spPr>
      </p:pic>
      <p:pic>
        <p:nvPicPr>
          <p:cNvPr id="183311" name="Picture 15" descr="ColBuf06"/>
          <p:cNvPicPr>
            <a:picLocks noChangeAspect="1" noChangeArrowheads="1"/>
          </p:cNvPicPr>
          <p:nvPr/>
        </p:nvPicPr>
        <p:blipFill>
          <a:blip r:embed="rId9" cstate="print"/>
          <a:srcRect/>
          <a:stretch>
            <a:fillRect/>
          </a:stretch>
        </p:blipFill>
        <p:spPr bwMode="auto">
          <a:xfrm>
            <a:off x="2351088" y="3573464"/>
            <a:ext cx="2665412" cy="2663825"/>
          </a:xfrm>
          <a:prstGeom prst="rect">
            <a:avLst/>
          </a:prstGeom>
          <a:noFill/>
          <a:ln w="9525">
            <a:noFill/>
            <a:miter lim="800000"/>
            <a:headEnd/>
            <a:tailEnd/>
          </a:ln>
        </p:spPr>
      </p:pic>
      <p:pic>
        <p:nvPicPr>
          <p:cNvPr id="183312" name="Picture 16" descr="ZBuf06"/>
          <p:cNvPicPr>
            <a:picLocks noChangeAspect="1" noChangeArrowheads="1"/>
          </p:cNvPicPr>
          <p:nvPr/>
        </p:nvPicPr>
        <p:blipFill>
          <a:blip r:embed="rId10" cstate="print"/>
          <a:srcRect/>
          <a:stretch>
            <a:fillRect/>
          </a:stretch>
        </p:blipFill>
        <p:spPr bwMode="auto">
          <a:xfrm>
            <a:off x="7175501" y="3573464"/>
            <a:ext cx="2663825" cy="2663825"/>
          </a:xfrm>
          <a:prstGeom prst="rect">
            <a:avLst/>
          </a:prstGeom>
          <a:noFill/>
          <a:ln w="9525">
            <a:noFill/>
            <a:miter lim="800000"/>
            <a:headEnd/>
            <a:tailEnd/>
          </a:ln>
        </p:spPr>
      </p:pic>
      <p:pic>
        <p:nvPicPr>
          <p:cNvPr id="183313" name="Picture 17" descr="ColBuf07"/>
          <p:cNvPicPr>
            <a:picLocks noChangeAspect="1" noChangeArrowheads="1"/>
          </p:cNvPicPr>
          <p:nvPr/>
        </p:nvPicPr>
        <p:blipFill>
          <a:blip r:embed="rId11" cstate="print"/>
          <a:srcRect/>
          <a:stretch>
            <a:fillRect/>
          </a:stretch>
        </p:blipFill>
        <p:spPr bwMode="auto">
          <a:xfrm>
            <a:off x="2351088" y="3573464"/>
            <a:ext cx="2665412" cy="2663825"/>
          </a:xfrm>
          <a:prstGeom prst="rect">
            <a:avLst/>
          </a:prstGeom>
          <a:noFill/>
          <a:ln w="9525">
            <a:noFill/>
            <a:miter lim="800000"/>
            <a:headEnd/>
            <a:tailEnd/>
          </a:ln>
        </p:spPr>
      </p:pic>
      <p:pic>
        <p:nvPicPr>
          <p:cNvPr id="183314" name="Picture 18" descr="ZBuf07"/>
          <p:cNvPicPr>
            <a:picLocks noChangeAspect="1" noChangeArrowheads="1"/>
          </p:cNvPicPr>
          <p:nvPr/>
        </p:nvPicPr>
        <p:blipFill>
          <a:blip r:embed="rId12" cstate="print"/>
          <a:srcRect/>
          <a:stretch>
            <a:fillRect/>
          </a:stretch>
        </p:blipFill>
        <p:spPr bwMode="auto">
          <a:xfrm>
            <a:off x="7175501" y="3571876"/>
            <a:ext cx="2663825" cy="2663825"/>
          </a:xfrm>
          <a:prstGeom prst="rect">
            <a:avLst/>
          </a:prstGeom>
          <a:noFill/>
          <a:ln w="9525">
            <a:noFill/>
            <a:miter lim="800000"/>
            <a:headEnd/>
            <a:tailEnd/>
          </a:ln>
        </p:spPr>
      </p:pic>
      <p:pic>
        <p:nvPicPr>
          <p:cNvPr id="183315" name="Picture 19" descr="ColBuf08"/>
          <p:cNvPicPr>
            <a:picLocks noChangeAspect="1" noChangeArrowheads="1"/>
          </p:cNvPicPr>
          <p:nvPr/>
        </p:nvPicPr>
        <p:blipFill>
          <a:blip r:embed="rId13" cstate="print"/>
          <a:srcRect/>
          <a:stretch>
            <a:fillRect/>
          </a:stretch>
        </p:blipFill>
        <p:spPr bwMode="auto">
          <a:xfrm>
            <a:off x="2351088" y="3573463"/>
            <a:ext cx="2665412" cy="2665412"/>
          </a:xfrm>
          <a:prstGeom prst="rect">
            <a:avLst/>
          </a:prstGeom>
          <a:noFill/>
          <a:ln w="9525">
            <a:noFill/>
            <a:miter lim="800000"/>
            <a:headEnd/>
            <a:tailEnd/>
          </a:ln>
        </p:spPr>
      </p:pic>
      <p:pic>
        <p:nvPicPr>
          <p:cNvPr id="183316" name="Picture 20" descr="ZBuf08"/>
          <p:cNvPicPr>
            <a:picLocks noChangeAspect="1" noChangeArrowheads="1"/>
          </p:cNvPicPr>
          <p:nvPr/>
        </p:nvPicPr>
        <p:blipFill>
          <a:blip r:embed="rId14" cstate="print"/>
          <a:srcRect/>
          <a:stretch>
            <a:fillRect/>
          </a:stretch>
        </p:blipFill>
        <p:spPr bwMode="auto">
          <a:xfrm>
            <a:off x="7175501" y="3573464"/>
            <a:ext cx="2663825" cy="2663825"/>
          </a:xfrm>
          <a:prstGeom prst="rect">
            <a:avLst/>
          </a:prstGeom>
          <a:noFill/>
          <a:ln w="9525">
            <a:noFill/>
            <a:miter lim="800000"/>
            <a:headEnd/>
            <a:tailEnd/>
          </a:ln>
        </p:spPr>
      </p:pic>
      <p:pic>
        <p:nvPicPr>
          <p:cNvPr id="183317" name="Picture 21" descr="ColBuf02"/>
          <p:cNvPicPr>
            <a:picLocks noChangeAspect="1" noChangeArrowheads="1"/>
          </p:cNvPicPr>
          <p:nvPr/>
        </p:nvPicPr>
        <p:blipFill>
          <a:blip r:embed="rId15" cstate="print"/>
          <a:srcRect/>
          <a:stretch>
            <a:fillRect/>
          </a:stretch>
        </p:blipFill>
        <p:spPr bwMode="auto">
          <a:xfrm>
            <a:off x="2351088" y="3573463"/>
            <a:ext cx="2665412" cy="2665412"/>
          </a:xfrm>
          <a:prstGeom prst="rect">
            <a:avLst/>
          </a:prstGeom>
          <a:noFill/>
          <a:ln w="9525">
            <a:noFill/>
            <a:miter lim="800000"/>
            <a:headEnd/>
            <a:tailEnd/>
          </a:ln>
        </p:spPr>
      </p:pic>
      <p:pic>
        <p:nvPicPr>
          <p:cNvPr id="183318" name="Picture 22" descr="ZBuf09"/>
          <p:cNvPicPr>
            <a:picLocks noChangeAspect="1" noChangeArrowheads="1"/>
          </p:cNvPicPr>
          <p:nvPr/>
        </p:nvPicPr>
        <p:blipFill>
          <a:blip r:embed="rId16" cstate="print"/>
          <a:srcRect/>
          <a:stretch>
            <a:fillRect/>
          </a:stretch>
        </p:blipFill>
        <p:spPr bwMode="auto">
          <a:xfrm>
            <a:off x="7175501" y="3573463"/>
            <a:ext cx="2665413" cy="26654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305">
                                            <p:txEl>
                                              <p:pRg st="0" end="0"/>
                                            </p:txEl>
                                          </p:spTgt>
                                        </p:tgtEl>
                                        <p:attrNameLst>
                                          <p:attrName>style.visibility</p:attrName>
                                        </p:attrNameLst>
                                      </p:cBhvr>
                                      <p:to>
                                        <p:strVal val="visible"/>
                                      </p:to>
                                    </p:set>
                                    <p:animEffect transition="in" filter="fade">
                                      <p:cBhvr>
                                        <p:cTn id="7" dur="500"/>
                                        <p:tgtEl>
                                          <p:spTgt spid="1833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3307"/>
                                        </p:tgtEl>
                                        <p:attrNameLst>
                                          <p:attrName>style.visibility</p:attrName>
                                        </p:attrNameLst>
                                      </p:cBhvr>
                                      <p:to>
                                        <p:strVal val="visible"/>
                                      </p:to>
                                    </p:set>
                                    <p:animEffect transition="in" filter="wipe(up)">
                                      <p:cBhvr>
                                        <p:cTn id="12" dur="5000"/>
                                        <p:tgtEl>
                                          <p:spTgt spid="1833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3305">
                                            <p:txEl>
                                              <p:pRg st="1" end="1"/>
                                            </p:txEl>
                                          </p:spTgt>
                                        </p:tgtEl>
                                        <p:attrNameLst>
                                          <p:attrName>style.visibility</p:attrName>
                                        </p:attrNameLst>
                                      </p:cBhvr>
                                      <p:to>
                                        <p:strVal val="visible"/>
                                      </p:to>
                                    </p:set>
                                    <p:animEffect transition="in" filter="fade">
                                      <p:cBhvr>
                                        <p:cTn id="17" dur="500"/>
                                        <p:tgtEl>
                                          <p:spTgt spid="18330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3306"/>
                                        </p:tgtEl>
                                        <p:attrNameLst>
                                          <p:attrName>style.visibility</p:attrName>
                                        </p:attrNameLst>
                                      </p:cBhvr>
                                      <p:to>
                                        <p:strVal val="visible"/>
                                      </p:to>
                                    </p:set>
                                    <p:animEffect transition="in" filter="fade">
                                      <p:cBhvr>
                                        <p:cTn id="22" dur="500"/>
                                        <p:tgtEl>
                                          <p:spTgt spid="1833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3305">
                                            <p:txEl>
                                              <p:pRg st="2" end="2"/>
                                            </p:txEl>
                                          </p:spTgt>
                                        </p:tgtEl>
                                        <p:attrNameLst>
                                          <p:attrName>style.visibility</p:attrName>
                                        </p:attrNameLst>
                                      </p:cBhvr>
                                      <p:to>
                                        <p:strVal val="visible"/>
                                      </p:to>
                                    </p:set>
                                    <p:animEffect transition="in" filter="fade">
                                      <p:cBhvr>
                                        <p:cTn id="27" dur="500"/>
                                        <p:tgtEl>
                                          <p:spTgt spid="18330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83308"/>
                                        </p:tgtEl>
                                        <p:attrNameLst>
                                          <p:attrName>style.visibility</p:attrName>
                                        </p:attrNameLst>
                                      </p:cBhvr>
                                      <p:to>
                                        <p:strVal val="visible"/>
                                      </p:to>
                                    </p:set>
                                    <p:animEffect transition="in" filter="wipe(up)">
                                      <p:cBhvr>
                                        <p:cTn id="32" dur="5000"/>
                                        <p:tgtEl>
                                          <p:spTgt spid="18330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3305">
                                            <p:txEl>
                                              <p:pRg st="3" end="3"/>
                                            </p:txEl>
                                          </p:spTgt>
                                        </p:tgtEl>
                                        <p:attrNameLst>
                                          <p:attrName>style.visibility</p:attrName>
                                        </p:attrNameLst>
                                      </p:cBhvr>
                                      <p:to>
                                        <p:strVal val="visible"/>
                                      </p:to>
                                    </p:set>
                                    <p:animEffect transition="in" filter="fade">
                                      <p:cBhvr>
                                        <p:cTn id="37" dur="500"/>
                                        <p:tgtEl>
                                          <p:spTgt spid="18330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3309"/>
                                        </p:tgtEl>
                                        <p:attrNameLst>
                                          <p:attrName>style.visibility</p:attrName>
                                        </p:attrNameLst>
                                      </p:cBhvr>
                                      <p:to>
                                        <p:strVal val="visible"/>
                                      </p:to>
                                    </p:set>
                                    <p:animEffect transition="in" filter="fade">
                                      <p:cBhvr>
                                        <p:cTn id="42" dur="500"/>
                                        <p:tgtEl>
                                          <p:spTgt spid="18330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3305">
                                            <p:txEl>
                                              <p:pRg st="4" end="4"/>
                                            </p:txEl>
                                          </p:spTgt>
                                        </p:tgtEl>
                                        <p:attrNameLst>
                                          <p:attrName>style.visibility</p:attrName>
                                        </p:attrNameLst>
                                      </p:cBhvr>
                                      <p:to>
                                        <p:strVal val="visible"/>
                                      </p:to>
                                    </p:set>
                                    <p:animEffect transition="in" filter="fade">
                                      <p:cBhvr>
                                        <p:cTn id="47" dur="500"/>
                                        <p:tgtEl>
                                          <p:spTgt spid="183305">
                                            <p:txEl>
                                              <p:pRg st="4" end="4"/>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83310"/>
                                        </p:tgtEl>
                                        <p:attrNameLst>
                                          <p:attrName>style.visibility</p:attrName>
                                        </p:attrNameLst>
                                      </p:cBhvr>
                                      <p:to>
                                        <p:strVal val="visible"/>
                                      </p:to>
                                    </p:set>
                                    <p:animEffect transition="in" filter="fade">
                                      <p:cBhvr>
                                        <p:cTn id="50" dur="500"/>
                                        <p:tgtEl>
                                          <p:spTgt spid="1833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83305">
                                            <p:txEl>
                                              <p:pRg st="5" end="5"/>
                                            </p:txEl>
                                          </p:spTgt>
                                        </p:tgtEl>
                                        <p:attrNameLst>
                                          <p:attrName>style.visibility</p:attrName>
                                        </p:attrNameLst>
                                      </p:cBhvr>
                                      <p:to>
                                        <p:strVal val="visible"/>
                                      </p:to>
                                    </p:set>
                                    <p:animEffect transition="in" filter="fade">
                                      <p:cBhvr>
                                        <p:cTn id="55" dur="500"/>
                                        <p:tgtEl>
                                          <p:spTgt spid="183305">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3311"/>
                                        </p:tgtEl>
                                        <p:attrNameLst>
                                          <p:attrName>style.visibility</p:attrName>
                                        </p:attrNameLst>
                                      </p:cBhvr>
                                      <p:to>
                                        <p:strVal val="visible"/>
                                      </p:to>
                                    </p:set>
                                    <p:animEffect transition="in" filter="fade">
                                      <p:cBhvr>
                                        <p:cTn id="60" dur="500"/>
                                        <p:tgtEl>
                                          <p:spTgt spid="183311"/>
                                        </p:tgtEl>
                                      </p:cBhvr>
                                    </p:animEffect>
                                  </p:childTnLst>
                                </p:cTn>
                              </p:par>
                              <p:par>
                                <p:cTn id="61" presetID="10" presetClass="entr" presetSubtype="0" fill="hold" nodeType="withEffect">
                                  <p:stCondLst>
                                    <p:cond delay="0"/>
                                  </p:stCondLst>
                                  <p:childTnLst>
                                    <p:set>
                                      <p:cBhvr>
                                        <p:cTn id="62" dur="1" fill="hold">
                                          <p:stCondLst>
                                            <p:cond delay="0"/>
                                          </p:stCondLst>
                                        </p:cTn>
                                        <p:tgtEl>
                                          <p:spTgt spid="183312"/>
                                        </p:tgtEl>
                                        <p:attrNameLst>
                                          <p:attrName>style.visibility</p:attrName>
                                        </p:attrNameLst>
                                      </p:cBhvr>
                                      <p:to>
                                        <p:strVal val="visible"/>
                                      </p:to>
                                    </p:set>
                                    <p:animEffect transition="in" filter="fade">
                                      <p:cBhvr>
                                        <p:cTn id="63" dur="500"/>
                                        <p:tgtEl>
                                          <p:spTgt spid="18331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83313"/>
                                        </p:tgtEl>
                                        <p:attrNameLst>
                                          <p:attrName>style.visibility</p:attrName>
                                        </p:attrNameLst>
                                      </p:cBhvr>
                                      <p:to>
                                        <p:strVal val="visible"/>
                                      </p:to>
                                    </p:set>
                                    <p:animEffect transition="in" filter="wipe(left)">
                                      <p:cBhvr>
                                        <p:cTn id="68" dur="5000"/>
                                        <p:tgtEl>
                                          <p:spTgt spid="183313"/>
                                        </p:tgtEl>
                                      </p:cBhvr>
                                    </p:animEffect>
                                  </p:childTnLst>
                                </p:cTn>
                              </p:par>
                              <p:par>
                                <p:cTn id="69" presetID="22" presetClass="entr" presetSubtype="8" fill="hold" nodeType="withEffect">
                                  <p:stCondLst>
                                    <p:cond delay="0"/>
                                  </p:stCondLst>
                                  <p:childTnLst>
                                    <p:set>
                                      <p:cBhvr>
                                        <p:cTn id="70" dur="1" fill="hold">
                                          <p:stCondLst>
                                            <p:cond delay="0"/>
                                          </p:stCondLst>
                                        </p:cTn>
                                        <p:tgtEl>
                                          <p:spTgt spid="183314"/>
                                        </p:tgtEl>
                                        <p:attrNameLst>
                                          <p:attrName>style.visibility</p:attrName>
                                        </p:attrNameLst>
                                      </p:cBhvr>
                                      <p:to>
                                        <p:strVal val="visible"/>
                                      </p:to>
                                    </p:set>
                                    <p:animEffect transition="in" filter="wipe(left)">
                                      <p:cBhvr>
                                        <p:cTn id="71" dur="5000"/>
                                        <p:tgtEl>
                                          <p:spTgt spid="18331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83315"/>
                                        </p:tgtEl>
                                        <p:attrNameLst>
                                          <p:attrName>style.visibility</p:attrName>
                                        </p:attrNameLst>
                                      </p:cBhvr>
                                      <p:to>
                                        <p:strVal val="visible"/>
                                      </p:to>
                                    </p:set>
                                    <p:animEffect transition="in" filter="wipe(left)">
                                      <p:cBhvr>
                                        <p:cTn id="76" dur="5000"/>
                                        <p:tgtEl>
                                          <p:spTgt spid="183315"/>
                                        </p:tgtEl>
                                      </p:cBhvr>
                                    </p:animEffect>
                                  </p:childTnLst>
                                </p:cTn>
                              </p:par>
                              <p:par>
                                <p:cTn id="77" presetID="22" presetClass="entr" presetSubtype="8" fill="hold" nodeType="withEffect">
                                  <p:stCondLst>
                                    <p:cond delay="0"/>
                                  </p:stCondLst>
                                  <p:childTnLst>
                                    <p:set>
                                      <p:cBhvr>
                                        <p:cTn id="78" dur="1" fill="hold">
                                          <p:stCondLst>
                                            <p:cond delay="0"/>
                                          </p:stCondLst>
                                        </p:cTn>
                                        <p:tgtEl>
                                          <p:spTgt spid="183316"/>
                                        </p:tgtEl>
                                        <p:attrNameLst>
                                          <p:attrName>style.visibility</p:attrName>
                                        </p:attrNameLst>
                                      </p:cBhvr>
                                      <p:to>
                                        <p:strVal val="visible"/>
                                      </p:to>
                                    </p:set>
                                    <p:animEffect transition="in" filter="wipe(left)">
                                      <p:cBhvr>
                                        <p:cTn id="79" dur="5000"/>
                                        <p:tgtEl>
                                          <p:spTgt spid="18331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83305">
                                            <p:txEl>
                                              <p:pRg st="6" end="6"/>
                                            </p:txEl>
                                          </p:spTgt>
                                        </p:tgtEl>
                                        <p:attrNameLst>
                                          <p:attrName>style.visibility</p:attrName>
                                        </p:attrNameLst>
                                      </p:cBhvr>
                                      <p:to>
                                        <p:strVal val="visible"/>
                                      </p:to>
                                    </p:set>
                                    <p:animEffect transition="in" filter="fade">
                                      <p:cBhvr>
                                        <p:cTn id="84" dur="500"/>
                                        <p:tgtEl>
                                          <p:spTgt spid="183305">
                                            <p:txEl>
                                              <p:pRg st="6" end="6"/>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nodeType="clickEffect">
                                  <p:stCondLst>
                                    <p:cond delay="0"/>
                                  </p:stCondLst>
                                  <p:childTnLst>
                                    <p:set>
                                      <p:cBhvr>
                                        <p:cTn id="88" dur="1" fill="hold">
                                          <p:stCondLst>
                                            <p:cond delay="0"/>
                                          </p:stCondLst>
                                        </p:cTn>
                                        <p:tgtEl>
                                          <p:spTgt spid="183317"/>
                                        </p:tgtEl>
                                        <p:attrNameLst>
                                          <p:attrName>style.visibility</p:attrName>
                                        </p:attrNameLst>
                                      </p:cBhvr>
                                      <p:to>
                                        <p:strVal val="visible"/>
                                      </p:to>
                                    </p:set>
                                    <p:animEffect transition="in" filter="wipe(up)">
                                      <p:cBhvr>
                                        <p:cTn id="89" dur="5000"/>
                                        <p:tgtEl>
                                          <p:spTgt spid="183317"/>
                                        </p:tgtEl>
                                      </p:cBhvr>
                                    </p:animEffect>
                                  </p:childTnLst>
                                </p:cTn>
                              </p:par>
                              <p:par>
                                <p:cTn id="90" presetID="22" presetClass="entr" presetSubtype="1" fill="hold" nodeType="withEffect">
                                  <p:stCondLst>
                                    <p:cond delay="0"/>
                                  </p:stCondLst>
                                  <p:childTnLst>
                                    <p:set>
                                      <p:cBhvr>
                                        <p:cTn id="91" dur="1" fill="hold">
                                          <p:stCondLst>
                                            <p:cond delay="0"/>
                                          </p:stCondLst>
                                        </p:cTn>
                                        <p:tgtEl>
                                          <p:spTgt spid="183318"/>
                                        </p:tgtEl>
                                        <p:attrNameLst>
                                          <p:attrName>style.visibility</p:attrName>
                                        </p:attrNameLst>
                                      </p:cBhvr>
                                      <p:to>
                                        <p:strVal val="visible"/>
                                      </p:to>
                                    </p:set>
                                    <p:animEffect transition="in" filter="wipe(up)">
                                      <p:cBhvr>
                                        <p:cTn id="92" dur="5000"/>
                                        <p:tgtEl>
                                          <p:spTgt spid="183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el 1"/>
          <p:cNvSpPr>
            <a:spLocks noGrp="1"/>
          </p:cNvSpPr>
          <p:nvPr>
            <p:ph type="title"/>
          </p:nvPr>
        </p:nvSpPr>
        <p:spPr/>
        <p:txBody>
          <a:bodyPr/>
          <a:lstStyle/>
          <a:p>
            <a:r>
              <a:rPr lang="de-DE"/>
              <a:t>Vor- / Nachteile Polygon-Rendering</a:t>
            </a:r>
          </a:p>
        </p:txBody>
      </p:sp>
      <p:sp>
        <p:nvSpPr>
          <p:cNvPr id="3" name="Inhaltsplatzhalter 2"/>
          <p:cNvSpPr>
            <a:spLocks noGrp="1"/>
          </p:cNvSpPr>
          <p:nvPr>
            <p:ph idx="1"/>
          </p:nvPr>
        </p:nvSpPr>
        <p:spPr>
          <a:xfrm>
            <a:off x="2135188" y="1196976"/>
            <a:ext cx="6889750" cy="5256213"/>
          </a:xfrm>
        </p:spPr>
        <p:txBody>
          <a:bodyPr/>
          <a:lstStyle/>
          <a:p>
            <a:r>
              <a:rPr lang="de-DE"/>
              <a:t>Vorteile</a:t>
            </a:r>
          </a:p>
          <a:p>
            <a:pPr lvl="1"/>
            <a:r>
              <a:rPr lang="de-DE"/>
              <a:t>Gut geeignet für Echtzeit-Rendering</a:t>
            </a:r>
          </a:p>
          <a:p>
            <a:pPr lvl="1"/>
            <a:r>
              <a:rPr lang="de-DE"/>
              <a:t>Skalierbar, da verschiedene Effekte "zuschaltbar"</a:t>
            </a:r>
          </a:p>
          <a:p>
            <a:pPr lvl="1"/>
            <a:r>
              <a:rPr lang="de-DE"/>
              <a:t>Wird von aktueller Hardware unterstützt</a:t>
            </a:r>
          </a:p>
          <a:p>
            <a:pPr lvl="1">
              <a:buFont typeface="Wingdings" pitchFamily="2" charset="2"/>
              <a:buNone/>
            </a:pPr>
            <a:endParaRPr lang="de-DE"/>
          </a:p>
          <a:p>
            <a:r>
              <a:rPr lang="de-DE"/>
              <a:t>Nachteile</a:t>
            </a:r>
          </a:p>
          <a:p>
            <a:pPr lvl="1"/>
            <a:r>
              <a:rPr lang="de-DE"/>
              <a:t>Effekte wie Schattenwurf, Reflexion, Refraktion müssen als "Add-On" verfahren zusätzlich implementiert werden</a:t>
            </a:r>
          </a:p>
          <a:p>
            <a:pPr lvl="1"/>
            <a:r>
              <a:rPr lang="de-DE"/>
              <a:t>Sehr viel Heuristik und "Alchemie" bei realistischen Effekten</a:t>
            </a:r>
          </a:p>
          <a:p>
            <a:pPr lvl="1">
              <a:buFont typeface="Wingdings" pitchFamily="2" charset="2"/>
              <a:buNone/>
            </a:pPr>
            <a:endParaRPr lang="de-DE"/>
          </a:p>
          <a:p>
            <a:pPr lvl="1">
              <a:buFont typeface="Wingdings" pitchFamily="2" charset="2"/>
              <a:buNone/>
            </a:pPr>
            <a:endParaRPr lang="de-DE" sz="1400"/>
          </a:p>
        </p:txBody>
      </p:sp>
      <p:pic>
        <p:nvPicPr>
          <p:cNvPr id="4" name="Grafik 3" descr="Minus.wmf"/>
          <p:cNvPicPr>
            <a:picLocks noChangeAspect="1"/>
          </p:cNvPicPr>
          <p:nvPr/>
        </p:nvPicPr>
        <p:blipFill>
          <a:blip r:embed="rId3" cstate="print"/>
          <a:srcRect/>
          <a:stretch>
            <a:fillRect/>
          </a:stretch>
        </p:blipFill>
        <p:spPr bwMode="auto">
          <a:xfrm>
            <a:off x="9310688" y="3429000"/>
            <a:ext cx="1204912" cy="1150938"/>
          </a:xfrm>
          <a:prstGeom prst="rect">
            <a:avLst/>
          </a:prstGeom>
          <a:noFill/>
          <a:ln w="9525">
            <a:noFill/>
            <a:miter lim="800000"/>
            <a:headEnd/>
            <a:tailEnd/>
          </a:ln>
        </p:spPr>
      </p:pic>
      <p:pic>
        <p:nvPicPr>
          <p:cNvPr id="5" name="Grafik 4" descr="Plus.wmf"/>
          <p:cNvPicPr>
            <a:picLocks noChangeAspect="1"/>
          </p:cNvPicPr>
          <p:nvPr/>
        </p:nvPicPr>
        <p:blipFill>
          <a:blip r:embed="rId4" cstate="print"/>
          <a:srcRect/>
          <a:stretch>
            <a:fillRect/>
          </a:stretch>
        </p:blipFill>
        <p:spPr bwMode="auto">
          <a:xfrm>
            <a:off x="9239251" y="1357313"/>
            <a:ext cx="1204913" cy="11493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10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2839468"/>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55299" name="Rectangle 2"/>
          <p:cNvSpPr>
            <a:spLocks noGrp="1" noChangeArrowheads="1"/>
          </p:cNvSpPr>
          <p:nvPr>
            <p:ph type="title"/>
          </p:nvPr>
        </p:nvSpPr>
        <p:spPr/>
        <p:txBody>
          <a:bodyPr/>
          <a:lstStyle/>
          <a:p>
            <a:pPr eaLnBrk="1" hangingPunct="1"/>
            <a:r>
              <a:rPr lang="de-DE" dirty="0"/>
              <a:t>Agenda Block 13</a:t>
            </a:r>
          </a:p>
        </p:txBody>
      </p:sp>
      <p:sp>
        <p:nvSpPr>
          <p:cNvPr id="55300" name="Rectangle 3"/>
          <p:cNvSpPr>
            <a:spLocks noGrp="1" noChangeArrowheads="1"/>
          </p:cNvSpPr>
          <p:nvPr>
            <p:ph type="body" idx="1"/>
          </p:nvPr>
        </p:nvSpPr>
        <p:spPr/>
        <p:txBody>
          <a:bodyPr/>
          <a:lstStyle/>
          <a:p>
            <a:r>
              <a:rPr lang="de-DE" dirty="0"/>
              <a:t>Rendering-Verfahren</a:t>
            </a:r>
          </a:p>
          <a:p>
            <a:endParaRPr lang="de-DE" dirty="0"/>
          </a:p>
          <a:p>
            <a:pPr lvl="1"/>
            <a:r>
              <a:rPr lang="de-DE" dirty="0"/>
              <a:t>Polygon-Rendering</a:t>
            </a:r>
          </a:p>
          <a:p>
            <a:endParaRPr lang="de-DE" dirty="0"/>
          </a:p>
          <a:p>
            <a:pPr lvl="1"/>
            <a:r>
              <a:rPr lang="de-DE" dirty="0" err="1"/>
              <a:t>Raytracing</a:t>
            </a:r>
            <a:endParaRPr lang="de-DE" dirty="0"/>
          </a:p>
          <a:p>
            <a:pPr marL="0" indent="0">
              <a:buNone/>
            </a:pPr>
            <a:endParaRPr lang="de-DE" dirty="0"/>
          </a:p>
        </p:txBody>
      </p:sp>
    </p:spTree>
    <p:extLst>
      <p:ext uri="{BB962C8B-B14F-4D97-AF65-F5344CB8AC3E}">
        <p14:creationId xmlns:p14="http://schemas.microsoft.com/office/powerpoint/2010/main" val="166968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subTitle" idx="1"/>
          </p:nvPr>
        </p:nvSpPr>
        <p:spPr>
          <a:xfrm>
            <a:off x="3200400" y="1371600"/>
            <a:ext cx="7086600" cy="4572000"/>
          </a:xfrm>
        </p:spPr>
        <p:txBody>
          <a:bodyPr/>
          <a:lstStyle/>
          <a:p>
            <a:pPr>
              <a:defRPr/>
            </a:pPr>
            <a:r>
              <a:rPr lang="en-US" dirty="0" err="1">
                <a:latin typeface="+mj-lt"/>
              </a:rPr>
              <a:t>Bilderzeugung</a:t>
            </a:r>
            <a:r>
              <a:rPr lang="en-US" dirty="0">
                <a:latin typeface="+mj-lt"/>
              </a:rPr>
              <a:t> </a:t>
            </a:r>
            <a:r>
              <a:rPr lang="en-US" dirty="0" err="1">
                <a:latin typeface="+mj-lt"/>
              </a:rPr>
              <a:t>im</a:t>
            </a:r>
            <a:r>
              <a:rPr lang="en-US" dirty="0">
                <a:latin typeface="+mj-lt"/>
              </a:rPr>
              <a:t> </a:t>
            </a:r>
            <a:r>
              <a:rPr lang="en-US" dirty="0" err="1">
                <a:latin typeface="+mj-lt"/>
              </a:rPr>
              <a:t>Auge</a:t>
            </a:r>
            <a:endParaRPr lang="en-US" dirty="0">
              <a:latin typeface="+mj-lt"/>
            </a:endParaRPr>
          </a:p>
        </p:txBody>
      </p:sp>
      <p:graphicFrame>
        <p:nvGraphicFramePr>
          <p:cNvPr id="1026" name="Object 2"/>
          <p:cNvGraphicFramePr>
            <a:graphicFrameLocks noChangeAspect="1"/>
          </p:cNvGraphicFramePr>
          <p:nvPr/>
        </p:nvGraphicFramePr>
        <p:xfrm>
          <a:off x="3278189" y="2135189"/>
          <a:ext cx="5024437" cy="3654425"/>
        </p:xfrm>
        <a:graphic>
          <a:graphicData uri="http://schemas.openxmlformats.org/presentationml/2006/ole">
            <mc:AlternateContent xmlns:mc="http://schemas.openxmlformats.org/markup-compatibility/2006">
              <mc:Choice xmlns:v="urn:schemas-microsoft-com:vml" Requires="v">
                <p:oleObj spid="_x0000_s1213" name="Picture" r:id="rId4" imgW="3957480" imgH="2880360" progId="Word.Picture.8">
                  <p:embed/>
                </p:oleObj>
              </mc:Choice>
              <mc:Fallback>
                <p:oleObj name="Picture" r:id="rId4" imgW="3957480" imgH="2880360"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189" y="2135189"/>
                        <a:ext cx="5024437" cy="365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8" name="Freeform 6"/>
          <p:cNvSpPr>
            <a:spLocks/>
          </p:cNvSpPr>
          <p:nvPr/>
        </p:nvSpPr>
        <p:spPr bwMode="auto">
          <a:xfrm>
            <a:off x="3689350" y="2857501"/>
            <a:ext cx="617538" cy="2301875"/>
          </a:xfrm>
          <a:custGeom>
            <a:avLst/>
            <a:gdLst>
              <a:gd name="T0" fmla="*/ 0 w 389"/>
              <a:gd name="T1" fmla="*/ 0 h 1450"/>
              <a:gd name="T2" fmla="*/ 2147483647 w 389"/>
              <a:gd name="T3" fmla="*/ 2147483647 h 1450"/>
              <a:gd name="T4" fmla="*/ 0 60000 65536"/>
              <a:gd name="T5" fmla="*/ 0 60000 65536"/>
              <a:gd name="T6" fmla="*/ 0 w 389"/>
              <a:gd name="T7" fmla="*/ 0 h 1450"/>
              <a:gd name="T8" fmla="*/ 389 w 389"/>
              <a:gd name="T9" fmla="*/ 1450 h 1450"/>
            </a:gdLst>
            <a:ahLst/>
            <a:cxnLst>
              <a:cxn ang="T4">
                <a:pos x="T0" y="T1"/>
              </a:cxn>
              <a:cxn ang="T5">
                <a:pos x="T2" y="T3"/>
              </a:cxn>
            </a:cxnLst>
            <a:rect l="T6" t="T7" r="T8" b="T9"/>
            <a:pathLst>
              <a:path w="389" h="1450">
                <a:moveTo>
                  <a:pt x="0" y="0"/>
                </a:moveTo>
                <a:lnTo>
                  <a:pt x="389" y="1450"/>
                </a:lnTo>
              </a:path>
            </a:pathLst>
          </a:custGeom>
          <a:noFill/>
          <a:ln w="9525">
            <a:solidFill>
              <a:schemeClr val="accent2"/>
            </a:solidFill>
            <a:round/>
            <a:headEnd/>
            <a:tailEnd/>
          </a:ln>
        </p:spPr>
        <p:txBody>
          <a:bodyPr wrap="none" anchor="ctr"/>
          <a:lstStyle/>
          <a:p>
            <a:endParaRPr lang="de-DE"/>
          </a:p>
        </p:txBody>
      </p:sp>
      <p:sp>
        <p:nvSpPr>
          <p:cNvPr id="1029" name="Line 7"/>
          <p:cNvSpPr>
            <a:spLocks noChangeShapeType="1"/>
          </p:cNvSpPr>
          <p:nvPr/>
        </p:nvSpPr>
        <p:spPr bwMode="auto">
          <a:xfrm>
            <a:off x="4038600" y="2514600"/>
            <a:ext cx="4191000" cy="1066800"/>
          </a:xfrm>
          <a:prstGeom prst="line">
            <a:avLst/>
          </a:prstGeom>
          <a:noFill/>
          <a:ln w="9525">
            <a:solidFill>
              <a:schemeClr val="accent2"/>
            </a:solidFill>
            <a:round/>
            <a:headEnd/>
            <a:tailEnd/>
          </a:ln>
        </p:spPr>
        <p:txBody>
          <a:bodyPr wrap="none" anchor="ctr"/>
          <a:lstStyle/>
          <a:p>
            <a:endParaRPr lang="de-DE"/>
          </a:p>
        </p:txBody>
      </p:sp>
      <p:sp>
        <p:nvSpPr>
          <p:cNvPr id="9" name="Rectangle 2"/>
          <p:cNvSpPr txBox="1">
            <a:spLocks noChangeArrowheads="1"/>
          </p:cNvSpPr>
          <p:nvPr/>
        </p:nvSpPr>
        <p:spPr bwMode="auto">
          <a:xfrm>
            <a:off x="695325" y="298235"/>
            <a:ext cx="6048375" cy="658813"/>
          </a:xfrm>
          <a:prstGeom prst="rect">
            <a:avLst/>
          </a:prstGeom>
          <a:noFill/>
          <a:ln w="9525">
            <a:noFill/>
            <a:miter lim="800000"/>
            <a:headEnd/>
            <a:tailEnd/>
          </a:ln>
        </p:spPr>
        <p:txBody>
          <a:bodyPr anchor="ctr"/>
          <a:lstStyle/>
          <a:p>
            <a:pPr>
              <a:defRPr/>
            </a:pPr>
            <a:r>
              <a:rPr lang="de-DE" sz="2000" kern="0" dirty="0" err="1">
                <a:solidFill>
                  <a:schemeClr val="tx2"/>
                </a:solidFill>
                <a:latin typeface="+mj-lt"/>
                <a:ea typeface="+mj-ea"/>
                <a:cs typeface="+mj-cs"/>
              </a:rPr>
              <a:t>Raytracing</a:t>
            </a:r>
            <a:endParaRPr lang="de-DE" sz="2000" kern="0" dirty="0">
              <a:solidFill>
                <a:schemeClr val="tx2"/>
              </a:solidFill>
              <a:latin typeface="+mj-lt"/>
              <a:ea typeface="+mj-ea"/>
              <a:cs typeface="+mj-cs"/>
            </a:endParaRPr>
          </a:p>
        </p:txBody>
      </p:sp>
    </p:spTree>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3276601" y="2133600"/>
          <a:ext cx="5027613" cy="3659188"/>
        </p:xfrm>
        <a:graphic>
          <a:graphicData uri="http://schemas.openxmlformats.org/presentationml/2006/ole">
            <mc:AlternateContent xmlns:mc="http://schemas.openxmlformats.org/markup-compatibility/2006">
              <mc:Choice xmlns:v="urn:schemas-microsoft-com:vml" Requires="v">
                <p:oleObj spid="_x0000_s2237" name="Grafik" r:id="rId4" imgW="3959640" imgH="2882880" progId="Word.Picture.8">
                  <p:embed/>
                </p:oleObj>
              </mc:Choice>
              <mc:Fallback>
                <p:oleObj name="Grafik" r:id="rId4" imgW="3959640" imgH="2882880"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1" y="2133600"/>
                        <a:ext cx="5027613" cy="365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Freeform 1029"/>
          <p:cNvSpPr>
            <a:spLocks/>
          </p:cNvSpPr>
          <p:nvPr/>
        </p:nvSpPr>
        <p:spPr bwMode="auto">
          <a:xfrm>
            <a:off x="3689350" y="2857501"/>
            <a:ext cx="617538" cy="2301875"/>
          </a:xfrm>
          <a:custGeom>
            <a:avLst/>
            <a:gdLst>
              <a:gd name="T0" fmla="*/ 0 w 389"/>
              <a:gd name="T1" fmla="*/ 0 h 1450"/>
              <a:gd name="T2" fmla="*/ 2147483647 w 389"/>
              <a:gd name="T3" fmla="*/ 2147483647 h 1450"/>
              <a:gd name="T4" fmla="*/ 0 60000 65536"/>
              <a:gd name="T5" fmla="*/ 0 60000 65536"/>
              <a:gd name="T6" fmla="*/ 0 w 389"/>
              <a:gd name="T7" fmla="*/ 0 h 1450"/>
              <a:gd name="T8" fmla="*/ 389 w 389"/>
              <a:gd name="T9" fmla="*/ 1450 h 1450"/>
            </a:gdLst>
            <a:ahLst/>
            <a:cxnLst>
              <a:cxn ang="T4">
                <a:pos x="T0" y="T1"/>
              </a:cxn>
              <a:cxn ang="T5">
                <a:pos x="T2" y="T3"/>
              </a:cxn>
            </a:cxnLst>
            <a:rect l="T6" t="T7" r="T8" b="T9"/>
            <a:pathLst>
              <a:path w="389" h="1450">
                <a:moveTo>
                  <a:pt x="0" y="0"/>
                </a:moveTo>
                <a:lnTo>
                  <a:pt x="389" y="1450"/>
                </a:lnTo>
              </a:path>
            </a:pathLst>
          </a:custGeom>
          <a:noFill/>
          <a:ln w="9525">
            <a:solidFill>
              <a:schemeClr val="accent2"/>
            </a:solidFill>
            <a:round/>
            <a:headEnd/>
            <a:tailEnd/>
          </a:ln>
        </p:spPr>
        <p:txBody>
          <a:bodyPr wrap="none" anchor="ctr"/>
          <a:lstStyle/>
          <a:p>
            <a:endParaRPr lang="de-DE"/>
          </a:p>
        </p:txBody>
      </p:sp>
      <p:sp>
        <p:nvSpPr>
          <p:cNvPr id="2052" name="Line 1030"/>
          <p:cNvSpPr>
            <a:spLocks noChangeShapeType="1"/>
          </p:cNvSpPr>
          <p:nvPr/>
        </p:nvSpPr>
        <p:spPr bwMode="auto">
          <a:xfrm>
            <a:off x="4038600" y="2514600"/>
            <a:ext cx="4191000" cy="1066800"/>
          </a:xfrm>
          <a:prstGeom prst="line">
            <a:avLst/>
          </a:prstGeom>
          <a:noFill/>
          <a:ln w="9525">
            <a:solidFill>
              <a:schemeClr val="accent2"/>
            </a:solidFill>
            <a:round/>
            <a:headEnd/>
            <a:tailEnd/>
          </a:ln>
        </p:spPr>
        <p:txBody>
          <a:bodyPr wrap="none" anchor="ctr"/>
          <a:lstStyle/>
          <a:p>
            <a:endParaRPr lang="de-DE"/>
          </a:p>
        </p:txBody>
      </p:sp>
      <p:grpSp>
        <p:nvGrpSpPr>
          <p:cNvPr id="2" name="Group 1031"/>
          <p:cNvGrpSpPr>
            <a:grpSpLocks/>
          </p:cNvGrpSpPr>
          <p:nvPr/>
        </p:nvGrpSpPr>
        <p:grpSpPr bwMode="auto">
          <a:xfrm>
            <a:off x="2667000" y="2514600"/>
            <a:ext cx="3810000" cy="2743200"/>
            <a:chOff x="720" y="1584"/>
            <a:chExt cx="2448" cy="1728"/>
          </a:xfrm>
        </p:grpSpPr>
        <p:sp>
          <p:nvSpPr>
            <p:cNvPr id="2056" name="Line 1032"/>
            <p:cNvSpPr>
              <a:spLocks noChangeShapeType="1"/>
            </p:cNvSpPr>
            <p:nvPr/>
          </p:nvSpPr>
          <p:spPr bwMode="auto">
            <a:xfrm flipH="1">
              <a:off x="1392" y="1584"/>
              <a:ext cx="1776" cy="1728"/>
            </a:xfrm>
            <a:prstGeom prst="line">
              <a:avLst/>
            </a:prstGeom>
            <a:noFill/>
            <a:ln w="9525">
              <a:solidFill>
                <a:schemeClr val="tx1"/>
              </a:solidFill>
              <a:round/>
              <a:headEnd/>
              <a:tailEnd type="triangle" w="med" len="med"/>
            </a:ln>
          </p:spPr>
          <p:txBody>
            <a:bodyPr wrap="none" anchor="ctr"/>
            <a:lstStyle/>
            <a:p>
              <a:endParaRPr lang="de-DE"/>
            </a:p>
          </p:txBody>
        </p:sp>
        <p:sp>
          <p:nvSpPr>
            <p:cNvPr id="2057" name="Line 1033"/>
            <p:cNvSpPr>
              <a:spLocks noChangeShapeType="1"/>
            </p:cNvSpPr>
            <p:nvPr/>
          </p:nvSpPr>
          <p:spPr bwMode="auto">
            <a:xfrm flipH="1" flipV="1">
              <a:off x="720" y="2688"/>
              <a:ext cx="672" cy="576"/>
            </a:xfrm>
            <a:prstGeom prst="line">
              <a:avLst/>
            </a:prstGeom>
            <a:noFill/>
            <a:ln w="9525">
              <a:solidFill>
                <a:schemeClr val="tx1"/>
              </a:solidFill>
              <a:round/>
              <a:headEnd/>
              <a:tailEnd type="triangle" w="med" len="med"/>
            </a:ln>
          </p:spPr>
          <p:txBody>
            <a:bodyPr wrap="none" anchor="ctr"/>
            <a:lstStyle/>
            <a:p>
              <a:endParaRPr lang="de-DE"/>
            </a:p>
          </p:txBody>
        </p:sp>
      </p:grpSp>
      <p:sp>
        <p:nvSpPr>
          <p:cNvPr id="228370" name="Rectangle 1042"/>
          <p:cNvSpPr>
            <a:spLocks noGrp="1" noChangeArrowheads="1"/>
          </p:cNvSpPr>
          <p:nvPr>
            <p:ph type="subTitle" idx="1"/>
          </p:nvPr>
        </p:nvSpPr>
        <p:spPr>
          <a:xfrm>
            <a:off x="3200400" y="1371600"/>
            <a:ext cx="7086600" cy="4572000"/>
          </a:xfrm>
        </p:spPr>
        <p:txBody>
          <a:bodyPr/>
          <a:lstStyle/>
          <a:p>
            <a:pPr>
              <a:defRPr/>
            </a:pPr>
            <a:r>
              <a:rPr lang="en-US" dirty="0" err="1">
                <a:latin typeface="+mj-lt"/>
              </a:rPr>
              <a:t>Bilderzeugung</a:t>
            </a:r>
            <a:r>
              <a:rPr lang="en-US" dirty="0">
                <a:latin typeface="+mj-lt"/>
              </a:rPr>
              <a:t> </a:t>
            </a:r>
            <a:r>
              <a:rPr lang="en-US" dirty="0" err="1">
                <a:latin typeface="+mj-lt"/>
              </a:rPr>
              <a:t>im</a:t>
            </a:r>
            <a:r>
              <a:rPr lang="en-US" dirty="0">
                <a:latin typeface="+mj-lt"/>
              </a:rPr>
              <a:t> </a:t>
            </a:r>
            <a:r>
              <a:rPr lang="en-US" dirty="0" err="1">
                <a:latin typeface="+mj-lt"/>
              </a:rPr>
              <a:t>Auge</a:t>
            </a:r>
            <a:endParaRPr lang="en-US" dirty="0">
              <a:latin typeface="+mj-lt"/>
            </a:endParaRPr>
          </a:p>
        </p:txBody>
      </p:sp>
      <p:sp>
        <p:nvSpPr>
          <p:cNvPr id="13" name="Rectangle 2"/>
          <p:cNvSpPr txBox="1">
            <a:spLocks noChangeArrowheads="1"/>
          </p:cNvSpPr>
          <p:nvPr/>
        </p:nvSpPr>
        <p:spPr bwMode="auto">
          <a:xfrm>
            <a:off x="2135189" y="260351"/>
            <a:ext cx="6048375" cy="658813"/>
          </a:xfrm>
          <a:prstGeom prst="rect">
            <a:avLst/>
          </a:prstGeom>
          <a:noFill/>
          <a:ln w="9525">
            <a:noFill/>
            <a:miter lim="800000"/>
            <a:headEnd/>
            <a:tailEnd/>
          </a:ln>
        </p:spPr>
        <p:txBody>
          <a:bodyPr anchor="ctr"/>
          <a:lstStyle/>
          <a:p>
            <a:pPr>
              <a:defRPr/>
            </a:pPr>
            <a:r>
              <a:rPr lang="de-DE" sz="2000" kern="0" dirty="0" err="1">
                <a:solidFill>
                  <a:schemeClr val="tx2"/>
                </a:solidFill>
                <a:latin typeface="+mj-lt"/>
                <a:ea typeface="+mj-ea"/>
                <a:cs typeface="+mj-cs"/>
              </a:rPr>
              <a:t>Raytracing</a:t>
            </a:r>
            <a:endParaRPr lang="de-DE" sz="2000" kern="0" dirty="0">
              <a:solidFill>
                <a:schemeClr val="tx2"/>
              </a:solidFill>
              <a:latin typeface="+mj-lt"/>
              <a:ea typeface="+mj-ea"/>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Oval 8"/>
          <p:cNvSpPr>
            <a:spLocks noChangeArrowheads="1"/>
          </p:cNvSpPr>
          <p:nvPr/>
        </p:nvSpPr>
        <p:spPr bwMode="auto">
          <a:xfrm>
            <a:off x="6218238" y="3948114"/>
            <a:ext cx="1276350" cy="1277937"/>
          </a:xfrm>
          <a:prstGeom prst="ellipse">
            <a:avLst/>
          </a:prstGeom>
          <a:solidFill>
            <a:srgbClr val="FF0000"/>
          </a:solidFill>
          <a:ln w="12700">
            <a:solidFill>
              <a:srgbClr val="000000"/>
            </a:solidFill>
            <a:round/>
            <a:headEnd/>
            <a:tailEnd/>
          </a:ln>
        </p:spPr>
        <p:txBody>
          <a:bodyPr/>
          <a:lstStyle/>
          <a:p>
            <a:endParaRPr lang="de-DE"/>
          </a:p>
        </p:txBody>
      </p:sp>
      <p:grpSp>
        <p:nvGrpSpPr>
          <p:cNvPr id="115715" name="Group 24"/>
          <p:cNvGrpSpPr>
            <a:grpSpLocks/>
          </p:cNvGrpSpPr>
          <p:nvPr/>
        </p:nvGrpSpPr>
        <p:grpSpPr bwMode="auto">
          <a:xfrm>
            <a:off x="3373438" y="5235576"/>
            <a:ext cx="4830762" cy="485775"/>
            <a:chOff x="1165" y="3298"/>
            <a:chExt cx="3043" cy="306"/>
          </a:xfrm>
        </p:grpSpPr>
        <p:sp>
          <p:nvSpPr>
            <p:cNvPr id="115735" name="Rectangle 9"/>
            <p:cNvSpPr>
              <a:spLocks noChangeArrowheads="1"/>
            </p:cNvSpPr>
            <p:nvPr/>
          </p:nvSpPr>
          <p:spPr bwMode="auto">
            <a:xfrm>
              <a:off x="1165" y="3298"/>
              <a:ext cx="3043" cy="306"/>
            </a:xfrm>
            <a:prstGeom prst="rect">
              <a:avLst/>
            </a:prstGeom>
            <a:solidFill>
              <a:srgbClr val="F2F2F2"/>
            </a:solidFill>
            <a:ln w="15875">
              <a:solidFill>
                <a:srgbClr val="000000"/>
              </a:solidFill>
              <a:miter lim="800000"/>
              <a:headEnd/>
              <a:tailEnd/>
            </a:ln>
          </p:spPr>
          <p:txBody>
            <a:bodyPr/>
            <a:lstStyle/>
            <a:p>
              <a:endParaRPr lang="de-DE"/>
            </a:p>
          </p:txBody>
        </p:sp>
        <p:grpSp>
          <p:nvGrpSpPr>
            <p:cNvPr id="115736" name="Group 23"/>
            <p:cNvGrpSpPr>
              <a:grpSpLocks/>
            </p:cNvGrpSpPr>
            <p:nvPr/>
          </p:nvGrpSpPr>
          <p:grpSpPr bwMode="auto">
            <a:xfrm>
              <a:off x="1222" y="3298"/>
              <a:ext cx="2870" cy="286"/>
              <a:chOff x="1222" y="3298"/>
              <a:chExt cx="2870" cy="286"/>
            </a:xfrm>
          </p:grpSpPr>
          <p:sp>
            <p:nvSpPr>
              <p:cNvPr id="115737" name="Line 10"/>
              <p:cNvSpPr>
                <a:spLocks noChangeShapeType="1"/>
              </p:cNvSpPr>
              <p:nvPr/>
            </p:nvSpPr>
            <p:spPr bwMode="auto">
              <a:xfrm flipV="1">
                <a:off x="1222" y="3298"/>
                <a:ext cx="116" cy="286"/>
              </a:xfrm>
              <a:prstGeom prst="line">
                <a:avLst/>
              </a:prstGeom>
              <a:noFill/>
              <a:ln w="12700">
                <a:solidFill>
                  <a:srgbClr val="000000"/>
                </a:solidFill>
                <a:round/>
                <a:headEnd/>
                <a:tailEnd/>
              </a:ln>
            </p:spPr>
            <p:txBody>
              <a:bodyPr/>
              <a:lstStyle/>
              <a:p>
                <a:endParaRPr lang="de-DE"/>
              </a:p>
            </p:txBody>
          </p:sp>
          <p:sp>
            <p:nvSpPr>
              <p:cNvPr id="115738" name="Line 11"/>
              <p:cNvSpPr>
                <a:spLocks noChangeShapeType="1"/>
              </p:cNvSpPr>
              <p:nvPr/>
            </p:nvSpPr>
            <p:spPr bwMode="auto">
              <a:xfrm flipV="1">
                <a:off x="1451" y="3298"/>
                <a:ext cx="116" cy="286"/>
              </a:xfrm>
              <a:prstGeom prst="line">
                <a:avLst/>
              </a:prstGeom>
              <a:noFill/>
              <a:ln w="12700">
                <a:solidFill>
                  <a:srgbClr val="000000"/>
                </a:solidFill>
                <a:round/>
                <a:headEnd/>
                <a:tailEnd/>
              </a:ln>
            </p:spPr>
            <p:txBody>
              <a:bodyPr/>
              <a:lstStyle/>
              <a:p>
                <a:endParaRPr lang="de-DE"/>
              </a:p>
            </p:txBody>
          </p:sp>
          <p:sp>
            <p:nvSpPr>
              <p:cNvPr id="115739" name="Line 12"/>
              <p:cNvSpPr>
                <a:spLocks noChangeShapeType="1"/>
              </p:cNvSpPr>
              <p:nvPr/>
            </p:nvSpPr>
            <p:spPr bwMode="auto">
              <a:xfrm flipV="1">
                <a:off x="1681" y="3298"/>
                <a:ext cx="116" cy="286"/>
              </a:xfrm>
              <a:prstGeom prst="line">
                <a:avLst/>
              </a:prstGeom>
              <a:noFill/>
              <a:ln w="12700">
                <a:solidFill>
                  <a:srgbClr val="000000"/>
                </a:solidFill>
                <a:round/>
                <a:headEnd/>
                <a:tailEnd/>
              </a:ln>
            </p:spPr>
            <p:txBody>
              <a:bodyPr/>
              <a:lstStyle/>
              <a:p>
                <a:endParaRPr lang="de-DE"/>
              </a:p>
            </p:txBody>
          </p:sp>
          <p:sp>
            <p:nvSpPr>
              <p:cNvPr id="115740" name="Line 13"/>
              <p:cNvSpPr>
                <a:spLocks noChangeShapeType="1"/>
              </p:cNvSpPr>
              <p:nvPr/>
            </p:nvSpPr>
            <p:spPr bwMode="auto">
              <a:xfrm flipV="1">
                <a:off x="1910" y="3298"/>
                <a:ext cx="116" cy="286"/>
              </a:xfrm>
              <a:prstGeom prst="line">
                <a:avLst/>
              </a:prstGeom>
              <a:noFill/>
              <a:ln w="12700">
                <a:solidFill>
                  <a:srgbClr val="000000"/>
                </a:solidFill>
                <a:round/>
                <a:headEnd/>
                <a:tailEnd/>
              </a:ln>
            </p:spPr>
            <p:txBody>
              <a:bodyPr/>
              <a:lstStyle/>
              <a:p>
                <a:endParaRPr lang="de-DE"/>
              </a:p>
            </p:txBody>
          </p:sp>
          <p:sp>
            <p:nvSpPr>
              <p:cNvPr id="115741" name="Line 14"/>
              <p:cNvSpPr>
                <a:spLocks noChangeShapeType="1"/>
              </p:cNvSpPr>
              <p:nvPr/>
            </p:nvSpPr>
            <p:spPr bwMode="auto">
              <a:xfrm flipV="1">
                <a:off x="2140" y="3298"/>
                <a:ext cx="116" cy="286"/>
              </a:xfrm>
              <a:prstGeom prst="line">
                <a:avLst/>
              </a:prstGeom>
              <a:noFill/>
              <a:ln w="12700">
                <a:solidFill>
                  <a:srgbClr val="000000"/>
                </a:solidFill>
                <a:round/>
                <a:headEnd/>
                <a:tailEnd/>
              </a:ln>
            </p:spPr>
            <p:txBody>
              <a:bodyPr/>
              <a:lstStyle/>
              <a:p>
                <a:endParaRPr lang="de-DE"/>
              </a:p>
            </p:txBody>
          </p:sp>
          <p:sp>
            <p:nvSpPr>
              <p:cNvPr id="115742" name="Line 15"/>
              <p:cNvSpPr>
                <a:spLocks noChangeShapeType="1"/>
              </p:cNvSpPr>
              <p:nvPr/>
            </p:nvSpPr>
            <p:spPr bwMode="auto">
              <a:xfrm flipV="1">
                <a:off x="2370" y="3298"/>
                <a:ext cx="115" cy="286"/>
              </a:xfrm>
              <a:prstGeom prst="line">
                <a:avLst/>
              </a:prstGeom>
              <a:noFill/>
              <a:ln w="12700">
                <a:solidFill>
                  <a:srgbClr val="000000"/>
                </a:solidFill>
                <a:round/>
                <a:headEnd/>
                <a:tailEnd/>
              </a:ln>
            </p:spPr>
            <p:txBody>
              <a:bodyPr/>
              <a:lstStyle/>
              <a:p>
                <a:endParaRPr lang="de-DE"/>
              </a:p>
            </p:txBody>
          </p:sp>
          <p:sp>
            <p:nvSpPr>
              <p:cNvPr id="115743" name="Line 16"/>
              <p:cNvSpPr>
                <a:spLocks noChangeShapeType="1"/>
              </p:cNvSpPr>
              <p:nvPr/>
            </p:nvSpPr>
            <p:spPr bwMode="auto">
              <a:xfrm flipV="1">
                <a:off x="2599" y="3298"/>
                <a:ext cx="116" cy="286"/>
              </a:xfrm>
              <a:prstGeom prst="line">
                <a:avLst/>
              </a:prstGeom>
              <a:noFill/>
              <a:ln w="12700">
                <a:solidFill>
                  <a:srgbClr val="000000"/>
                </a:solidFill>
                <a:round/>
                <a:headEnd/>
                <a:tailEnd/>
              </a:ln>
            </p:spPr>
            <p:txBody>
              <a:bodyPr/>
              <a:lstStyle/>
              <a:p>
                <a:endParaRPr lang="de-DE"/>
              </a:p>
            </p:txBody>
          </p:sp>
          <p:sp>
            <p:nvSpPr>
              <p:cNvPr id="115744" name="Line 17"/>
              <p:cNvSpPr>
                <a:spLocks noChangeShapeType="1"/>
              </p:cNvSpPr>
              <p:nvPr/>
            </p:nvSpPr>
            <p:spPr bwMode="auto">
              <a:xfrm flipV="1">
                <a:off x="2829" y="3298"/>
                <a:ext cx="115" cy="286"/>
              </a:xfrm>
              <a:prstGeom prst="line">
                <a:avLst/>
              </a:prstGeom>
              <a:noFill/>
              <a:ln w="12700">
                <a:solidFill>
                  <a:srgbClr val="000000"/>
                </a:solidFill>
                <a:round/>
                <a:headEnd/>
                <a:tailEnd/>
              </a:ln>
            </p:spPr>
            <p:txBody>
              <a:bodyPr/>
              <a:lstStyle/>
              <a:p>
                <a:endParaRPr lang="de-DE"/>
              </a:p>
            </p:txBody>
          </p:sp>
          <p:sp>
            <p:nvSpPr>
              <p:cNvPr id="115745" name="Line 18"/>
              <p:cNvSpPr>
                <a:spLocks noChangeShapeType="1"/>
              </p:cNvSpPr>
              <p:nvPr/>
            </p:nvSpPr>
            <p:spPr bwMode="auto">
              <a:xfrm flipV="1">
                <a:off x="3058" y="3298"/>
                <a:ext cx="116" cy="286"/>
              </a:xfrm>
              <a:prstGeom prst="line">
                <a:avLst/>
              </a:prstGeom>
              <a:noFill/>
              <a:ln w="12700">
                <a:solidFill>
                  <a:srgbClr val="000000"/>
                </a:solidFill>
                <a:round/>
                <a:headEnd/>
                <a:tailEnd/>
              </a:ln>
            </p:spPr>
            <p:txBody>
              <a:bodyPr/>
              <a:lstStyle/>
              <a:p>
                <a:endParaRPr lang="de-DE"/>
              </a:p>
            </p:txBody>
          </p:sp>
          <p:sp>
            <p:nvSpPr>
              <p:cNvPr id="115746" name="Line 19"/>
              <p:cNvSpPr>
                <a:spLocks noChangeShapeType="1"/>
              </p:cNvSpPr>
              <p:nvPr/>
            </p:nvSpPr>
            <p:spPr bwMode="auto">
              <a:xfrm flipV="1">
                <a:off x="3288" y="3298"/>
                <a:ext cx="116" cy="286"/>
              </a:xfrm>
              <a:prstGeom prst="line">
                <a:avLst/>
              </a:prstGeom>
              <a:noFill/>
              <a:ln w="12700">
                <a:solidFill>
                  <a:srgbClr val="000000"/>
                </a:solidFill>
                <a:round/>
                <a:headEnd/>
                <a:tailEnd/>
              </a:ln>
            </p:spPr>
            <p:txBody>
              <a:bodyPr/>
              <a:lstStyle/>
              <a:p>
                <a:endParaRPr lang="de-DE"/>
              </a:p>
            </p:txBody>
          </p:sp>
          <p:sp>
            <p:nvSpPr>
              <p:cNvPr id="115747" name="Line 20"/>
              <p:cNvSpPr>
                <a:spLocks noChangeShapeType="1"/>
              </p:cNvSpPr>
              <p:nvPr/>
            </p:nvSpPr>
            <p:spPr bwMode="auto">
              <a:xfrm flipV="1">
                <a:off x="3517" y="3298"/>
                <a:ext cx="116" cy="286"/>
              </a:xfrm>
              <a:prstGeom prst="line">
                <a:avLst/>
              </a:prstGeom>
              <a:noFill/>
              <a:ln w="12700">
                <a:solidFill>
                  <a:srgbClr val="000000"/>
                </a:solidFill>
                <a:round/>
                <a:headEnd/>
                <a:tailEnd/>
              </a:ln>
            </p:spPr>
            <p:txBody>
              <a:bodyPr/>
              <a:lstStyle/>
              <a:p>
                <a:endParaRPr lang="de-DE"/>
              </a:p>
            </p:txBody>
          </p:sp>
          <p:sp>
            <p:nvSpPr>
              <p:cNvPr id="115748" name="Line 21"/>
              <p:cNvSpPr>
                <a:spLocks noChangeShapeType="1"/>
              </p:cNvSpPr>
              <p:nvPr/>
            </p:nvSpPr>
            <p:spPr bwMode="auto">
              <a:xfrm flipV="1">
                <a:off x="3747" y="3298"/>
                <a:ext cx="116" cy="286"/>
              </a:xfrm>
              <a:prstGeom prst="line">
                <a:avLst/>
              </a:prstGeom>
              <a:noFill/>
              <a:ln w="12700">
                <a:solidFill>
                  <a:srgbClr val="000000"/>
                </a:solidFill>
                <a:round/>
                <a:headEnd/>
                <a:tailEnd/>
              </a:ln>
            </p:spPr>
            <p:txBody>
              <a:bodyPr/>
              <a:lstStyle/>
              <a:p>
                <a:endParaRPr lang="de-DE"/>
              </a:p>
            </p:txBody>
          </p:sp>
          <p:sp>
            <p:nvSpPr>
              <p:cNvPr id="115749" name="Line 22"/>
              <p:cNvSpPr>
                <a:spLocks noChangeShapeType="1"/>
              </p:cNvSpPr>
              <p:nvPr/>
            </p:nvSpPr>
            <p:spPr bwMode="auto">
              <a:xfrm flipV="1">
                <a:off x="3976" y="3298"/>
                <a:ext cx="116" cy="286"/>
              </a:xfrm>
              <a:prstGeom prst="line">
                <a:avLst/>
              </a:prstGeom>
              <a:noFill/>
              <a:ln w="12700">
                <a:solidFill>
                  <a:srgbClr val="000000"/>
                </a:solidFill>
                <a:round/>
                <a:headEnd/>
                <a:tailEnd/>
              </a:ln>
            </p:spPr>
            <p:txBody>
              <a:bodyPr/>
              <a:lstStyle/>
              <a:p>
                <a:endParaRPr lang="de-DE"/>
              </a:p>
            </p:txBody>
          </p:sp>
        </p:grpSp>
      </p:grpSp>
      <p:sp>
        <p:nvSpPr>
          <p:cNvPr id="115716" name="Rectangle 25"/>
          <p:cNvSpPr>
            <a:spLocks noChangeArrowheads="1"/>
          </p:cNvSpPr>
          <p:nvPr/>
        </p:nvSpPr>
        <p:spPr bwMode="auto">
          <a:xfrm>
            <a:off x="3276600" y="2146301"/>
            <a:ext cx="41678" cy="200055"/>
          </a:xfrm>
          <a:prstGeom prst="rect">
            <a:avLst/>
          </a:prstGeom>
          <a:noFill/>
          <a:ln w="9525">
            <a:noFill/>
            <a:miter lim="800000"/>
            <a:headEnd/>
            <a:tailEnd/>
          </a:ln>
        </p:spPr>
        <p:txBody>
          <a:bodyPr wrap="none" lIns="0" tIns="0" rIns="0" bIns="0">
            <a:spAutoFit/>
          </a:bodyPr>
          <a:lstStyle/>
          <a:p>
            <a:r>
              <a:rPr lang="de-DE" sz="1300" b="1">
                <a:solidFill>
                  <a:srgbClr val="000000"/>
                </a:solidFill>
              </a:rPr>
              <a:t> </a:t>
            </a:r>
            <a:endParaRPr lang="de-DE"/>
          </a:p>
        </p:txBody>
      </p:sp>
      <p:sp>
        <p:nvSpPr>
          <p:cNvPr id="115717" name="Rectangle 26"/>
          <p:cNvSpPr>
            <a:spLocks noChangeArrowheads="1"/>
          </p:cNvSpPr>
          <p:nvPr/>
        </p:nvSpPr>
        <p:spPr bwMode="auto">
          <a:xfrm>
            <a:off x="3317876" y="2133601"/>
            <a:ext cx="889667" cy="200055"/>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Betrachter</a:t>
            </a:r>
            <a:endParaRPr lang="de-DE"/>
          </a:p>
        </p:txBody>
      </p:sp>
      <p:sp>
        <p:nvSpPr>
          <p:cNvPr id="115718" name="Rectangle 27"/>
          <p:cNvSpPr>
            <a:spLocks noChangeArrowheads="1"/>
          </p:cNvSpPr>
          <p:nvPr/>
        </p:nvSpPr>
        <p:spPr bwMode="auto">
          <a:xfrm>
            <a:off x="6700839" y="2327276"/>
            <a:ext cx="626775" cy="200055"/>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   Licht-</a:t>
            </a:r>
            <a:endParaRPr lang="de-DE"/>
          </a:p>
        </p:txBody>
      </p:sp>
      <p:sp>
        <p:nvSpPr>
          <p:cNvPr id="115719" name="Rectangle 28"/>
          <p:cNvSpPr>
            <a:spLocks noChangeArrowheads="1"/>
          </p:cNvSpPr>
          <p:nvPr/>
        </p:nvSpPr>
        <p:spPr bwMode="auto">
          <a:xfrm>
            <a:off x="6700839" y="2520951"/>
            <a:ext cx="654025" cy="200055"/>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   quelle</a:t>
            </a:r>
            <a:endParaRPr lang="de-DE"/>
          </a:p>
        </p:txBody>
      </p:sp>
      <p:sp>
        <p:nvSpPr>
          <p:cNvPr id="115720" name="Oval 29"/>
          <p:cNvSpPr>
            <a:spLocks noChangeArrowheads="1"/>
          </p:cNvSpPr>
          <p:nvPr/>
        </p:nvSpPr>
        <p:spPr bwMode="auto">
          <a:xfrm>
            <a:off x="6437313" y="2189163"/>
            <a:ext cx="354012" cy="354012"/>
          </a:xfrm>
          <a:prstGeom prst="ellipse">
            <a:avLst/>
          </a:prstGeom>
          <a:blipFill dpi="0" rotWithShape="0">
            <a:blip r:embed="rId3" cstate="print"/>
            <a:srcRect/>
            <a:tile tx="0" ty="0" sx="100000" sy="100000" flip="none" algn="tl"/>
          </a:blipFill>
          <a:ln w="9525">
            <a:noFill/>
            <a:round/>
            <a:headEnd/>
            <a:tailEnd/>
          </a:ln>
        </p:spPr>
        <p:txBody>
          <a:bodyPr/>
          <a:lstStyle/>
          <a:p>
            <a:endParaRPr lang="de-DE"/>
          </a:p>
        </p:txBody>
      </p:sp>
      <p:sp>
        <p:nvSpPr>
          <p:cNvPr id="115721" name="Line 30"/>
          <p:cNvSpPr>
            <a:spLocks noChangeShapeType="1"/>
          </p:cNvSpPr>
          <p:nvPr/>
        </p:nvSpPr>
        <p:spPr bwMode="auto">
          <a:xfrm>
            <a:off x="3373439" y="5235575"/>
            <a:ext cx="4827587" cy="1588"/>
          </a:xfrm>
          <a:prstGeom prst="line">
            <a:avLst/>
          </a:prstGeom>
          <a:noFill/>
          <a:ln w="15875">
            <a:solidFill>
              <a:srgbClr val="000000"/>
            </a:solidFill>
            <a:round/>
            <a:headEnd/>
            <a:tailEnd/>
          </a:ln>
        </p:spPr>
        <p:txBody>
          <a:bodyPr/>
          <a:lstStyle/>
          <a:p>
            <a:endParaRPr lang="de-DE"/>
          </a:p>
        </p:txBody>
      </p:sp>
      <p:sp>
        <p:nvSpPr>
          <p:cNvPr id="115722" name="Oval 31"/>
          <p:cNvSpPr>
            <a:spLocks noChangeArrowheads="1"/>
          </p:cNvSpPr>
          <p:nvPr/>
        </p:nvSpPr>
        <p:spPr bwMode="auto">
          <a:xfrm>
            <a:off x="3511550" y="2368550"/>
            <a:ext cx="90488" cy="90488"/>
          </a:xfrm>
          <a:prstGeom prst="ellipse">
            <a:avLst/>
          </a:prstGeom>
          <a:solidFill>
            <a:srgbClr val="000000"/>
          </a:solidFill>
          <a:ln w="12700">
            <a:solidFill>
              <a:srgbClr val="000000"/>
            </a:solidFill>
            <a:round/>
            <a:headEnd/>
            <a:tailEnd/>
          </a:ln>
        </p:spPr>
        <p:txBody>
          <a:bodyPr/>
          <a:lstStyle/>
          <a:p>
            <a:endParaRPr lang="de-DE"/>
          </a:p>
        </p:txBody>
      </p:sp>
      <p:sp>
        <p:nvSpPr>
          <p:cNvPr id="115723" name="Oval 32"/>
          <p:cNvSpPr>
            <a:spLocks noChangeArrowheads="1"/>
          </p:cNvSpPr>
          <p:nvPr/>
        </p:nvSpPr>
        <p:spPr bwMode="auto">
          <a:xfrm>
            <a:off x="6534150" y="2284414"/>
            <a:ext cx="160338" cy="161925"/>
          </a:xfrm>
          <a:prstGeom prst="ellipse">
            <a:avLst/>
          </a:prstGeom>
          <a:solidFill>
            <a:srgbClr val="FFFF00"/>
          </a:solidFill>
          <a:ln w="12700">
            <a:solidFill>
              <a:srgbClr val="000000"/>
            </a:solidFill>
            <a:round/>
            <a:headEnd/>
            <a:tailEnd/>
          </a:ln>
        </p:spPr>
        <p:txBody>
          <a:bodyPr/>
          <a:lstStyle/>
          <a:p>
            <a:endParaRPr lang="de-DE"/>
          </a:p>
        </p:txBody>
      </p:sp>
      <p:grpSp>
        <p:nvGrpSpPr>
          <p:cNvPr id="115724" name="Group 40"/>
          <p:cNvGrpSpPr>
            <a:grpSpLocks/>
          </p:cNvGrpSpPr>
          <p:nvPr/>
        </p:nvGrpSpPr>
        <p:grpSpPr bwMode="auto">
          <a:xfrm>
            <a:off x="3560763" y="2411414"/>
            <a:ext cx="387350" cy="369887"/>
            <a:chOff x="1283" y="1519"/>
            <a:chExt cx="244" cy="233"/>
          </a:xfrm>
        </p:grpSpPr>
        <p:sp>
          <p:nvSpPr>
            <p:cNvPr id="115732" name="Line 37"/>
            <p:cNvSpPr>
              <a:spLocks noChangeShapeType="1"/>
            </p:cNvSpPr>
            <p:nvPr/>
          </p:nvSpPr>
          <p:spPr bwMode="auto">
            <a:xfrm>
              <a:off x="1283" y="1519"/>
              <a:ext cx="67" cy="233"/>
            </a:xfrm>
            <a:prstGeom prst="line">
              <a:avLst/>
            </a:prstGeom>
            <a:noFill/>
            <a:ln w="31750">
              <a:solidFill>
                <a:srgbClr val="000000"/>
              </a:solidFill>
              <a:round/>
              <a:headEnd/>
              <a:tailEnd/>
            </a:ln>
          </p:spPr>
          <p:txBody>
            <a:bodyPr/>
            <a:lstStyle/>
            <a:p>
              <a:endParaRPr lang="de-DE"/>
            </a:p>
          </p:txBody>
        </p:sp>
        <p:sp>
          <p:nvSpPr>
            <p:cNvPr id="115733" name="Line 38"/>
            <p:cNvSpPr>
              <a:spLocks noChangeShapeType="1"/>
            </p:cNvSpPr>
            <p:nvPr/>
          </p:nvSpPr>
          <p:spPr bwMode="auto">
            <a:xfrm>
              <a:off x="1283" y="1519"/>
              <a:ext cx="244" cy="63"/>
            </a:xfrm>
            <a:prstGeom prst="line">
              <a:avLst/>
            </a:prstGeom>
            <a:noFill/>
            <a:ln w="31750">
              <a:solidFill>
                <a:srgbClr val="000000"/>
              </a:solidFill>
              <a:round/>
              <a:headEnd/>
              <a:tailEnd/>
            </a:ln>
          </p:spPr>
          <p:txBody>
            <a:bodyPr/>
            <a:lstStyle/>
            <a:p>
              <a:endParaRPr lang="de-DE"/>
            </a:p>
          </p:txBody>
        </p:sp>
        <p:sp>
          <p:nvSpPr>
            <p:cNvPr id="115734" name="Arc 39"/>
            <p:cNvSpPr>
              <a:spLocks/>
            </p:cNvSpPr>
            <p:nvPr/>
          </p:nvSpPr>
          <p:spPr bwMode="auto">
            <a:xfrm>
              <a:off x="1346" y="1573"/>
              <a:ext cx="140" cy="148"/>
            </a:xfrm>
            <a:custGeom>
              <a:avLst/>
              <a:gdLst>
                <a:gd name="T0" fmla="*/ 0 w 21756"/>
                <a:gd name="T1" fmla="*/ 0 h 21897"/>
                <a:gd name="T2" fmla="*/ 0 w 21756"/>
                <a:gd name="T3" fmla="*/ 0 h 21897"/>
                <a:gd name="T4" fmla="*/ 0 w 21756"/>
                <a:gd name="T5" fmla="*/ 0 h 21897"/>
                <a:gd name="T6" fmla="*/ 0 60000 65536"/>
                <a:gd name="T7" fmla="*/ 0 60000 65536"/>
                <a:gd name="T8" fmla="*/ 0 60000 65536"/>
                <a:gd name="T9" fmla="*/ 0 w 21756"/>
                <a:gd name="T10" fmla="*/ 0 h 21897"/>
                <a:gd name="T11" fmla="*/ 21756 w 21756"/>
                <a:gd name="T12" fmla="*/ 21897 h 21897"/>
              </a:gdLst>
              <a:ahLst/>
              <a:cxnLst>
                <a:cxn ang="T6">
                  <a:pos x="T0" y="T1"/>
                </a:cxn>
                <a:cxn ang="T7">
                  <a:pos x="T2" y="T3"/>
                </a:cxn>
                <a:cxn ang="T8">
                  <a:pos x="T4" y="T5"/>
                </a:cxn>
              </a:cxnLst>
              <a:rect l="T9" t="T10" r="T11" b="T12"/>
              <a:pathLst>
                <a:path w="21756" h="21897" fill="none" extrusionOk="0">
                  <a:moveTo>
                    <a:pt x="21753" y="0"/>
                  </a:moveTo>
                  <a:cubicBezTo>
                    <a:pt x="21755" y="98"/>
                    <a:pt x="21756" y="197"/>
                    <a:pt x="21756" y="297"/>
                  </a:cubicBezTo>
                  <a:cubicBezTo>
                    <a:pt x="21756" y="12226"/>
                    <a:pt x="12085" y="21897"/>
                    <a:pt x="156" y="21897"/>
                  </a:cubicBezTo>
                  <a:cubicBezTo>
                    <a:pt x="103" y="21897"/>
                    <a:pt x="51" y="21896"/>
                    <a:pt x="-1" y="21896"/>
                  </a:cubicBezTo>
                </a:path>
                <a:path w="21756" h="21897" stroke="0" extrusionOk="0">
                  <a:moveTo>
                    <a:pt x="21753" y="0"/>
                  </a:moveTo>
                  <a:cubicBezTo>
                    <a:pt x="21755" y="98"/>
                    <a:pt x="21756" y="197"/>
                    <a:pt x="21756" y="297"/>
                  </a:cubicBezTo>
                  <a:cubicBezTo>
                    <a:pt x="21756" y="12226"/>
                    <a:pt x="12085" y="21897"/>
                    <a:pt x="156" y="21897"/>
                  </a:cubicBezTo>
                  <a:cubicBezTo>
                    <a:pt x="103" y="21897"/>
                    <a:pt x="51" y="21896"/>
                    <a:pt x="-1" y="21896"/>
                  </a:cubicBezTo>
                  <a:lnTo>
                    <a:pt x="156" y="297"/>
                  </a:lnTo>
                  <a:close/>
                </a:path>
              </a:pathLst>
            </a:custGeom>
            <a:solidFill>
              <a:srgbClr val="F8F8F8"/>
            </a:solidFill>
            <a:ln w="31750">
              <a:solidFill>
                <a:srgbClr val="000000"/>
              </a:solidFill>
              <a:round/>
              <a:headEnd/>
              <a:tailEnd/>
            </a:ln>
          </p:spPr>
          <p:txBody>
            <a:bodyPr/>
            <a:lstStyle/>
            <a:p>
              <a:endParaRPr lang="de-DE"/>
            </a:p>
          </p:txBody>
        </p:sp>
      </p:grpSp>
      <p:sp>
        <p:nvSpPr>
          <p:cNvPr id="115725" name="Freeform 6"/>
          <p:cNvSpPr>
            <a:spLocks/>
          </p:cNvSpPr>
          <p:nvPr/>
        </p:nvSpPr>
        <p:spPr bwMode="auto">
          <a:xfrm>
            <a:off x="3689350" y="2857501"/>
            <a:ext cx="617538" cy="2301875"/>
          </a:xfrm>
          <a:custGeom>
            <a:avLst/>
            <a:gdLst>
              <a:gd name="T0" fmla="*/ 0 w 389"/>
              <a:gd name="T1" fmla="*/ 0 h 1450"/>
              <a:gd name="T2" fmla="*/ 2147483647 w 389"/>
              <a:gd name="T3" fmla="*/ 2147483647 h 1450"/>
              <a:gd name="T4" fmla="*/ 0 60000 65536"/>
              <a:gd name="T5" fmla="*/ 0 60000 65536"/>
              <a:gd name="T6" fmla="*/ 0 w 389"/>
              <a:gd name="T7" fmla="*/ 0 h 1450"/>
              <a:gd name="T8" fmla="*/ 389 w 389"/>
              <a:gd name="T9" fmla="*/ 1450 h 1450"/>
            </a:gdLst>
            <a:ahLst/>
            <a:cxnLst>
              <a:cxn ang="T4">
                <a:pos x="T0" y="T1"/>
              </a:cxn>
              <a:cxn ang="T5">
                <a:pos x="T2" y="T3"/>
              </a:cxn>
            </a:cxnLst>
            <a:rect l="T6" t="T7" r="T8" b="T9"/>
            <a:pathLst>
              <a:path w="389" h="1450">
                <a:moveTo>
                  <a:pt x="0" y="0"/>
                </a:moveTo>
                <a:lnTo>
                  <a:pt x="389" y="1450"/>
                </a:lnTo>
              </a:path>
            </a:pathLst>
          </a:custGeom>
          <a:noFill/>
          <a:ln w="9525">
            <a:solidFill>
              <a:schemeClr val="accent2"/>
            </a:solidFill>
            <a:round/>
            <a:headEnd/>
            <a:tailEnd/>
          </a:ln>
        </p:spPr>
        <p:txBody>
          <a:bodyPr wrap="none" anchor="ctr"/>
          <a:lstStyle/>
          <a:p>
            <a:endParaRPr lang="de-DE"/>
          </a:p>
        </p:txBody>
      </p:sp>
      <p:sp>
        <p:nvSpPr>
          <p:cNvPr id="115726" name="Line 7"/>
          <p:cNvSpPr>
            <a:spLocks noChangeShapeType="1"/>
          </p:cNvSpPr>
          <p:nvPr/>
        </p:nvSpPr>
        <p:spPr bwMode="auto">
          <a:xfrm>
            <a:off x="4038600" y="2514600"/>
            <a:ext cx="4191000" cy="1066800"/>
          </a:xfrm>
          <a:prstGeom prst="line">
            <a:avLst/>
          </a:prstGeom>
          <a:noFill/>
          <a:ln w="9525">
            <a:solidFill>
              <a:schemeClr val="accent2"/>
            </a:solidFill>
            <a:round/>
            <a:headEnd/>
            <a:tailEnd/>
          </a:ln>
        </p:spPr>
        <p:txBody>
          <a:bodyPr wrap="none" anchor="ctr"/>
          <a:lstStyle/>
          <a:p>
            <a:endParaRPr lang="de-DE"/>
          </a:p>
        </p:txBody>
      </p:sp>
      <p:grpSp>
        <p:nvGrpSpPr>
          <p:cNvPr id="115727" name="Group 44"/>
          <p:cNvGrpSpPr>
            <a:grpSpLocks/>
          </p:cNvGrpSpPr>
          <p:nvPr/>
        </p:nvGrpSpPr>
        <p:grpSpPr bwMode="auto">
          <a:xfrm>
            <a:off x="6705600" y="2590800"/>
            <a:ext cx="2057400" cy="1524000"/>
            <a:chOff x="3264" y="1632"/>
            <a:chExt cx="1296" cy="960"/>
          </a:xfrm>
        </p:grpSpPr>
        <p:sp>
          <p:nvSpPr>
            <p:cNvPr id="115730" name="Line 42"/>
            <p:cNvSpPr>
              <a:spLocks noChangeShapeType="1"/>
            </p:cNvSpPr>
            <p:nvPr/>
          </p:nvSpPr>
          <p:spPr bwMode="auto">
            <a:xfrm>
              <a:off x="3264" y="1632"/>
              <a:ext cx="384" cy="960"/>
            </a:xfrm>
            <a:prstGeom prst="line">
              <a:avLst/>
            </a:prstGeom>
            <a:noFill/>
            <a:ln w="9525">
              <a:solidFill>
                <a:schemeClr val="tx1"/>
              </a:solidFill>
              <a:round/>
              <a:headEnd/>
              <a:tailEnd type="triangle" w="med" len="med"/>
            </a:ln>
          </p:spPr>
          <p:txBody>
            <a:bodyPr wrap="none" anchor="ctr"/>
            <a:lstStyle/>
            <a:p>
              <a:endParaRPr lang="de-DE"/>
            </a:p>
          </p:txBody>
        </p:sp>
        <p:sp>
          <p:nvSpPr>
            <p:cNvPr id="115731" name="Line 43"/>
            <p:cNvSpPr>
              <a:spLocks noChangeShapeType="1"/>
            </p:cNvSpPr>
            <p:nvPr/>
          </p:nvSpPr>
          <p:spPr bwMode="auto">
            <a:xfrm flipV="1">
              <a:off x="3648" y="2064"/>
              <a:ext cx="912" cy="528"/>
            </a:xfrm>
            <a:prstGeom prst="line">
              <a:avLst/>
            </a:prstGeom>
            <a:noFill/>
            <a:ln w="9525">
              <a:solidFill>
                <a:schemeClr val="tx1"/>
              </a:solidFill>
              <a:round/>
              <a:headEnd/>
              <a:tailEnd type="triangle" w="med" len="med"/>
            </a:ln>
          </p:spPr>
          <p:txBody>
            <a:bodyPr wrap="none" anchor="ctr"/>
            <a:lstStyle/>
            <a:p>
              <a:endParaRPr lang="de-DE"/>
            </a:p>
          </p:txBody>
        </p:sp>
      </p:grpSp>
      <p:sp>
        <p:nvSpPr>
          <p:cNvPr id="14388" name="Rectangle 52"/>
          <p:cNvSpPr>
            <a:spLocks noGrp="1" noChangeArrowheads="1"/>
          </p:cNvSpPr>
          <p:nvPr>
            <p:ph type="subTitle" idx="1"/>
          </p:nvPr>
        </p:nvSpPr>
        <p:spPr>
          <a:xfrm>
            <a:off x="3200400" y="1371600"/>
            <a:ext cx="7086600" cy="4572000"/>
          </a:xfrm>
        </p:spPr>
        <p:txBody>
          <a:bodyPr/>
          <a:lstStyle/>
          <a:p>
            <a:pPr>
              <a:defRPr/>
            </a:pPr>
            <a:r>
              <a:rPr lang="en-US" dirty="0" err="1">
                <a:latin typeface="+mj-lt"/>
              </a:rPr>
              <a:t>Bilderzeugung</a:t>
            </a:r>
            <a:r>
              <a:rPr lang="en-US" dirty="0">
                <a:latin typeface="+mj-lt"/>
              </a:rPr>
              <a:t> </a:t>
            </a:r>
            <a:r>
              <a:rPr lang="en-US" dirty="0" err="1">
                <a:latin typeface="+mj-lt"/>
              </a:rPr>
              <a:t>im</a:t>
            </a:r>
            <a:r>
              <a:rPr lang="en-US" dirty="0">
                <a:latin typeface="+mj-lt"/>
              </a:rPr>
              <a:t> </a:t>
            </a:r>
            <a:r>
              <a:rPr lang="en-US" dirty="0" err="1">
                <a:latin typeface="+mj-lt"/>
              </a:rPr>
              <a:t>Auge</a:t>
            </a:r>
            <a:endParaRPr lang="en-US" dirty="0">
              <a:latin typeface="+mj-lt"/>
            </a:endParaRPr>
          </a:p>
        </p:txBody>
      </p:sp>
      <p:sp>
        <p:nvSpPr>
          <p:cNvPr id="40" name="Rectangle 2"/>
          <p:cNvSpPr txBox="1">
            <a:spLocks noChangeArrowheads="1"/>
          </p:cNvSpPr>
          <p:nvPr/>
        </p:nvSpPr>
        <p:spPr bwMode="auto">
          <a:xfrm>
            <a:off x="2135189" y="260351"/>
            <a:ext cx="6048375" cy="658813"/>
          </a:xfrm>
          <a:prstGeom prst="rect">
            <a:avLst/>
          </a:prstGeom>
          <a:noFill/>
          <a:ln w="9525">
            <a:noFill/>
            <a:miter lim="800000"/>
            <a:headEnd/>
            <a:tailEnd/>
          </a:ln>
        </p:spPr>
        <p:txBody>
          <a:bodyPr anchor="ctr"/>
          <a:lstStyle/>
          <a:p>
            <a:pPr>
              <a:defRPr/>
            </a:pPr>
            <a:r>
              <a:rPr lang="de-DE" sz="2000" kern="0" dirty="0" err="1">
                <a:solidFill>
                  <a:schemeClr val="tx2"/>
                </a:solidFill>
                <a:latin typeface="+mj-lt"/>
                <a:ea typeface="+mj-ea"/>
                <a:cs typeface="+mj-cs"/>
              </a:rPr>
              <a:t>Raytracing</a:t>
            </a:r>
            <a:endParaRPr lang="de-DE" sz="2000" kern="0" dirty="0">
              <a:solidFill>
                <a:schemeClr val="tx2"/>
              </a:solidFill>
              <a:latin typeface="+mj-lt"/>
              <a:ea typeface="+mj-ea"/>
              <a:cs typeface="+mj-cs"/>
            </a:endParaRPr>
          </a:p>
        </p:txBody>
      </p:sp>
    </p:spTree>
  </p:cSld>
  <p:clrMapOvr>
    <a:masterClrMapping/>
  </p:clrMapOvr>
  <p:transition>
    <p:wipe dir="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3276601" y="2133600"/>
          <a:ext cx="5027613" cy="3659188"/>
        </p:xfrm>
        <a:graphic>
          <a:graphicData uri="http://schemas.openxmlformats.org/presentationml/2006/ole">
            <mc:AlternateContent xmlns:mc="http://schemas.openxmlformats.org/markup-compatibility/2006">
              <mc:Choice xmlns:v="urn:schemas-microsoft-com:vml" Requires="v">
                <p:oleObj spid="_x0000_s3261" name="Grafik" r:id="rId4" imgW="3959640" imgH="2882880" progId="Word.Picture.8">
                  <p:embed/>
                </p:oleObj>
              </mc:Choice>
              <mc:Fallback>
                <p:oleObj name="Grafik" r:id="rId4" imgW="3959640" imgH="2882880"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1" y="2133600"/>
                        <a:ext cx="5027613" cy="365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5" name="Freeform 6"/>
          <p:cNvSpPr>
            <a:spLocks/>
          </p:cNvSpPr>
          <p:nvPr/>
        </p:nvSpPr>
        <p:spPr bwMode="auto">
          <a:xfrm>
            <a:off x="3689350" y="2857501"/>
            <a:ext cx="617538" cy="2301875"/>
          </a:xfrm>
          <a:custGeom>
            <a:avLst/>
            <a:gdLst>
              <a:gd name="T0" fmla="*/ 0 w 389"/>
              <a:gd name="T1" fmla="*/ 0 h 1450"/>
              <a:gd name="T2" fmla="*/ 2147483647 w 389"/>
              <a:gd name="T3" fmla="*/ 2147483647 h 1450"/>
              <a:gd name="T4" fmla="*/ 0 60000 65536"/>
              <a:gd name="T5" fmla="*/ 0 60000 65536"/>
              <a:gd name="T6" fmla="*/ 0 w 389"/>
              <a:gd name="T7" fmla="*/ 0 h 1450"/>
              <a:gd name="T8" fmla="*/ 389 w 389"/>
              <a:gd name="T9" fmla="*/ 1450 h 1450"/>
            </a:gdLst>
            <a:ahLst/>
            <a:cxnLst>
              <a:cxn ang="T4">
                <a:pos x="T0" y="T1"/>
              </a:cxn>
              <a:cxn ang="T5">
                <a:pos x="T2" y="T3"/>
              </a:cxn>
            </a:cxnLst>
            <a:rect l="T6" t="T7" r="T8" b="T9"/>
            <a:pathLst>
              <a:path w="389" h="1450">
                <a:moveTo>
                  <a:pt x="0" y="0"/>
                </a:moveTo>
                <a:lnTo>
                  <a:pt x="389" y="1450"/>
                </a:lnTo>
              </a:path>
            </a:pathLst>
          </a:custGeom>
          <a:noFill/>
          <a:ln w="9525">
            <a:solidFill>
              <a:schemeClr val="accent2"/>
            </a:solidFill>
            <a:round/>
            <a:headEnd/>
            <a:tailEnd/>
          </a:ln>
        </p:spPr>
        <p:txBody>
          <a:bodyPr wrap="none" anchor="ctr"/>
          <a:lstStyle/>
          <a:p>
            <a:endParaRPr lang="de-DE"/>
          </a:p>
        </p:txBody>
      </p:sp>
      <p:sp>
        <p:nvSpPr>
          <p:cNvPr id="3076" name="Line 7"/>
          <p:cNvSpPr>
            <a:spLocks noChangeShapeType="1"/>
          </p:cNvSpPr>
          <p:nvPr/>
        </p:nvSpPr>
        <p:spPr bwMode="auto">
          <a:xfrm>
            <a:off x="4038600" y="2514600"/>
            <a:ext cx="4191000" cy="1066800"/>
          </a:xfrm>
          <a:prstGeom prst="line">
            <a:avLst/>
          </a:prstGeom>
          <a:noFill/>
          <a:ln w="9525">
            <a:solidFill>
              <a:schemeClr val="accent2"/>
            </a:solidFill>
            <a:round/>
            <a:headEnd/>
            <a:tailEnd/>
          </a:ln>
        </p:spPr>
        <p:txBody>
          <a:bodyPr wrap="none" anchor="ctr"/>
          <a:lstStyle/>
          <a:p>
            <a:endParaRPr lang="de-DE"/>
          </a:p>
        </p:txBody>
      </p:sp>
      <p:sp>
        <p:nvSpPr>
          <p:cNvPr id="16393" name="Freeform 9"/>
          <p:cNvSpPr>
            <a:spLocks/>
          </p:cNvSpPr>
          <p:nvPr/>
        </p:nvSpPr>
        <p:spPr bwMode="auto">
          <a:xfrm>
            <a:off x="6489700" y="2438400"/>
            <a:ext cx="95250" cy="1638300"/>
          </a:xfrm>
          <a:custGeom>
            <a:avLst/>
            <a:gdLst>
              <a:gd name="T0" fmla="*/ 2147483647 w 60"/>
              <a:gd name="T1" fmla="*/ 0 h 1032"/>
              <a:gd name="T2" fmla="*/ 0 w 60"/>
              <a:gd name="T3" fmla="*/ 2147483647 h 1032"/>
              <a:gd name="T4" fmla="*/ 0 60000 65536"/>
              <a:gd name="T5" fmla="*/ 0 60000 65536"/>
              <a:gd name="T6" fmla="*/ 0 w 60"/>
              <a:gd name="T7" fmla="*/ 0 h 1032"/>
              <a:gd name="T8" fmla="*/ 60 w 60"/>
              <a:gd name="T9" fmla="*/ 1032 h 1032"/>
            </a:gdLst>
            <a:ahLst/>
            <a:cxnLst>
              <a:cxn ang="T4">
                <a:pos x="T0" y="T1"/>
              </a:cxn>
              <a:cxn ang="T5">
                <a:pos x="T2" y="T3"/>
              </a:cxn>
            </a:cxnLst>
            <a:rect l="T6" t="T7" r="T8" b="T9"/>
            <a:pathLst>
              <a:path w="60" h="1032">
                <a:moveTo>
                  <a:pt x="60" y="0"/>
                </a:moveTo>
                <a:lnTo>
                  <a:pt x="0" y="1032"/>
                </a:lnTo>
              </a:path>
            </a:pathLst>
          </a:custGeom>
          <a:noFill/>
          <a:ln w="57150">
            <a:solidFill>
              <a:schemeClr val="tx2"/>
            </a:solidFill>
            <a:round/>
            <a:headEnd/>
            <a:tailEnd type="triangle" w="med" len="med"/>
          </a:ln>
        </p:spPr>
        <p:txBody>
          <a:bodyPr wrap="none" anchor="ctr"/>
          <a:lstStyle/>
          <a:p>
            <a:endParaRPr lang="de-DE"/>
          </a:p>
        </p:txBody>
      </p:sp>
      <p:sp>
        <p:nvSpPr>
          <p:cNvPr id="16392" name="Freeform 8"/>
          <p:cNvSpPr>
            <a:spLocks/>
          </p:cNvSpPr>
          <p:nvPr/>
        </p:nvSpPr>
        <p:spPr bwMode="auto">
          <a:xfrm>
            <a:off x="3854450" y="2679700"/>
            <a:ext cx="2622550" cy="1397000"/>
          </a:xfrm>
          <a:custGeom>
            <a:avLst/>
            <a:gdLst>
              <a:gd name="T0" fmla="*/ 0 w 1652"/>
              <a:gd name="T1" fmla="*/ 0 h 880"/>
              <a:gd name="T2" fmla="*/ 2147483647 w 1652"/>
              <a:gd name="T3" fmla="*/ 2147483647 h 880"/>
              <a:gd name="T4" fmla="*/ 0 60000 65536"/>
              <a:gd name="T5" fmla="*/ 0 60000 65536"/>
              <a:gd name="T6" fmla="*/ 0 w 1652"/>
              <a:gd name="T7" fmla="*/ 0 h 880"/>
              <a:gd name="T8" fmla="*/ 1652 w 1652"/>
              <a:gd name="T9" fmla="*/ 880 h 880"/>
            </a:gdLst>
            <a:ahLst/>
            <a:cxnLst>
              <a:cxn ang="T4">
                <a:pos x="T0" y="T1"/>
              </a:cxn>
              <a:cxn ang="T5">
                <a:pos x="T2" y="T3"/>
              </a:cxn>
            </a:cxnLst>
            <a:rect l="T6" t="T7" r="T8" b="T9"/>
            <a:pathLst>
              <a:path w="1652" h="880">
                <a:moveTo>
                  <a:pt x="0" y="0"/>
                </a:moveTo>
                <a:lnTo>
                  <a:pt x="1652" y="880"/>
                </a:lnTo>
              </a:path>
            </a:pathLst>
          </a:custGeom>
          <a:noFill/>
          <a:ln w="57150">
            <a:solidFill>
              <a:schemeClr val="tx1"/>
            </a:solidFill>
            <a:round/>
            <a:headEnd/>
            <a:tailEnd type="triangle" w="med" len="med"/>
          </a:ln>
        </p:spPr>
        <p:txBody>
          <a:bodyPr wrap="none" anchor="ctr"/>
          <a:lstStyle/>
          <a:p>
            <a:endParaRPr lang="de-DE"/>
          </a:p>
        </p:txBody>
      </p:sp>
      <p:sp>
        <p:nvSpPr>
          <p:cNvPr id="16394" name="Oval 10"/>
          <p:cNvSpPr>
            <a:spLocks noChangeArrowheads="1"/>
          </p:cNvSpPr>
          <p:nvPr/>
        </p:nvSpPr>
        <p:spPr bwMode="auto">
          <a:xfrm>
            <a:off x="6400800" y="4038600"/>
            <a:ext cx="304800" cy="304800"/>
          </a:xfrm>
          <a:prstGeom prst="ellipse">
            <a:avLst/>
          </a:prstGeom>
          <a:solidFill>
            <a:srgbClr val="FF0000"/>
          </a:solidFill>
          <a:ln w="57150">
            <a:solidFill>
              <a:srgbClr val="000000"/>
            </a:solidFill>
            <a:round/>
            <a:headEnd/>
            <a:tailEnd/>
          </a:ln>
        </p:spPr>
        <p:txBody>
          <a:bodyPr wrap="none" anchor="ctr"/>
          <a:lstStyle/>
          <a:p>
            <a:endParaRPr lang="de-DE"/>
          </a:p>
        </p:txBody>
      </p:sp>
      <p:sp>
        <p:nvSpPr>
          <p:cNvPr id="16404" name="Rectangle 20"/>
          <p:cNvSpPr>
            <a:spLocks noGrp="1" noChangeArrowheads="1"/>
          </p:cNvSpPr>
          <p:nvPr>
            <p:ph type="subTitle" idx="1"/>
          </p:nvPr>
        </p:nvSpPr>
        <p:spPr>
          <a:xfrm>
            <a:off x="3200400" y="1371600"/>
            <a:ext cx="7086600" cy="4572000"/>
          </a:xfrm>
        </p:spPr>
        <p:txBody>
          <a:bodyPr/>
          <a:lstStyle/>
          <a:p>
            <a:pPr>
              <a:defRPr/>
            </a:pPr>
            <a:r>
              <a:rPr lang="en-US" dirty="0" err="1">
                <a:latin typeface="+mj-lt"/>
              </a:rPr>
              <a:t>Bilderzeugung</a:t>
            </a:r>
            <a:r>
              <a:rPr lang="en-US" dirty="0">
                <a:latin typeface="+mj-lt"/>
              </a:rPr>
              <a:t> </a:t>
            </a:r>
            <a:r>
              <a:rPr lang="en-US" dirty="0" err="1">
                <a:latin typeface="+mj-lt"/>
              </a:rPr>
              <a:t>im</a:t>
            </a:r>
            <a:r>
              <a:rPr lang="en-US" dirty="0">
                <a:latin typeface="+mj-lt"/>
              </a:rPr>
              <a:t> </a:t>
            </a:r>
            <a:r>
              <a:rPr lang="en-US" dirty="0" err="1">
                <a:latin typeface="+mj-lt"/>
              </a:rPr>
              <a:t>Auge</a:t>
            </a:r>
            <a:endParaRPr lang="en-US" dirty="0">
              <a:latin typeface="+mj-lt"/>
            </a:endParaRPr>
          </a:p>
        </p:txBody>
      </p:sp>
      <p:sp>
        <p:nvSpPr>
          <p:cNvPr id="12" name="Rectangle 2"/>
          <p:cNvSpPr txBox="1">
            <a:spLocks noChangeArrowheads="1"/>
          </p:cNvSpPr>
          <p:nvPr/>
        </p:nvSpPr>
        <p:spPr bwMode="auto">
          <a:xfrm>
            <a:off x="2135189" y="260351"/>
            <a:ext cx="6048375" cy="658813"/>
          </a:xfrm>
          <a:prstGeom prst="rect">
            <a:avLst/>
          </a:prstGeom>
          <a:noFill/>
          <a:ln w="9525">
            <a:noFill/>
            <a:miter lim="800000"/>
            <a:headEnd/>
            <a:tailEnd/>
          </a:ln>
        </p:spPr>
        <p:txBody>
          <a:bodyPr anchor="ctr"/>
          <a:lstStyle/>
          <a:p>
            <a:pPr>
              <a:defRPr/>
            </a:pPr>
            <a:r>
              <a:rPr lang="de-DE" sz="2000" kern="0" dirty="0" err="1">
                <a:solidFill>
                  <a:schemeClr val="tx2"/>
                </a:solidFill>
                <a:latin typeface="+mj-lt"/>
                <a:ea typeface="+mj-ea"/>
                <a:cs typeface="+mj-cs"/>
              </a:rPr>
              <a:t>Raytracing</a:t>
            </a:r>
            <a:endParaRPr lang="de-DE" sz="2000" kern="0" dirty="0">
              <a:solidFill>
                <a:schemeClr val="tx2"/>
              </a:solidFill>
              <a:latin typeface="+mj-lt"/>
              <a:ea typeface="+mj-ea"/>
              <a:cs typeface="+mj-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92"/>
                                        </p:tgtEl>
                                        <p:attrNameLst>
                                          <p:attrName>style.visibility</p:attrName>
                                        </p:attrNameLst>
                                      </p:cBhvr>
                                      <p:to>
                                        <p:strVal val="visible"/>
                                      </p:to>
                                    </p:set>
                                    <p:animEffect transition="in" filter="wipe(left)">
                                      <p:cBhvr>
                                        <p:cTn id="7" dur="500"/>
                                        <p:tgtEl>
                                          <p:spTgt spid="163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393"/>
                                        </p:tgtEl>
                                        <p:attrNameLst>
                                          <p:attrName>style.visibility</p:attrName>
                                        </p:attrNameLst>
                                      </p:cBhvr>
                                      <p:to>
                                        <p:strVal val="visible"/>
                                      </p:to>
                                    </p:set>
                                    <p:animEffect transition="in" filter="wipe(up)">
                                      <p:cBhvr>
                                        <p:cTn id="12" dur="500"/>
                                        <p:tgtEl>
                                          <p:spTgt spid="1639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6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animBg="1"/>
      <p:bldP spid="16392" grpId="0" animBg="1"/>
      <p:bldP spid="1639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de-DE"/>
              <a:t>Ende Block 1</a:t>
            </a:r>
          </a:p>
        </p:txBody>
      </p:sp>
      <p:sp>
        <p:nvSpPr>
          <p:cNvPr id="37891" name="Rectangle 3"/>
          <p:cNvSpPr>
            <a:spLocks noGrp="1" noChangeArrowheads="1"/>
          </p:cNvSpPr>
          <p:nvPr>
            <p:ph type="body" idx="1"/>
          </p:nvPr>
        </p:nvSpPr>
        <p:spPr/>
        <p:txBody>
          <a:bodyPr/>
          <a:lstStyle/>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r>
              <a:rPr lang="de-DE"/>
              <a:t>Vielen Dank für Ihre Aufmerksamkeit</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subTitle" idx="1"/>
          </p:nvPr>
        </p:nvSpPr>
        <p:spPr>
          <a:xfrm>
            <a:off x="3124200" y="1371600"/>
            <a:ext cx="7086600" cy="4572000"/>
          </a:xfrm>
        </p:spPr>
        <p:txBody>
          <a:bodyPr/>
          <a:lstStyle/>
          <a:p>
            <a:pPr>
              <a:defRPr/>
            </a:pPr>
            <a:r>
              <a:rPr lang="en-US" dirty="0" err="1">
                <a:latin typeface="+mj-lt"/>
              </a:rPr>
              <a:t>Strahlenverfolgung</a:t>
            </a:r>
            <a:r>
              <a:rPr lang="en-US" dirty="0">
                <a:latin typeface="+mj-lt"/>
              </a:rPr>
              <a:t> (</a:t>
            </a:r>
            <a:r>
              <a:rPr lang="en-US" dirty="0" err="1">
                <a:latin typeface="+mj-lt"/>
              </a:rPr>
              <a:t>Raytracing</a:t>
            </a:r>
            <a:r>
              <a:rPr lang="en-US" dirty="0">
                <a:latin typeface="+mj-lt"/>
              </a:rPr>
              <a:t>)</a:t>
            </a:r>
          </a:p>
        </p:txBody>
      </p:sp>
      <p:graphicFrame>
        <p:nvGraphicFramePr>
          <p:cNvPr id="4098" name="Object 2"/>
          <p:cNvGraphicFramePr>
            <a:graphicFrameLocks noChangeAspect="1"/>
          </p:cNvGraphicFramePr>
          <p:nvPr/>
        </p:nvGraphicFramePr>
        <p:xfrm>
          <a:off x="3276601" y="2133600"/>
          <a:ext cx="5027613" cy="3659188"/>
        </p:xfrm>
        <a:graphic>
          <a:graphicData uri="http://schemas.openxmlformats.org/presentationml/2006/ole">
            <mc:AlternateContent xmlns:mc="http://schemas.openxmlformats.org/markup-compatibility/2006">
              <mc:Choice xmlns:v="urn:schemas-microsoft-com:vml" Requires="v">
                <p:oleObj spid="_x0000_s4285" name="Grafik" r:id="rId4" imgW="3959640" imgH="2882880" progId="Word.Picture.8">
                  <p:embed/>
                </p:oleObj>
              </mc:Choice>
              <mc:Fallback>
                <p:oleObj name="Grafik" r:id="rId4" imgW="3959640" imgH="2882880"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1" y="2133600"/>
                        <a:ext cx="5027613" cy="365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2"/>
          <p:cNvSpPr txBox="1">
            <a:spLocks noChangeArrowheads="1"/>
          </p:cNvSpPr>
          <p:nvPr/>
        </p:nvSpPr>
        <p:spPr bwMode="auto">
          <a:xfrm>
            <a:off x="2135189" y="260351"/>
            <a:ext cx="6048375" cy="658813"/>
          </a:xfrm>
          <a:prstGeom prst="rect">
            <a:avLst/>
          </a:prstGeom>
          <a:noFill/>
          <a:ln w="9525">
            <a:noFill/>
            <a:miter lim="800000"/>
            <a:headEnd/>
            <a:tailEnd/>
          </a:ln>
        </p:spPr>
        <p:txBody>
          <a:bodyPr anchor="ctr"/>
          <a:lstStyle/>
          <a:p>
            <a:pPr>
              <a:defRPr/>
            </a:pPr>
            <a:r>
              <a:rPr lang="de-DE" sz="2000" kern="0" dirty="0" err="1">
                <a:solidFill>
                  <a:schemeClr val="tx2"/>
                </a:solidFill>
                <a:latin typeface="+mj-lt"/>
                <a:ea typeface="+mj-ea"/>
                <a:cs typeface="+mj-cs"/>
              </a:rPr>
              <a:t>Raytracing</a:t>
            </a:r>
            <a:endParaRPr lang="de-DE" sz="2000" kern="0" dirty="0">
              <a:solidFill>
                <a:schemeClr val="tx2"/>
              </a:solidFill>
              <a:latin typeface="+mj-lt"/>
              <a:ea typeface="+mj-ea"/>
              <a:cs typeface="+mj-cs"/>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nvGraphicFramePr>
        <p:xfrm>
          <a:off x="3276601" y="2133600"/>
          <a:ext cx="5027613" cy="3659188"/>
        </p:xfrm>
        <a:graphic>
          <a:graphicData uri="http://schemas.openxmlformats.org/presentationml/2006/ole">
            <mc:AlternateContent xmlns:mc="http://schemas.openxmlformats.org/markup-compatibility/2006">
              <mc:Choice xmlns:v="urn:schemas-microsoft-com:vml" Requires="v">
                <p:oleObj spid="_x0000_s5309" name="Grafik" r:id="rId4" imgW="3959640" imgH="2882880" progId="Word.Picture.8">
                  <p:embed/>
                </p:oleObj>
              </mc:Choice>
              <mc:Fallback>
                <p:oleObj name="Grafik" r:id="rId4" imgW="3959640" imgH="2882880"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1" y="2133600"/>
                        <a:ext cx="5027613" cy="365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9" name="Rectangle 11"/>
          <p:cNvSpPr>
            <a:spLocks noGrp="1" noChangeArrowheads="1"/>
          </p:cNvSpPr>
          <p:nvPr>
            <p:ph type="subTitle" idx="1"/>
          </p:nvPr>
        </p:nvSpPr>
        <p:spPr>
          <a:xfrm>
            <a:off x="3124200" y="1371600"/>
            <a:ext cx="7086600" cy="4572000"/>
          </a:xfrm>
        </p:spPr>
        <p:txBody>
          <a:bodyPr/>
          <a:lstStyle/>
          <a:p>
            <a:pPr>
              <a:defRPr/>
            </a:pPr>
            <a:r>
              <a:rPr lang="en-US" dirty="0" err="1">
                <a:latin typeface="+mj-lt"/>
              </a:rPr>
              <a:t>Strahlenverfolgung</a:t>
            </a:r>
            <a:endParaRPr lang="en-US" dirty="0">
              <a:latin typeface="+mj-lt"/>
            </a:endParaRPr>
          </a:p>
        </p:txBody>
      </p:sp>
      <p:sp>
        <p:nvSpPr>
          <p:cNvPr id="7" name="Rectangle 2"/>
          <p:cNvSpPr txBox="1">
            <a:spLocks noChangeArrowheads="1"/>
          </p:cNvSpPr>
          <p:nvPr/>
        </p:nvSpPr>
        <p:spPr bwMode="auto">
          <a:xfrm>
            <a:off x="2135189" y="260351"/>
            <a:ext cx="6048375" cy="658813"/>
          </a:xfrm>
          <a:prstGeom prst="rect">
            <a:avLst/>
          </a:prstGeom>
          <a:noFill/>
          <a:ln w="9525">
            <a:noFill/>
            <a:miter lim="800000"/>
            <a:headEnd/>
            <a:tailEnd/>
          </a:ln>
        </p:spPr>
        <p:txBody>
          <a:bodyPr anchor="ctr"/>
          <a:lstStyle/>
          <a:p>
            <a:pPr>
              <a:defRPr/>
            </a:pPr>
            <a:r>
              <a:rPr lang="de-DE" sz="2000" kern="0" dirty="0" err="1">
                <a:solidFill>
                  <a:schemeClr val="tx2"/>
                </a:solidFill>
                <a:latin typeface="+mj-lt"/>
                <a:ea typeface="+mj-ea"/>
                <a:cs typeface="+mj-cs"/>
              </a:rPr>
              <a:t>Raytracing</a:t>
            </a:r>
            <a:endParaRPr lang="de-DE" sz="2000" kern="0" dirty="0">
              <a:solidFill>
                <a:schemeClr val="tx2"/>
              </a:solidFill>
              <a:latin typeface="+mj-lt"/>
              <a:ea typeface="+mj-ea"/>
              <a:cs typeface="+mj-cs"/>
            </a:endParaRPr>
          </a:p>
        </p:txBody>
      </p:sp>
    </p:spTree>
  </p:cSld>
  <p:clrMapOvr>
    <a:masterClrMapping/>
  </p:clrMapOvr>
  <p:transition>
    <p:wipe dir="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3276601" y="2133600"/>
          <a:ext cx="5027613" cy="3659188"/>
        </p:xfrm>
        <a:graphic>
          <a:graphicData uri="http://schemas.openxmlformats.org/presentationml/2006/ole">
            <mc:AlternateContent xmlns:mc="http://schemas.openxmlformats.org/markup-compatibility/2006">
              <mc:Choice xmlns:v="urn:schemas-microsoft-com:vml" Requires="v">
                <p:oleObj spid="_x0000_s6333" name="Grafik" r:id="rId4" imgW="3959640" imgH="2882880" progId="Word.Picture.8">
                  <p:embed/>
                </p:oleObj>
              </mc:Choice>
              <mc:Fallback>
                <p:oleObj name="Grafik" r:id="rId4" imgW="3959640" imgH="2882880"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1" y="2133600"/>
                        <a:ext cx="5027613" cy="365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9" name="Rectangle 11"/>
          <p:cNvSpPr>
            <a:spLocks noGrp="1" noChangeArrowheads="1"/>
          </p:cNvSpPr>
          <p:nvPr>
            <p:ph type="subTitle" idx="1"/>
          </p:nvPr>
        </p:nvSpPr>
        <p:spPr>
          <a:xfrm>
            <a:off x="3124200" y="1371600"/>
            <a:ext cx="7086600" cy="4572000"/>
          </a:xfrm>
        </p:spPr>
        <p:txBody>
          <a:bodyPr/>
          <a:lstStyle/>
          <a:p>
            <a:pPr>
              <a:defRPr/>
            </a:pPr>
            <a:r>
              <a:rPr lang="en-US" dirty="0" err="1">
                <a:latin typeface="+mj-lt"/>
              </a:rPr>
              <a:t>Strahlenverfolgung</a:t>
            </a:r>
            <a:endParaRPr lang="en-US" dirty="0">
              <a:latin typeface="+mj-lt"/>
            </a:endParaRPr>
          </a:p>
        </p:txBody>
      </p:sp>
      <p:sp>
        <p:nvSpPr>
          <p:cNvPr id="7" name="Rectangle 2"/>
          <p:cNvSpPr txBox="1">
            <a:spLocks noChangeArrowheads="1"/>
          </p:cNvSpPr>
          <p:nvPr/>
        </p:nvSpPr>
        <p:spPr bwMode="auto">
          <a:xfrm>
            <a:off x="2135189" y="260351"/>
            <a:ext cx="6048375" cy="658813"/>
          </a:xfrm>
          <a:prstGeom prst="rect">
            <a:avLst/>
          </a:prstGeom>
          <a:noFill/>
          <a:ln w="9525">
            <a:noFill/>
            <a:miter lim="800000"/>
            <a:headEnd/>
            <a:tailEnd/>
          </a:ln>
        </p:spPr>
        <p:txBody>
          <a:bodyPr anchor="ctr"/>
          <a:lstStyle/>
          <a:p>
            <a:pPr>
              <a:defRPr/>
            </a:pPr>
            <a:r>
              <a:rPr lang="de-DE" sz="2000" kern="0" dirty="0" err="1">
                <a:solidFill>
                  <a:schemeClr val="tx2"/>
                </a:solidFill>
                <a:latin typeface="+mj-lt"/>
                <a:ea typeface="+mj-ea"/>
                <a:cs typeface="+mj-cs"/>
              </a:rPr>
              <a:t>Raytracing</a:t>
            </a:r>
            <a:endParaRPr lang="de-DE" sz="2000" kern="0" dirty="0">
              <a:solidFill>
                <a:schemeClr val="tx2"/>
              </a:solidFill>
              <a:latin typeface="+mj-lt"/>
              <a:ea typeface="+mj-ea"/>
              <a:cs typeface="+mj-cs"/>
            </a:endParaRPr>
          </a:p>
        </p:txBody>
      </p:sp>
    </p:spTree>
  </p:cSld>
  <p:clrMapOvr>
    <a:masterClrMapping/>
  </p:clrMapOvr>
  <p:transition>
    <p:wipe dir="d"/>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3276601" y="2133600"/>
          <a:ext cx="5027613" cy="3659188"/>
        </p:xfrm>
        <a:graphic>
          <a:graphicData uri="http://schemas.openxmlformats.org/presentationml/2006/ole">
            <mc:AlternateContent xmlns:mc="http://schemas.openxmlformats.org/markup-compatibility/2006">
              <mc:Choice xmlns:v="urn:schemas-microsoft-com:vml" Requires="v">
                <p:oleObj spid="_x0000_s7357" name="Grafik" r:id="rId4" imgW="3959640" imgH="2882880" progId="Word.Picture.8">
                  <p:embed/>
                </p:oleObj>
              </mc:Choice>
              <mc:Fallback>
                <p:oleObj name="Grafik" r:id="rId4" imgW="3959640" imgH="2882880"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1" y="2133600"/>
                        <a:ext cx="5027613" cy="365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7" name="Rectangle 11"/>
          <p:cNvSpPr>
            <a:spLocks noGrp="1" noChangeArrowheads="1"/>
          </p:cNvSpPr>
          <p:nvPr>
            <p:ph type="subTitle" idx="1"/>
          </p:nvPr>
        </p:nvSpPr>
        <p:spPr>
          <a:xfrm>
            <a:off x="3124200" y="1371600"/>
            <a:ext cx="7086600" cy="4572000"/>
          </a:xfrm>
        </p:spPr>
        <p:txBody>
          <a:bodyPr/>
          <a:lstStyle/>
          <a:p>
            <a:pPr>
              <a:defRPr/>
            </a:pPr>
            <a:r>
              <a:rPr lang="en-US" dirty="0" err="1">
                <a:latin typeface="+mj-lt"/>
              </a:rPr>
              <a:t>Strahlenverfolgung</a:t>
            </a:r>
            <a:endParaRPr lang="en-US" dirty="0">
              <a:latin typeface="+mj-lt"/>
            </a:endParaRPr>
          </a:p>
        </p:txBody>
      </p:sp>
      <p:sp>
        <p:nvSpPr>
          <p:cNvPr id="7" name="Rectangle 2"/>
          <p:cNvSpPr txBox="1">
            <a:spLocks noChangeArrowheads="1"/>
          </p:cNvSpPr>
          <p:nvPr/>
        </p:nvSpPr>
        <p:spPr bwMode="auto">
          <a:xfrm>
            <a:off x="2135189" y="260351"/>
            <a:ext cx="6048375" cy="658813"/>
          </a:xfrm>
          <a:prstGeom prst="rect">
            <a:avLst/>
          </a:prstGeom>
          <a:noFill/>
          <a:ln w="9525">
            <a:noFill/>
            <a:miter lim="800000"/>
            <a:headEnd/>
            <a:tailEnd/>
          </a:ln>
        </p:spPr>
        <p:txBody>
          <a:bodyPr anchor="ctr"/>
          <a:lstStyle/>
          <a:p>
            <a:pPr>
              <a:defRPr/>
            </a:pPr>
            <a:r>
              <a:rPr lang="de-DE" sz="2000" kern="0" dirty="0" err="1">
                <a:solidFill>
                  <a:schemeClr val="tx2"/>
                </a:solidFill>
                <a:latin typeface="+mj-lt"/>
                <a:ea typeface="+mj-ea"/>
                <a:cs typeface="+mj-cs"/>
              </a:rPr>
              <a:t>Raytracing</a:t>
            </a:r>
            <a:endParaRPr lang="de-DE" sz="2000" kern="0" dirty="0">
              <a:solidFill>
                <a:schemeClr val="tx2"/>
              </a:solidFill>
              <a:latin typeface="+mj-lt"/>
              <a:ea typeface="+mj-ea"/>
              <a:cs typeface="+mj-cs"/>
            </a:endParaRPr>
          </a:p>
        </p:txBody>
      </p:sp>
    </p:spTree>
  </p:cSld>
  <p:clrMapOvr>
    <a:masterClrMapping/>
  </p:clrMapOvr>
  <p:transition>
    <p:cut/>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nvGraphicFramePr>
        <p:xfrm>
          <a:off x="3276601" y="2133600"/>
          <a:ext cx="5027613" cy="3659188"/>
        </p:xfrm>
        <a:graphic>
          <a:graphicData uri="http://schemas.openxmlformats.org/presentationml/2006/ole">
            <mc:AlternateContent xmlns:mc="http://schemas.openxmlformats.org/markup-compatibility/2006">
              <mc:Choice xmlns:v="urn:schemas-microsoft-com:vml" Requires="v">
                <p:oleObj spid="_x0000_s8381" name="Grafik" r:id="rId4" imgW="3959640" imgH="2882880" progId="Word.Picture.8">
                  <p:embed/>
                </p:oleObj>
              </mc:Choice>
              <mc:Fallback>
                <p:oleObj name="Grafik" r:id="rId4" imgW="3959640" imgH="2882880"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1" y="2133600"/>
                        <a:ext cx="5027613" cy="365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91" name="Rectangle 11"/>
          <p:cNvSpPr>
            <a:spLocks noGrp="1" noChangeArrowheads="1"/>
          </p:cNvSpPr>
          <p:nvPr>
            <p:ph type="subTitle" idx="1"/>
          </p:nvPr>
        </p:nvSpPr>
        <p:spPr>
          <a:xfrm>
            <a:off x="3124200" y="1371600"/>
            <a:ext cx="7086600" cy="4572000"/>
          </a:xfrm>
        </p:spPr>
        <p:txBody>
          <a:bodyPr/>
          <a:lstStyle/>
          <a:p>
            <a:pPr>
              <a:defRPr/>
            </a:pPr>
            <a:r>
              <a:rPr lang="en-US" dirty="0" err="1">
                <a:latin typeface="+mj-lt"/>
              </a:rPr>
              <a:t>Strahlenverfolgung</a:t>
            </a:r>
            <a:endParaRPr lang="en-US" dirty="0">
              <a:latin typeface="+mj-lt"/>
            </a:endParaRPr>
          </a:p>
        </p:txBody>
      </p:sp>
      <p:sp>
        <p:nvSpPr>
          <p:cNvPr id="7" name="Rectangle 2"/>
          <p:cNvSpPr txBox="1">
            <a:spLocks noChangeArrowheads="1"/>
          </p:cNvSpPr>
          <p:nvPr/>
        </p:nvSpPr>
        <p:spPr bwMode="auto">
          <a:xfrm>
            <a:off x="2135189" y="260351"/>
            <a:ext cx="6048375" cy="658813"/>
          </a:xfrm>
          <a:prstGeom prst="rect">
            <a:avLst/>
          </a:prstGeom>
          <a:noFill/>
          <a:ln w="9525">
            <a:noFill/>
            <a:miter lim="800000"/>
            <a:headEnd/>
            <a:tailEnd/>
          </a:ln>
        </p:spPr>
        <p:txBody>
          <a:bodyPr anchor="ctr"/>
          <a:lstStyle/>
          <a:p>
            <a:pPr>
              <a:defRPr/>
            </a:pPr>
            <a:r>
              <a:rPr lang="de-DE" sz="2000" kern="0" dirty="0" err="1">
                <a:solidFill>
                  <a:schemeClr val="tx2"/>
                </a:solidFill>
                <a:latin typeface="+mj-lt"/>
                <a:ea typeface="+mj-ea"/>
                <a:cs typeface="+mj-cs"/>
              </a:rPr>
              <a:t>Raytracing</a:t>
            </a:r>
            <a:endParaRPr lang="de-DE" sz="2000" kern="0" dirty="0">
              <a:solidFill>
                <a:schemeClr val="tx2"/>
              </a:solidFill>
              <a:latin typeface="+mj-lt"/>
              <a:ea typeface="+mj-ea"/>
              <a:cs typeface="+mj-cs"/>
            </a:endParaRPr>
          </a:p>
        </p:txBody>
      </p:sp>
    </p:spTree>
  </p:cSld>
  <p:clrMapOvr>
    <a:masterClrMapping/>
  </p:clrMapOvr>
  <p:transition>
    <p:cut/>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nvGraphicFramePr>
        <p:xfrm>
          <a:off x="3276601" y="2133600"/>
          <a:ext cx="5027613" cy="3659188"/>
        </p:xfrm>
        <a:graphic>
          <a:graphicData uri="http://schemas.openxmlformats.org/presentationml/2006/ole">
            <mc:AlternateContent xmlns:mc="http://schemas.openxmlformats.org/markup-compatibility/2006">
              <mc:Choice xmlns:v="urn:schemas-microsoft-com:vml" Requires="v">
                <p:oleObj spid="_x0000_s9405" name="Grafik" r:id="rId4" imgW="3959640" imgH="2882880" progId="Word.Picture.8">
                  <p:embed/>
                </p:oleObj>
              </mc:Choice>
              <mc:Fallback>
                <p:oleObj name="Grafik" r:id="rId4" imgW="3959640" imgH="2882880"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1" y="2133600"/>
                        <a:ext cx="5027613" cy="365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5" name="Rectangle 11"/>
          <p:cNvSpPr>
            <a:spLocks noGrp="1" noChangeArrowheads="1"/>
          </p:cNvSpPr>
          <p:nvPr>
            <p:ph type="subTitle" idx="1"/>
          </p:nvPr>
        </p:nvSpPr>
        <p:spPr>
          <a:xfrm>
            <a:off x="3124200" y="1371600"/>
            <a:ext cx="7086600" cy="4572000"/>
          </a:xfrm>
        </p:spPr>
        <p:txBody>
          <a:bodyPr/>
          <a:lstStyle/>
          <a:p>
            <a:pPr>
              <a:defRPr/>
            </a:pPr>
            <a:r>
              <a:rPr lang="en-US" dirty="0" err="1">
                <a:latin typeface="+mj-lt"/>
              </a:rPr>
              <a:t>Strahlenverfolgung</a:t>
            </a:r>
            <a:endParaRPr lang="en-US" dirty="0">
              <a:latin typeface="+mj-lt"/>
            </a:endParaRPr>
          </a:p>
        </p:txBody>
      </p:sp>
      <p:sp>
        <p:nvSpPr>
          <p:cNvPr id="7" name="Rectangle 2"/>
          <p:cNvSpPr txBox="1">
            <a:spLocks noChangeArrowheads="1"/>
          </p:cNvSpPr>
          <p:nvPr/>
        </p:nvSpPr>
        <p:spPr bwMode="auto">
          <a:xfrm>
            <a:off x="2135189" y="260351"/>
            <a:ext cx="6048375" cy="658813"/>
          </a:xfrm>
          <a:prstGeom prst="rect">
            <a:avLst/>
          </a:prstGeom>
          <a:noFill/>
          <a:ln w="9525">
            <a:noFill/>
            <a:miter lim="800000"/>
            <a:headEnd/>
            <a:tailEnd/>
          </a:ln>
        </p:spPr>
        <p:txBody>
          <a:bodyPr anchor="ctr"/>
          <a:lstStyle/>
          <a:p>
            <a:pPr>
              <a:defRPr/>
            </a:pPr>
            <a:r>
              <a:rPr lang="de-DE" sz="2000" kern="0" dirty="0" err="1">
                <a:solidFill>
                  <a:schemeClr val="tx2"/>
                </a:solidFill>
                <a:latin typeface="+mj-lt"/>
                <a:ea typeface="+mj-ea"/>
                <a:cs typeface="+mj-cs"/>
              </a:rPr>
              <a:t>Raytracing</a:t>
            </a:r>
            <a:endParaRPr lang="de-DE" sz="2000" kern="0" dirty="0">
              <a:solidFill>
                <a:schemeClr val="tx2"/>
              </a:solidFill>
              <a:latin typeface="+mj-lt"/>
              <a:ea typeface="+mj-ea"/>
              <a:cs typeface="+mj-cs"/>
            </a:endParaRPr>
          </a:p>
        </p:txBody>
      </p:sp>
    </p:spTree>
  </p:cSld>
  <p:clrMapOvr>
    <a:masterClrMapping/>
  </p:clrMapOvr>
  <p:transition>
    <p:cut/>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2"/>
          <p:cNvGraphicFramePr>
            <a:graphicFrameLocks noChangeAspect="1"/>
          </p:cNvGraphicFramePr>
          <p:nvPr/>
        </p:nvGraphicFramePr>
        <p:xfrm>
          <a:off x="3276601" y="2133600"/>
          <a:ext cx="5027613" cy="3659188"/>
        </p:xfrm>
        <a:graphic>
          <a:graphicData uri="http://schemas.openxmlformats.org/presentationml/2006/ole">
            <mc:AlternateContent xmlns:mc="http://schemas.openxmlformats.org/markup-compatibility/2006">
              <mc:Choice xmlns:v="urn:schemas-microsoft-com:vml" Requires="v">
                <p:oleObj spid="_x0000_s10429" name="Grafik" r:id="rId4" imgW="3959640" imgH="2882880" progId="Word.Picture.8">
                  <p:embed/>
                </p:oleObj>
              </mc:Choice>
              <mc:Fallback>
                <p:oleObj name="Grafik" r:id="rId4" imgW="3959640" imgH="2882880"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1" y="2133600"/>
                        <a:ext cx="5027613" cy="365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9" name="Rectangle 11"/>
          <p:cNvSpPr>
            <a:spLocks noGrp="1" noChangeArrowheads="1"/>
          </p:cNvSpPr>
          <p:nvPr>
            <p:ph type="subTitle" idx="1"/>
          </p:nvPr>
        </p:nvSpPr>
        <p:spPr>
          <a:xfrm>
            <a:off x="3124200" y="1371600"/>
            <a:ext cx="7086600" cy="4572000"/>
          </a:xfrm>
        </p:spPr>
        <p:txBody>
          <a:bodyPr/>
          <a:lstStyle/>
          <a:p>
            <a:pPr>
              <a:defRPr/>
            </a:pPr>
            <a:r>
              <a:rPr lang="en-US" dirty="0" err="1">
                <a:latin typeface="+mj-lt"/>
              </a:rPr>
              <a:t>Strahlenverfolgung</a:t>
            </a:r>
            <a:endParaRPr lang="en-US" dirty="0">
              <a:latin typeface="+mj-lt"/>
            </a:endParaRPr>
          </a:p>
        </p:txBody>
      </p:sp>
      <p:sp>
        <p:nvSpPr>
          <p:cNvPr id="7" name="Rectangle 2"/>
          <p:cNvSpPr txBox="1">
            <a:spLocks noChangeArrowheads="1"/>
          </p:cNvSpPr>
          <p:nvPr/>
        </p:nvSpPr>
        <p:spPr bwMode="auto">
          <a:xfrm>
            <a:off x="2135189" y="260351"/>
            <a:ext cx="6048375" cy="658813"/>
          </a:xfrm>
          <a:prstGeom prst="rect">
            <a:avLst/>
          </a:prstGeom>
          <a:noFill/>
          <a:ln w="9525">
            <a:noFill/>
            <a:miter lim="800000"/>
            <a:headEnd/>
            <a:tailEnd/>
          </a:ln>
        </p:spPr>
        <p:txBody>
          <a:bodyPr anchor="ctr"/>
          <a:lstStyle/>
          <a:p>
            <a:pPr>
              <a:defRPr/>
            </a:pPr>
            <a:r>
              <a:rPr lang="de-DE" sz="2000" kern="0" dirty="0" err="1">
                <a:solidFill>
                  <a:schemeClr val="tx2"/>
                </a:solidFill>
                <a:latin typeface="+mj-lt"/>
                <a:ea typeface="+mj-ea"/>
                <a:cs typeface="+mj-cs"/>
              </a:rPr>
              <a:t>Raytracing</a:t>
            </a:r>
            <a:endParaRPr lang="de-DE" sz="2000" kern="0" dirty="0">
              <a:solidFill>
                <a:schemeClr val="tx2"/>
              </a:solidFill>
              <a:latin typeface="+mj-lt"/>
              <a:ea typeface="+mj-ea"/>
              <a:cs typeface="+mj-cs"/>
            </a:endParaRPr>
          </a:p>
        </p:txBody>
      </p:sp>
    </p:spTree>
  </p:cSld>
  <p:clrMapOvr>
    <a:masterClrMapping/>
  </p:clrMapOvr>
  <p:transition>
    <p:cut/>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nvGraphicFramePr>
        <p:xfrm>
          <a:off x="3276601" y="2133600"/>
          <a:ext cx="5027613" cy="3659188"/>
        </p:xfrm>
        <a:graphic>
          <a:graphicData uri="http://schemas.openxmlformats.org/presentationml/2006/ole">
            <mc:AlternateContent xmlns:mc="http://schemas.openxmlformats.org/markup-compatibility/2006">
              <mc:Choice xmlns:v="urn:schemas-microsoft-com:vml" Requires="v">
                <p:oleObj spid="_x0000_s11453" name="Grafik" r:id="rId4" imgW="3959640" imgH="2882880" progId="Word.Picture.8">
                  <p:embed/>
                </p:oleObj>
              </mc:Choice>
              <mc:Fallback>
                <p:oleObj name="Grafik" r:id="rId4" imgW="3959640" imgH="2882880"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1" y="2133600"/>
                        <a:ext cx="5027613" cy="365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63" name="Rectangle 11"/>
          <p:cNvSpPr>
            <a:spLocks noGrp="1" noChangeArrowheads="1"/>
          </p:cNvSpPr>
          <p:nvPr>
            <p:ph type="subTitle" idx="1"/>
          </p:nvPr>
        </p:nvSpPr>
        <p:spPr>
          <a:xfrm>
            <a:off x="3124200" y="1371600"/>
            <a:ext cx="7086600" cy="4572000"/>
          </a:xfrm>
        </p:spPr>
        <p:txBody>
          <a:bodyPr/>
          <a:lstStyle/>
          <a:p>
            <a:pPr>
              <a:defRPr/>
            </a:pPr>
            <a:r>
              <a:rPr lang="en-US" dirty="0" err="1">
                <a:latin typeface="+mj-lt"/>
              </a:rPr>
              <a:t>Strahlenverfolgung</a:t>
            </a:r>
            <a:endParaRPr lang="en-US" dirty="0">
              <a:latin typeface="+mj-lt"/>
            </a:endParaRPr>
          </a:p>
        </p:txBody>
      </p:sp>
      <p:sp>
        <p:nvSpPr>
          <p:cNvPr id="7" name="Rectangle 2"/>
          <p:cNvSpPr txBox="1">
            <a:spLocks noChangeArrowheads="1"/>
          </p:cNvSpPr>
          <p:nvPr/>
        </p:nvSpPr>
        <p:spPr bwMode="auto">
          <a:xfrm>
            <a:off x="2135189" y="260351"/>
            <a:ext cx="6048375" cy="658813"/>
          </a:xfrm>
          <a:prstGeom prst="rect">
            <a:avLst/>
          </a:prstGeom>
          <a:noFill/>
          <a:ln w="9525">
            <a:noFill/>
            <a:miter lim="800000"/>
            <a:headEnd/>
            <a:tailEnd/>
          </a:ln>
        </p:spPr>
        <p:txBody>
          <a:bodyPr anchor="ctr"/>
          <a:lstStyle/>
          <a:p>
            <a:pPr>
              <a:defRPr/>
            </a:pPr>
            <a:r>
              <a:rPr lang="de-DE" sz="2000" kern="0" dirty="0" err="1">
                <a:solidFill>
                  <a:schemeClr val="tx2"/>
                </a:solidFill>
                <a:latin typeface="+mj-lt"/>
                <a:ea typeface="+mj-ea"/>
                <a:cs typeface="+mj-cs"/>
              </a:rPr>
              <a:t>Raytracing</a:t>
            </a:r>
            <a:endParaRPr lang="de-DE" sz="2000" kern="0" dirty="0">
              <a:solidFill>
                <a:schemeClr val="tx2"/>
              </a:solidFill>
              <a:latin typeface="+mj-lt"/>
              <a:ea typeface="+mj-ea"/>
              <a:cs typeface="+mj-cs"/>
            </a:endParaRPr>
          </a:p>
        </p:txBody>
      </p:sp>
    </p:spTree>
  </p:cSld>
  <p:clrMapOvr>
    <a:masterClrMapping/>
  </p:clrMapOvr>
  <p:transition>
    <p:cut/>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nvGraphicFramePr>
        <p:xfrm>
          <a:off x="3276601" y="2133600"/>
          <a:ext cx="5027613" cy="3659188"/>
        </p:xfrm>
        <a:graphic>
          <a:graphicData uri="http://schemas.openxmlformats.org/presentationml/2006/ole">
            <mc:AlternateContent xmlns:mc="http://schemas.openxmlformats.org/markup-compatibility/2006">
              <mc:Choice xmlns:v="urn:schemas-microsoft-com:vml" Requires="v">
                <p:oleObj spid="_x0000_s12477" name="Grafik" r:id="rId4" imgW="3959640" imgH="2882880" progId="Word.Picture.8">
                  <p:embed/>
                </p:oleObj>
              </mc:Choice>
              <mc:Fallback>
                <p:oleObj name="Grafik" r:id="rId4" imgW="3959640" imgH="2882880"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1" y="2133600"/>
                        <a:ext cx="5027613" cy="365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83" name="Rectangle 11"/>
          <p:cNvSpPr>
            <a:spLocks noGrp="1" noChangeArrowheads="1"/>
          </p:cNvSpPr>
          <p:nvPr>
            <p:ph type="subTitle" idx="1"/>
          </p:nvPr>
        </p:nvSpPr>
        <p:spPr>
          <a:xfrm>
            <a:off x="3124200" y="1371600"/>
            <a:ext cx="7086600" cy="4572000"/>
          </a:xfrm>
        </p:spPr>
        <p:txBody>
          <a:bodyPr/>
          <a:lstStyle/>
          <a:p>
            <a:pPr>
              <a:defRPr/>
            </a:pPr>
            <a:r>
              <a:rPr lang="en-US" dirty="0" err="1">
                <a:latin typeface="+mj-lt"/>
              </a:rPr>
              <a:t>Strahlenverfolgung</a:t>
            </a:r>
            <a:endParaRPr lang="en-US" dirty="0">
              <a:latin typeface="+mj-lt"/>
            </a:endParaRPr>
          </a:p>
        </p:txBody>
      </p:sp>
      <p:sp>
        <p:nvSpPr>
          <p:cNvPr id="7" name="Rectangle 2"/>
          <p:cNvSpPr txBox="1">
            <a:spLocks noChangeArrowheads="1"/>
          </p:cNvSpPr>
          <p:nvPr/>
        </p:nvSpPr>
        <p:spPr bwMode="auto">
          <a:xfrm>
            <a:off x="2135189" y="260351"/>
            <a:ext cx="6048375" cy="658813"/>
          </a:xfrm>
          <a:prstGeom prst="rect">
            <a:avLst/>
          </a:prstGeom>
          <a:noFill/>
          <a:ln w="9525">
            <a:noFill/>
            <a:miter lim="800000"/>
            <a:headEnd/>
            <a:tailEnd/>
          </a:ln>
        </p:spPr>
        <p:txBody>
          <a:bodyPr anchor="ctr"/>
          <a:lstStyle/>
          <a:p>
            <a:pPr>
              <a:defRPr/>
            </a:pPr>
            <a:r>
              <a:rPr lang="de-DE" sz="2000" kern="0" dirty="0" err="1">
                <a:solidFill>
                  <a:schemeClr val="tx2"/>
                </a:solidFill>
                <a:latin typeface="+mj-lt"/>
                <a:ea typeface="+mj-ea"/>
                <a:cs typeface="+mj-cs"/>
              </a:rPr>
              <a:t>Raytracing</a:t>
            </a:r>
            <a:endParaRPr lang="de-DE" sz="2000" kern="0" dirty="0">
              <a:solidFill>
                <a:schemeClr val="tx2"/>
              </a:solidFill>
              <a:latin typeface="+mj-lt"/>
              <a:ea typeface="+mj-ea"/>
              <a:cs typeface="+mj-cs"/>
            </a:endParaRPr>
          </a:p>
        </p:txBody>
      </p:sp>
    </p:spTree>
  </p:cSld>
  <p:clrMapOvr>
    <a:masterClrMapping/>
  </p:clrMapOvr>
  <p:transition>
    <p:cut/>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Oval 10"/>
          <p:cNvSpPr>
            <a:spLocks noChangeArrowheads="1"/>
          </p:cNvSpPr>
          <p:nvPr/>
        </p:nvSpPr>
        <p:spPr bwMode="auto">
          <a:xfrm>
            <a:off x="6218238" y="3948114"/>
            <a:ext cx="1276350" cy="1277937"/>
          </a:xfrm>
          <a:prstGeom prst="ellipse">
            <a:avLst/>
          </a:prstGeom>
          <a:solidFill>
            <a:srgbClr val="FF0000"/>
          </a:solidFill>
          <a:ln w="12700">
            <a:solidFill>
              <a:srgbClr val="000000"/>
            </a:solidFill>
            <a:round/>
            <a:headEnd/>
            <a:tailEnd/>
          </a:ln>
        </p:spPr>
        <p:txBody>
          <a:bodyPr/>
          <a:lstStyle/>
          <a:p>
            <a:endParaRPr lang="de-DE"/>
          </a:p>
        </p:txBody>
      </p:sp>
      <p:grpSp>
        <p:nvGrpSpPr>
          <p:cNvPr id="116739" name="Group 26"/>
          <p:cNvGrpSpPr>
            <a:grpSpLocks/>
          </p:cNvGrpSpPr>
          <p:nvPr/>
        </p:nvGrpSpPr>
        <p:grpSpPr bwMode="auto">
          <a:xfrm>
            <a:off x="3373438" y="5235576"/>
            <a:ext cx="4830762" cy="485775"/>
            <a:chOff x="1165" y="3298"/>
            <a:chExt cx="3043" cy="306"/>
          </a:xfrm>
        </p:grpSpPr>
        <p:sp>
          <p:nvSpPr>
            <p:cNvPr id="116892" name="Rectangle 11"/>
            <p:cNvSpPr>
              <a:spLocks noChangeArrowheads="1"/>
            </p:cNvSpPr>
            <p:nvPr/>
          </p:nvSpPr>
          <p:spPr bwMode="auto">
            <a:xfrm>
              <a:off x="1165" y="3298"/>
              <a:ext cx="3043" cy="306"/>
            </a:xfrm>
            <a:prstGeom prst="rect">
              <a:avLst/>
            </a:prstGeom>
            <a:solidFill>
              <a:srgbClr val="F2F2F2"/>
            </a:solidFill>
            <a:ln w="15875">
              <a:solidFill>
                <a:srgbClr val="000000"/>
              </a:solidFill>
              <a:miter lim="800000"/>
              <a:headEnd/>
              <a:tailEnd/>
            </a:ln>
          </p:spPr>
          <p:txBody>
            <a:bodyPr/>
            <a:lstStyle/>
            <a:p>
              <a:endParaRPr lang="de-DE"/>
            </a:p>
          </p:txBody>
        </p:sp>
        <p:grpSp>
          <p:nvGrpSpPr>
            <p:cNvPr id="116893" name="Group 25"/>
            <p:cNvGrpSpPr>
              <a:grpSpLocks/>
            </p:cNvGrpSpPr>
            <p:nvPr/>
          </p:nvGrpSpPr>
          <p:grpSpPr bwMode="auto">
            <a:xfrm>
              <a:off x="1222" y="3298"/>
              <a:ext cx="2870" cy="286"/>
              <a:chOff x="1222" y="3298"/>
              <a:chExt cx="2870" cy="286"/>
            </a:xfrm>
          </p:grpSpPr>
          <p:sp>
            <p:nvSpPr>
              <p:cNvPr id="116894" name="Line 12"/>
              <p:cNvSpPr>
                <a:spLocks noChangeShapeType="1"/>
              </p:cNvSpPr>
              <p:nvPr/>
            </p:nvSpPr>
            <p:spPr bwMode="auto">
              <a:xfrm flipV="1">
                <a:off x="1222" y="3298"/>
                <a:ext cx="116" cy="286"/>
              </a:xfrm>
              <a:prstGeom prst="line">
                <a:avLst/>
              </a:prstGeom>
              <a:noFill/>
              <a:ln w="12700">
                <a:solidFill>
                  <a:srgbClr val="000000"/>
                </a:solidFill>
                <a:round/>
                <a:headEnd/>
                <a:tailEnd/>
              </a:ln>
            </p:spPr>
            <p:txBody>
              <a:bodyPr/>
              <a:lstStyle/>
              <a:p>
                <a:endParaRPr lang="de-DE"/>
              </a:p>
            </p:txBody>
          </p:sp>
          <p:sp>
            <p:nvSpPr>
              <p:cNvPr id="116895" name="Line 13"/>
              <p:cNvSpPr>
                <a:spLocks noChangeShapeType="1"/>
              </p:cNvSpPr>
              <p:nvPr/>
            </p:nvSpPr>
            <p:spPr bwMode="auto">
              <a:xfrm flipV="1">
                <a:off x="1451" y="3298"/>
                <a:ext cx="116" cy="286"/>
              </a:xfrm>
              <a:prstGeom prst="line">
                <a:avLst/>
              </a:prstGeom>
              <a:noFill/>
              <a:ln w="12700">
                <a:solidFill>
                  <a:srgbClr val="000000"/>
                </a:solidFill>
                <a:round/>
                <a:headEnd/>
                <a:tailEnd/>
              </a:ln>
            </p:spPr>
            <p:txBody>
              <a:bodyPr/>
              <a:lstStyle/>
              <a:p>
                <a:endParaRPr lang="de-DE"/>
              </a:p>
            </p:txBody>
          </p:sp>
          <p:sp>
            <p:nvSpPr>
              <p:cNvPr id="116896" name="Line 14"/>
              <p:cNvSpPr>
                <a:spLocks noChangeShapeType="1"/>
              </p:cNvSpPr>
              <p:nvPr/>
            </p:nvSpPr>
            <p:spPr bwMode="auto">
              <a:xfrm flipV="1">
                <a:off x="1681" y="3298"/>
                <a:ext cx="116" cy="286"/>
              </a:xfrm>
              <a:prstGeom prst="line">
                <a:avLst/>
              </a:prstGeom>
              <a:noFill/>
              <a:ln w="12700">
                <a:solidFill>
                  <a:srgbClr val="000000"/>
                </a:solidFill>
                <a:round/>
                <a:headEnd/>
                <a:tailEnd/>
              </a:ln>
            </p:spPr>
            <p:txBody>
              <a:bodyPr/>
              <a:lstStyle/>
              <a:p>
                <a:endParaRPr lang="de-DE"/>
              </a:p>
            </p:txBody>
          </p:sp>
          <p:sp>
            <p:nvSpPr>
              <p:cNvPr id="116897" name="Line 15"/>
              <p:cNvSpPr>
                <a:spLocks noChangeShapeType="1"/>
              </p:cNvSpPr>
              <p:nvPr/>
            </p:nvSpPr>
            <p:spPr bwMode="auto">
              <a:xfrm flipV="1">
                <a:off x="1910" y="3298"/>
                <a:ext cx="116" cy="286"/>
              </a:xfrm>
              <a:prstGeom prst="line">
                <a:avLst/>
              </a:prstGeom>
              <a:noFill/>
              <a:ln w="12700">
                <a:solidFill>
                  <a:srgbClr val="000000"/>
                </a:solidFill>
                <a:round/>
                <a:headEnd/>
                <a:tailEnd/>
              </a:ln>
            </p:spPr>
            <p:txBody>
              <a:bodyPr/>
              <a:lstStyle/>
              <a:p>
                <a:endParaRPr lang="de-DE"/>
              </a:p>
            </p:txBody>
          </p:sp>
          <p:sp>
            <p:nvSpPr>
              <p:cNvPr id="116898" name="Line 16"/>
              <p:cNvSpPr>
                <a:spLocks noChangeShapeType="1"/>
              </p:cNvSpPr>
              <p:nvPr/>
            </p:nvSpPr>
            <p:spPr bwMode="auto">
              <a:xfrm flipV="1">
                <a:off x="2140" y="3298"/>
                <a:ext cx="116" cy="286"/>
              </a:xfrm>
              <a:prstGeom prst="line">
                <a:avLst/>
              </a:prstGeom>
              <a:noFill/>
              <a:ln w="12700">
                <a:solidFill>
                  <a:srgbClr val="000000"/>
                </a:solidFill>
                <a:round/>
                <a:headEnd/>
                <a:tailEnd/>
              </a:ln>
            </p:spPr>
            <p:txBody>
              <a:bodyPr/>
              <a:lstStyle/>
              <a:p>
                <a:endParaRPr lang="de-DE"/>
              </a:p>
            </p:txBody>
          </p:sp>
          <p:sp>
            <p:nvSpPr>
              <p:cNvPr id="116899" name="Line 17"/>
              <p:cNvSpPr>
                <a:spLocks noChangeShapeType="1"/>
              </p:cNvSpPr>
              <p:nvPr/>
            </p:nvSpPr>
            <p:spPr bwMode="auto">
              <a:xfrm flipV="1">
                <a:off x="2370" y="3298"/>
                <a:ext cx="115" cy="286"/>
              </a:xfrm>
              <a:prstGeom prst="line">
                <a:avLst/>
              </a:prstGeom>
              <a:noFill/>
              <a:ln w="12700">
                <a:solidFill>
                  <a:srgbClr val="000000"/>
                </a:solidFill>
                <a:round/>
                <a:headEnd/>
                <a:tailEnd/>
              </a:ln>
            </p:spPr>
            <p:txBody>
              <a:bodyPr/>
              <a:lstStyle/>
              <a:p>
                <a:endParaRPr lang="de-DE"/>
              </a:p>
            </p:txBody>
          </p:sp>
          <p:sp>
            <p:nvSpPr>
              <p:cNvPr id="116900" name="Line 18"/>
              <p:cNvSpPr>
                <a:spLocks noChangeShapeType="1"/>
              </p:cNvSpPr>
              <p:nvPr/>
            </p:nvSpPr>
            <p:spPr bwMode="auto">
              <a:xfrm flipV="1">
                <a:off x="2599" y="3298"/>
                <a:ext cx="116" cy="286"/>
              </a:xfrm>
              <a:prstGeom prst="line">
                <a:avLst/>
              </a:prstGeom>
              <a:noFill/>
              <a:ln w="12700">
                <a:solidFill>
                  <a:srgbClr val="000000"/>
                </a:solidFill>
                <a:round/>
                <a:headEnd/>
                <a:tailEnd/>
              </a:ln>
            </p:spPr>
            <p:txBody>
              <a:bodyPr/>
              <a:lstStyle/>
              <a:p>
                <a:endParaRPr lang="de-DE"/>
              </a:p>
            </p:txBody>
          </p:sp>
          <p:sp>
            <p:nvSpPr>
              <p:cNvPr id="116901" name="Line 19"/>
              <p:cNvSpPr>
                <a:spLocks noChangeShapeType="1"/>
              </p:cNvSpPr>
              <p:nvPr/>
            </p:nvSpPr>
            <p:spPr bwMode="auto">
              <a:xfrm flipV="1">
                <a:off x="2829" y="3298"/>
                <a:ext cx="115" cy="286"/>
              </a:xfrm>
              <a:prstGeom prst="line">
                <a:avLst/>
              </a:prstGeom>
              <a:noFill/>
              <a:ln w="12700">
                <a:solidFill>
                  <a:srgbClr val="000000"/>
                </a:solidFill>
                <a:round/>
                <a:headEnd/>
                <a:tailEnd/>
              </a:ln>
            </p:spPr>
            <p:txBody>
              <a:bodyPr/>
              <a:lstStyle/>
              <a:p>
                <a:endParaRPr lang="de-DE"/>
              </a:p>
            </p:txBody>
          </p:sp>
          <p:sp>
            <p:nvSpPr>
              <p:cNvPr id="116902" name="Line 20"/>
              <p:cNvSpPr>
                <a:spLocks noChangeShapeType="1"/>
              </p:cNvSpPr>
              <p:nvPr/>
            </p:nvSpPr>
            <p:spPr bwMode="auto">
              <a:xfrm flipV="1">
                <a:off x="3058" y="3298"/>
                <a:ext cx="116" cy="286"/>
              </a:xfrm>
              <a:prstGeom prst="line">
                <a:avLst/>
              </a:prstGeom>
              <a:noFill/>
              <a:ln w="12700">
                <a:solidFill>
                  <a:srgbClr val="000000"/>
                </a:solidFill>
                <a:round/>
                <a:headEnd/>
                <a:tailEnd/>
              </a:ln>
            </p:spPr>
            <p:txBody>
              <a:bodyPr/>
              <a:lstStyle/>
              <a:p>
                <a:endParaRPr lang="de-DE"/>
              </a:p>
            </p:txBody>
          </p:sp>
          <p:sp>
            <p:nvSpPr>
              <p:cNvPr id="116903" name="Line 21"/>
              <p:cNvSpPr>
                <a:spLocks noChangeShapeType="1"/>
              </p:cNvSpPr>
              <p:nvPr/>
            </p:nvSpPr>
            <p:spPr bwMode="auto">
              <a:xfrm flipV="1">
                <a:off x="3288" y="3298"/>
                <a:ext cx="116" cy="286"/>
              </a:xfrm>
              <a:prstGeom prst="line">
                <a:avLst/>
              </a:prstGeom>
              <a:noFill/>
              <a:ln w="12700">
                <a:solidFill>
                  <a:srgbClr val="000000"/>
                </a:solidFill>
                <a:round/>
                <a:headEnd/>
                <a:tailEnd/>
              </a:ln>
            </p:spPr>
            <p:txBody>
              <a:bodyPr/>
              <a:lstStyle/>
              <a:p>
                <a:endParaRPr lang="de-DE"/>
              </a:p>
            </p:txBody>
          </p:sp>
          <p:sp>
            <p:nvSpPr>
              <p:cNvPr id="116904" name="Line 22"/>
              <p:cNvSpPr>
                <a:spLocks noChangeShapeType="1"/>
              </p:cNvSpPr>
              <p:nvPr/>
            </p:nvSpPr>
            <p:spPr bwMode="auto">
              <a:xfrm flipV="1">
                <a:off x="3517" y="3298"/>
                <a:ext cx="116" cy="286"/>
              </a:xfrm>
              <a:prstGeom prst="line">
                <a:avLst/>
              </a:prstGeom>
              <a:noFill/>
              <a:ln w="12700">
                <a:solidFill>
                  <a:srgbClr val="000000"/>
                </a:solidFill>
                <a:round/>
                <a:headEnd/>
                <a:tailEnd/>
              </a:ln>
            </p:spPr>
            <p:txBody>
              <a:bodyPr/>
              <a:lstStyle/>
              <a:p>
                <a:endParaRPr lang="de-DE"/>
              </a:p>
            </p:txBody>
          </p:sp>
          <p:sp>
            <p:nvSpPr>
              <p:cNvPr id="116905" name="Line 23"/>
              <p:cNvSpPr>
                <a:spLocks noChangeShapeType="1"/>
              </p:cNvSpPr>
              <p:nvPr/>
            </p:nvSpPr>
            <p:spPr bwMode="auto">
              <a:xfrm flipV="1">
                <a:off x="3747" y="3298"/>
                <a:ext cx="116" cy="286"/>
              </a:xfrm>
              <a:prstGeom prst="line">
                <a:avLst/>
              </a:prstGeom>
              <a:noFill/>
              <a:ln w="12700">
                <a:solidFill>
                  <a:srgbClr val="000000"/>
                </a:solidFill>
                <a:round/>
                <a:headEnd/>
                <a:tailEnd/>
              </a:ln>
            </p:spPr>
            <p:txBody>
              <a:bodyPr/>
              <a:lstStyle/>
              <a:p>
                <a:endParaRPr lang="de-DE"/>
              </a:p>
            </p:txBody>
          </p:sp>
          <p:sp>
            <p:nvSpPr>
              <p:cNvPr id="116906" name="Line 24"/>
              <p:cNvSpPr>
                <a:spLocks noChangeShapeType="1"/>
              </p:cNvSpPr>
              <p:nvPr/>
            </p:nvSpPr>
            <p:spPr bwMode="auto">
              <a:xfrm flipV="1">
                <a:off x="3976" y="3298"/>
                <a:ext cx="116" cy="286"/>
              </a:xfrm>
              <a:prstGeom prst="line">
                <a:avLst/>
              </a:prstGeom>
              <a:noFill/>
              <a:ln w="12700">
                <a:solidFill>
                  <a:srgbClr val="000000"/>
                </a:solidFill>
                <a:round/>
                <a:headEnd/>
                <a:tailEnd/>
              </a:ln>
            </p:spPr>
            <p:txBody>
              <a:bodyPr/>
              <a:lstStyle/>
              <a:p>
                <a:endParaRPr lang="de-DE"/>
              </a:p>
            </p:txBody>
          </p:sp>
        </p:grpSp>
      </p:grpSp>
      <p:sp>
        <p:nvSpPr>
          <p:cNvPr id="116740" name="Rectangle 27"/>
          <p:cNvSpPr>
            <a:spLocks noChangeArrowheads="1"/>
          </p:cNvSpPr>
          <p:nvPr/>
        </p:nvSpPr>
        <p:spPr bwMode="auto">
          <a:xfrm>
            <a:off x="3276600" y="2146301"/>
            <a:ext cx="41678" cy="200055"/>
          </a:xfrm>
          <a:prstGeom prst="rect">
            <a:avLst/>
          </a:prstGeom>
          <a:noFill/>
          <a:ln w="9525">
            <a:noFill/>
            <a:miter lim="800000"/>
            <a:headEnd/>
            <a:tailEnd/>
          </a:ln>
        </p:spPr>
        <p:txBody>
          <a:bodyPr wrap="none" lIns="0" tIns="0" rIns="0" bIns="0">
            <a:spAutoFit/>
          </a:bodyPr>
          <a:lstStyle/>
          <a:p>
            <a:r>
              <a:rPr lang="de-DE" sz="1300" b="1">
                <a:solidFill>
                  <a:srgbClr val="000000"/>
                </a:solidFill>
              </a:rPr>
              <a:t> </a:t>
            </a:r>
            <a:endParaRPr lang="de-DE"/>
          </a:p>
        </p:txBody>
      </p:sp>
      <p:sp>
        <p:nvSpPr>
          <p:cNvPr id="116741" name="Rectangle 28"/>
          <p:cNvSpPr>
            <a:spLocks noChangeArrowheads="1"/>
          </p:cNvSpPr>
          <p:nvPr/>
        </p:nvSpPr>
        <p:spPr bwMode="auto">
          <a:xfrm>
            <a:off x="3317876" y="2133601"/>
            <a:ext cx="889667" cy="200055"/>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Betrachter</a:t>
            </a:r>
            <a:endParaRPr lang="de-DE"/>
          </a:p>
        </p:txBody>
      </p:sp>
      <p:sp>
        <p:nvSpPr>
          <p:cNvPr id="116742" name="Rectangle 29"/>
          <p:cNvSpPr>
            <a:spLocks noChangeArrowheads="1"/>
          </p:cNvSpPr>
          <p:nvPr/>
        </p:nvSpPr>
        <p:spPr bwMode="auto">
          <a:xfrm>
            <a:off x="6700839" y="2327276"/>
            <a:ext cx="626775" cy="200055"/>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   Licht-</a:t>
            </a:r>
            <a:endParaRPr lang="de-DE"/>
          </a:p>
        </p:txBody>
      </p:sp>
      <p:sp>
        <p:nvSpPr>
          <p:cNvPr id="116743" name="Rectangle 30"/>
          <p:cNvSpPr>
            <a:spLocks noChangeArrowheads="1"/>
          </p:cNvSpPr>
          <p:nvPr/>
        </p:nvSpPr>
        <p:spPr bwMode="auto">
          <a:xfrm>
            <a:off x="6700839" y="2520951"/>
            <a:ext cx="654025" cy="200055"/>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   quelle</a:t>
            </a:r>
            <a:endParaRPr lang="de-DE"/>
          </a:p>
        </p:txBody>
      </p:sp>
      <p:sp>
        <p:nvSpPr>
          <p:cNvPr id="116744" name="Rectangle 31"/>
          <p:cNvSpPr>
            <a:spLocks noChangeArrowheads="1"/>
          </p:cNvSpPr>
          <p:nvPr/>
        </p:nvSpPr>
        <p:spPr bwMode="auto">
          <a:xfrm>
            <a:off x="3276601" y="3487739"/>
            <a:ext cx="1069975" cy="198437"/>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 Projektions-</a:t>
            </a:r>
            <a:endParaRPr lang="de-DE"/>
          </a:p>
        </p:txBody>
      </p:sp>
      <p:sp>
        <p:nvSpPr>
          <p:cNvPr id="116745" name="Rectangle 32"/>
          <p:cNvSpPr>
            <a:spLocks noChangeArrowheads="1"/>
          </p:cNvSpPr>
          <p:nvPr/>
        </p:nvSpPr>
        <p:spPr bwMode="auto">
          <a:xfrm>
            <a:off x="3276601" y="3681414"/>
            <a:ext cx="559449" cy="200055"/>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 ebene</a:t>
            </a:r>
            <a:endParaRPr lang="de-DE"/>
          </a:p>
        </p:txBody>
      </p:sp>
      <p:sp>
        <p:nvSpPr>
          <p:cNvPr id="116746" name="Line 33"/>
          <p:cNvSpPr>
            <a:spLocks noChangeShapeType="1"/>
          </p:cNvSpPr>
          <p:nvPr/>
        </p:nvSpPr>
        <p:spPr bwMode="auto">
          <a:xfrm>
            <a:off x="3373439" y="5235575"/>
            <a:ext cx="4827587" cy="1588"/>
          </a:xfrm>
          <a:prstGeom prst="line">
            <a:avLst/>
          </a:prstGeom>
          <a:noFill/>
          <a:ln w="15875">
            <a:solidFill>
              <a:srgbClr val="000000"/>
            </a:solidFill>
            <a:round/>
            <a:headEnd/>
            <a:tailEnd/>
          </a:ln>
        </p:spPr>
        <p:txBody>
          <a:bodyPr/>
          <a:lstStyle/>
          <a:p>
            <a:endParaRPr lang="de-DE"/>
          </a:p>
        </p:txBody>
      </p:sp>
      <p:sp>
        <p:nvSpPr>
          <p:cNvPr id="116747" name="Line 34"/>
          <p:cNvSpPr>
            <a:spLocks noChangeShapeType="1"/>
          </p:cNvSpPr>
          <p:nvPr/>
        </p:nvSpPr>
        <p:spPr bwMode="auto">
          <a:xfrm flipV="1">
            <a:off x="3827463" y="2501900"/>
            <a:ext cx="639762" cy="820738"/>
          </a:xfrm>
          <a:prstGeom prst="line">
            <a:avLst/>
          </a:prstGeom>
          <a:noFill/>
          <a:ln w="31750">
            <a:solidFill>
              <a:srgbClr val="000000"/>
            </a:solidFill>
            <a:round/>
            <a:headEnd/>
            <a:tailEnd/>
          </a:ln>
        </p:spPr>
        <p:txBody>
          <a:bodyPr/>
          <a:lstStyle/>
          <a:p>
            <a:endParaRPr lang="de-DE"/>
          </a:p>
        </p:txBody>
      </p:sp>
      <p:sp>
        <p:nvSpPr>
          <p:cNvPr id="116748" name="Oval 35"/>
          <p:cNvSpPr>
            <a:spLocks noChangeArrowheads="1"/>
          </p:cNvSpPr>
          <p:nvPr/>
        </p:nvSpPr>
        <p:spPr bwMode="auto">
          <a:xfrm>
            <a:off x="3511550" y="2368550"/>
            <a:ext cx="90488" cy="90488"/>
          </a:xfrm>
          <a:prstGeom prst="ellipse">
            <a:avLst/>
          </a:prstGeom>
          <a:solidFill>
            <a:srgbClr val="000000"/>
          </a:solidFill>
          <a:ln w="12700">
            <a:solidFill>
              <a:srgbClr val="000000"/>
            </a:solidFill>
            <a:round/>
            <a:headEnd/>
            <a:tailEnd/>
          </a:ln>
        </p:spPr>
        <p:txBody>
          <a:bodyPr/>
          <a:lstStyle/>
          <a:p>
            <a:endParaRPr lang="de-DE"/>
          </a:p>
        </p:txBody>
      </p:sp>
      <p:sp>
        <p:nvSpPr>
          <p:cNvPr id="116749" name="Freeform 36"/>
          <p:cNvSpPr>
            <a:spLocks/>
          </p:cNvSpPr>
          <p:nvPr/>
        </p:nvSpPr>
        <p:spPr bwMode="auto">
          <a:xfrm>
            <a:off x="3544889" y="2405064"/>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6750" name="Freeform 37"/>
          <p:cNvSpPr>
            <a:spLocks/>
          </p:cNvSpPr>
          <p:nvPr/>
        </p:nvSpPr>
        <p:spPr bwMode="auto">
          <a:xfrm>
            <a:off x="3563938" y="2459039"/>
            <a:ext cx="12700" cy="22225"/>
          </a:xfrm>
          <a:custGeom>
            <a:avLst/>
            <a:gdLst>
              <a:gd name="T0" fmla="*/ 0 w 8"/>
              <a:gd name="T1" fmla="*/ 2147483647 h 14"/>
              <a:gd name="T2" fmla="*/ 2147483647 w 8"/>
              <a:gd name="T3" fmla="*/ 0 h 14"/>
              <a:gd name="T4" fmla="*/ 2147483647 w 8"/>
              <a:gd name="T5" fmla="*/ 2147483647 h 14"/>
              <a:gd name="T6" fmla="*/ 2147483647 w 8"/>
              <a:gd name="T7" fmla="*/ 2147483647 h 14"/>
              <a:gd name="T8" fmla="*/ 0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0" y="2"/>
                </a:moveTo>
                <a:lnTo>
                  <a:pt x="6" y="0"/>
                </a:lnTo>
                <a:lnTo>
                  <a:pt x="8" y="12"/>
                </a:lnTo>
                <a:lnTo>
                  <a:pt x="2" y="14"/>
                </a:lnTo>
                <a:lnTo>
                  <a:pt x="0" y="2"/>
                </a:lnTo>
                <a:close/>
              </a:path>
            </a:pathLst>
          </a:custGeom>
          <a:solidFill>
            <a:srgbClr val="000000"/>
          </a:solidFill>
          <a:ln w="9525">
            <a:noFill/>
            <a:round/>
            <a:headEnd/>
            <a:tailEnd/>
          </a:ln>
        </p:spPr>
        <p:txBody>
          <a:bodyPr/>
          <a:lstStyle/>
          <a:p>
            <a:endParaRPr lang="de-DE"/>
          </a:p>
        </p:txBody>
      </p:sp>
      <p:sp>
        <p:nvSpPr>
          <p:cNvPr id="116751" name="Freeform 38"/>
          <p:cNvSpPr>
            <a:spLocks/>
          </p:cNvSpPr>
          <p:nvPr/>
        </p:nvSpPr>
        <p:spPr bwMode="auto">
          <a:xfrm>
            <a:off x="3579814" y="2514601"/>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6752" name="Freeform 39"/>
          <p:cNvSpPr>
            <a:spLocks/>
          </p:cNvSpPr>
          <p:nvPr/>
        </p:nvSpPr>
        <p:spPr bwMode="auto">
          <a:xfrm>
            <a:off x="3598863" y="2568576"/>
            <a:ext cx="12700" cy="22225"/>
          </a:xfrm>
          <a:custGeom>
            <a:avLst/>
            <a:gdLst>
              <a:gd name="T0" fmla="*/ 0 w 8"/>
              <a:gd name="T1" fmla="*/ 2147483647 h 14"/>
              <a:gd name="T2" fmla="*/ 2147483647 w 8"/>
              <a:gd name="T3" fmla="*/ 0 h 14"/>
              <a:gd name="T4" fmla="*/ 2147483647 w 8"/>
              <a:gd name="T5" fmla="*/ 2147483647 h 14"/>
              <a:gd name="T6" fmla="*/ 2147483647 w 8"/>
              <a:gd name="T7" fmla="*/ 2147483647 h 14"/>
              <a:gd name="T8" fmla="*/ 0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0" y="2"/>
                </a:moveTo>
                <a:lnTo>
                  <a:pt x="6" y="0"/>
                </a:lnTo>
                <a:lnTo>
                  <a:pt x="8" y="12"/>
                </a:lnTo>
                <a:lnTo>
                  <a:pt x="2" y="14"/>
                </a:lnTo>
                <a:lnTo>
                  <a:pt x="0" y="2"/>
                </a:lnTo>
                <a:close/>
              </a:path>
            </a:pathLst>
          </a:custGeom>
          <a:solidFill>
            <a:srgbClr val="000000"/>
          </a:solidFill>
          <a:ln w="9525">
            <a:noFill/>
            <a:round/>
            <a:headEnd/>
            <a:tailEnd/>
          </a:ln>
        </p:spPr>
        <p:txBody>
          <a:bodyPr/>
          <a:lstStyle/>
          <a:p>
            <a:endParaRPr lang="de-DE"/>
          </a:p>
        </p:txBody>
      </p:sp>
      <p:sp>
        <p:nvSpPr>
          <p:cNvPr id="116753" name="Freeform 40"/>
          <p:cNvSpPr>
            <a:spLocks/>
          </p:cNvSpPr>
          <p:nvPr/>
        </p:nvSpPr>
        <p:spPr bwMode="auto">
          <a:xfrm>
            <a:off x="3614739" y="2627313"/>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6754" name="Freeform 41"/>
          <p:cNvSpPr>
            <a:spLocks/>
          </p:cNvSpPr>
          <p:nvPr/>
        </p:nvSpPr>
        <p:spPr bwMode="auto">
          <a:xfrm>
            <a:off x="3633789" y="2681288"/>
            <a:ext cx="14287" cy="19050"/>
          </a:xfrm>
          <a:custGeom>
            <a:avLst/>
            <a:gdLst>
              <a:gd name="T0" fmla="*/ 0 w 9"/>
              <a:gd name="T1" fmla="*/ 2147483647 h 12"/>
              <a:gd name="T2" fmla="*/ 2147483647 w 9"/>
              <a:gd name="T3" fmla="*/ 0 h 12"/>
              <a:gd name="T4" fmla="*/ 2147483647 w 9"/>
              <a:gd name="T5" fmla="*/ 2147483647 h 12"/>
              <a:gd name="T6" fmla="*/ 2147483647 w 9"/>
              <a:gd name="T7" fmla="*/ 2147483647 h 12"/>
              <a:gd name="T8" fmla="*/ 0 w 9"/>
              <a:gd name="T9" fmla="*/ 2147483647 h 12"/>
              <a:gd name="T10" fmla="*/ 0 60000 65536"/>
              <a:gd name="T11" fmla="*/ 0 60000 65536"/>
              <a:gd name="T12" fmla="*/ 0 60000 65536"/>
              <a:gd name="T13" fmla="*/ 0 60000 65536"/>
              <a:gd name="T14" fmla="*/ 0 60000 65536"/>
              <a:gd name="T15" fmla="*/ 0 w 9"/>
              <a:gd name="T16" fmla="*/ 0 h 12"/>
              <a:gd name="T17" fmla="*/ 9 w 9"/>
              <a:gd name="T18" fmla="*/ 12 h 12"/>
            </a:gdLst>
            <a:ahLst/>
            <a:cxnLst>
              <a:cxn ang="T10">
                <a:pos x="T0" y="T1"/>
              </a:cxn>
              <a:cxn ang="T11">
                <a:pos x="T2" y="T3"/>
              </a:cxn>
              <a:cxn ang="T12">
                <a:pos x="T4" y="T5"/>
              </a:cxn>
              <a:cxn ang="T13">
                <a:pos x="T6" y="T7"/>
              </a:cxn>
              <a:cxn ang="T14">
                <a:pos x="T8" y="T9"/>
              </a:cxn>
            </a:cxnLst>
            <a:rect l="T15" t="T16" r="T17" b="T18"/>
            <a:pathLst>
              <a:path w="9" h="12">
                <a:moveTo>
                  <a:pt x="0" y="2"/>
                </a:moveTo>
                <a:lnTo>
                  <a:pt x="7" y="0"/>
                </a:lnTo>
                <a:lnTo>
                  <a:pt x="9" y="10"/>
                </a:lnTo>
                <a:lnTo>
                  <a:pt x="3" y="12"/>
                </a:lnTo>
                <a:lnTo>
                  <a:pt x="0" y="2"/>
                </a:lnTo>
                <a:close/>
              </a:path>
            </a:pathLst>
          </a:custGeom>
          <a:solidFill>
            <a:srgbClr val="000000"/>
          </a:solidFill>
          <a:ln w="9525">
            <a:noFill/>
            <a:round/>
            <a:headEnd/>
            <a:tailEnd/>
          </a:ln>
        </p:spPr>
        <p:txBody>
          <a:bodyPr/>
          <a:lstStyle/>
          <a:p>
            <a:endParaRPr lang="de-DE"/>
          </a:p>
        </p:txBody>
      </p:sp>
      <p:sp>
        <p:nvSpPr>
          <p:cNvPr id="116755" name="Freeform 42"/>
          <p:cNvSpPr>
            <a:spLocks/>
          </p:cNvSpPr>
          <p:nvPr/>
        </p:nvSpPr>
        <p:spPr bwMode="auto">
          <a:xfrm>
            <a:off x="3651251" y="2736851"/>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6756" name="Freeform 43"/>
          <p:cNvSpPr>
            <a:spLocks/>
          </p:cNvSpPr>
          <p:nvPr/>
        </p:nvSpPr>
        <p:spPr bwMode="auto">
          <a:xfrm>
            <a:off x="3670300" y="2790826"/>
            <a:ext cx="12700" cy="23813"/>
          </a:xfrm>
          <a:custGeom>
            <a:avLst/>
            <a:gdLst>
              <a:gd name="T0" fmla="*/ 0 w 8"/>
              <a:gd name="T1" fmla="*/ 2147483647 h 15"/>
              <a:gd name="T2" fmla="*/ 2147483647 w 8"/>
              <a:gd name="T3" fmla="*/ 0 h 15"/>
              <a:gd name="T4" fmla="*/ 2147483647 w 8"/>
              <a:gd name="T5" fmla="*/ 2147483647 h 15"/>
              <a:gd name="T6" fmla="*/ 2147483647 w 8"/>
              <a:gd name="T7" fmla="*/ 2147483647 h 15"/>
              <a:gd name="T8" fmla="*/ 0 w 8"/>
              <a:gd name="T9" fmla="*/ 2147483647 h 15"/>
              <a:gd name="T10" fmla="*/ 0 60000 65536"/>
              <a:gd name="T11" fmla="*/ 0 60000 65536"/>
              <a:gd name="T12" fmla="*/ 0 60000 65536"/>
              <a:gd name="T13" fmla="*/ 0 60000 65536"/>
              <a:gd name="T14" fmla="*/ 0 60000 65536"/>
              <a:gd name="T15" fmla="*/ 0 w 8"/>
              <a:gd name="T16" fmla="*/ 0 h 15"/>
              <a:gd name="T17" fmla="*/ 8 w 8"/>
              <a:gd name="T18" fmla="*/ 15 h 15"/>
            </a:gdLst>
            <a:ahLst/>
            <a:cxnLst>
              <a:cxn ang="T10">
                <a:pos x="T0" y="T1"/>
              </a:cxn>
              <a:cxn ang="T11">
                <a:pos x="T2" y="T3"/>
              </a:cxn>
              <a:cxn ang="T12">
                <a:pos x="T4" y="T5"/>
              </a:cxn>
              <a:cxn ang="T13">
                <a:pos x="T6" y="T7"/>
              </a:cxn>
              <a:cxn ang="T14">
                <a:pos x="T8" y="T9"/>
              </a:cxn>
            </a:cxnLst>
            <a:rect l="T15" t="T16" r="T17" b="T18"/>
            <a:pathLst>
              <a:path w="8" h="15">
                <a:moveTo>
                  <a:pt x="0" y="2"/>
                </a:moveTo>
                <a:lnTo>
                  <a:pt x="6" y="0"/>
                </a:lnTo>
                <a:lnTo>
                  <a:pt x="8" y="12"/>
                </a:lnTo>
                <a:lnTo>
                  <a:pt x="2" y="15"/>
                </a:lnTo>
                <a:lnTo>
                  <a:pt x="0" y="2"/>
                </a:lnTo>
                <a:close/>
              </a:path>
            </a:pathLst>
          </a:custGeom>
          <a:solidFill>
            <a:srgbClr val="000000"/>
          </a:solidFill>
          <a:ln w="9525">
            <a:noFill/>
            <a:round/>
            <a:headEnd/>
            <a:tailEnd/>
          </a:ln>
        </p:spPr>
        <p:txBody>
          <a:bodyPr/>
          <a:lstStyle/>
          <a:p>
            <a:endParaRPr lang="de-DE"/>
          </a:p>
        </p:txBody>
      </p:sp>
      <p:sp>
        <p:nvSpPr>
          <p:cNvPr id="116757" name="Freeform 44"/>
          <p:cNvSpPr>
            <a:spLocks/>
          </p:cNvSpPr>
          <p:nvPr/>
        </p:nvSpPr>
        <p:spPr bwMode="auto">
          <a:xfrm>
            <a:off x="3686176" y="284638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6758" name="Freeform 45"/>
          <p:cNvSpPr>
            <a:spLocks/>
          </p:cNvSpPr>
          <p:nvPr/>
        </p:nvSpPr>
        <p:spPr bwMode="auto">
          <a:xfrm>
            <a:off x="3705225" y="2900363"/>
            <a:ext cx="12700" cy="23812"/>
          </a:xfrm>
          <a:custGeom>
            <a:avLst/>
            <a:gdLst>
              <a:gd name="T0" fmla="*/ 0 w 8"/>
              <a:gd name="T1" fmla="*/ 2147483647 h 15"/>
              <a:gd name="T2" fmla="*/ 2147483647 w 8"/>
              <a:gd name="T3" fmla="*/ 0 h 15"/>
              <a:gd name="T4" fmla="*/ 2147483647 w 8"/>
              <a:gd name="T5" fmla="*/ 2147483647 h 15"/>
              <a:gd name="T6" fmla="*/ 2147483647 w 8"/>
              <a:gd name="T7" fmla="*/ 2147483647 h 15"/>
              <a:gd name="T8" fmla="*/ 0 w 8"/>
              <a:gd name="T9" fmla="*/ 2147483647 h 15"/>
              <a:gd name="T10" fmla="*/ 0 60000 65536"/>
              <a:gd name="T11" fmla="*/ 0 60000 65536"/>
              <a:gd name="T12" fmla="*/ 0 60000 65536"/>
              <a:gd name="T13" fmla="*/ 0 60000 65536"/>
              <a:gd name="T14" fmla="*/ 0 60000 65536"/>
              <a:gd name="T15" fmla="*/ 0 w 8"/>
              <a:gd name="T16" fmla="*/ 0 h 15"/>
              <a:gd name="T17" fmla="*/ 8 w 8"/>
              <a:gd name="T18" fmla="*/ 15 h 15"/>
            </a:gdLst>
            <a:ahLst/>
            <a:cxnLst>
              <a:cxn ang="T10">
                <a:pos x="T0" y="T1"/>
              </a:cxn>
              <a:cxn ang="T11">
                <a:pos x="T2" y="T3"/>
              </a:cxn>
              <a:cxn ang="T12">
                <a:pos x="T4" y="T5"/>
              </a:cxn>
              <a:cxn ang="T13">
                <a:pos x="T6" y="T7"/>
              </a:cxn>
              <a:cxn ang="T14">
                <a:pos x="T8" y="T9"/>
              </a:cxn>
            </a:cxnLst>
            <a:rect l="T15" t="T16" r="T17" b="T18"/>
            <a:pathLst>
              <a:path w="8" h="15">
                <a:moveTo>
                  <a:pt x="0" y="2"/>
                </a:moveTo>
                <a:lnTo>
                  <a:pt x="6" y="0"/>
                </a:lnTo>
                <a:lnTo>
                  <a:pt x="8" y="13"/>
                </a:lnTo>
                <a:lnTo>
                  <a:pt x="2" y="15"/>
                </a:lnTo>
                <a:lnTo>
                  <a:pt x="0" y="2"/>
                </a:lnTo>
                <a:close/>
              </a:path>
            </a:pathLst>
          </a:custGeom>
          <a:solidFill>
            <a:srgbClr val="000000"/>
          </a:solidFill>
          <a:ln w="9525">
            <a:noFill/>
            <a:round/>
            <a:headEnd/>
            <a:tailEnd/>
          </a:ln>
        </p:spPr>
        <p:txBody>
          <a:bodyPr/>
          <a:lstStyle/>
          <a:p>
            <a:endParaRPr lang="de-DE"/>
          </a:p>
        </p:txBody>
      </p:sp>
      <p:sp>
        <p:nvSpPr>
          <p:cNvPr id="116759" name="Freeform 46"/>
          <p:cNvSpPr>
            <a:spLocks/>
          </p:cNvSpPr>
          <p:nvPr/>
        </p:nvSpPr>
        <p:spPr bwMode="auto">
          <a:xfrm>
            <a:off x="3721101" y="295592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6760" name="Freeform 47"/>
          <p:cNvSpPr>
            <a:spLocks/>
          </p:cNvSpPr>
          <p:nvPr/>
        </p:nvSpPr>
        <p:spPr bwMode="auto">
          <a:xfrm>
            <a:off x="3741739" y="3013075"/>
            <a:ext cx="15875" cy="20638"/>
          </a:xfrm>
          <a:custGeom>
            <a:avLst/>
            <a:gdLst>
              <a:gd name="T0" fmla="*/ 0 w 10"/>
              <a:gd name="T1" fmla="*/ 2147483647 h 13"/>
              <a:gd name="T2" fmla="*/ 2147483647 w 10"/>
              <a:gd name="T3" fmla="*/ 0 h 13"/>
              <a:gd name="T4" fmla="*/ 2147483647 w 10"/>
              <a:gd name="T5" fmla="*/ 2147483647 h 13"/>
              <a:gd name="T6" fmla="*/ 2147483647 w 10"/>
              <a:gd name="T7" fmla="*/ 2147483647 h 13"/>
              <a:gd name="T8" fmla="*/ 0 w 10"/>
              <a:gd name="T9" fmla="*/ 2147483647 h 13"/>
              <a:gd name="T10" fmla="*/ 0 60000 65536"/>
              <a:gd name="T11" fmla="*/ 0 60000 65536"/>
              <a:gd name="T12" fmla="*/ 0 60000 65536"/>
              <a:gd name="T13" fmla="*/ 0 60000 65536"/>
              <a:gd name="T14" fmla="*/ 0 60000 65536"/>
              <a:gd name="T15" fmla="*/ 0 w 10"/>
              <a:gd name="T16" fmla="*/ 0 h 13"/>
              <a:gd name="T17" fmla="*/ 10 w 10"/>
              <a:gd name="T18" fmla="*/ 13 h 13"/>
            </a:gdLst>
            <a:ahLst/>
            <a:cxnLst>
              <a:cxn ang="T10">
                <a:pos x="T0" y="T1"/>
              </a:cxn>
              <a:cxn ang="T11">
                <a:pos x="T2" y="T3"/>
              </a:cxn>
              <a:cxn ang="T12">
                <a:pos x="T4" y="T5"/>
              </a:cxn>
              <a:cxn ang="T13">
                <a:pos x="T6" y="T7"/>
              </a:cxn>
              <a:cxn ang="T14">
                <a:pos x="T8" y="T9"/>
              </a:cxn>
            </a:cxnLst>
            <a:rect l="T15" t="T16" r="T17" b="T18"/>
            <a:pathLst>
              <a:path w="10" h="13">
                <a:moveTo>
                  <a:pt x="0" y="2"/>
                </a:moveTo>
                <a:lnTo>
                  <a:pt x="6" y="0"/>
                </a:lnTo>
                <a:lnTo>
                  <a:pt x="10" y="11"/>
                </a:lnTo>
                <a:lnTo>
                  <a:pt x="4" y="13"/>
                </a:lnTo>
                <a:lnTo>
                  <a:pt x="0" y="2"/>
                </a:lnTo>
                <a:close/>
              </a:path>
            </a:pathLst>
          </a:custGeom>
          <a:solidFill>
            <a:srgbClr val="000000"/>
          </a:solidFill>
          <a:ln w="9525">
            <a:noFill/>
            <a:round/>
            <a:headEnd/>
            <a:tailEnd/>
          </a:ln>
        </p:spPr>
        <p:txBody>
          <a:bodyPr/>
          <a:lstStyle/>
          <a:p>
            <a:endParaRPr lang="de-DE"/>
          </a:p>
        </p:txBody>
      </p:sp>
      <p:sp>
        <p:nvSpPr>
          <p:cNvPr id="116761" name="Freeform 48"/>
          <p:cNvSpPr>
            <a:spLocks/>
          </p:cNvSpPr>
          <p:nvPr/>
        </p:nvSpPr>
        <p:spPr bwMode="auto">
          <a:xfrm>
            <a:off x="3757614" y="3068638"/>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6762" name="Freeform 49"/>
          <p:cNvSpPr>
            <a:spLocks/>
          </p:cNvSpPr>
          <p:nvPr/>
        </p:nvSpPr>
        <p:spPr bwMode="auto">
          <a:xfrm>
            <a:off x="3776664" y="3122613"/>
            <a:ext cx="15875" cy="23812"/>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2"/>
                </a:moveTo>
                <a:lnTo>
                  <a:pt x="6" y="0"/>
                </a:lnTo>
                <a:lnTo>
                  <a:pt x="10" y="13"/>
                </a:lnTo>
                <a:lnTo>
                  <a:pt x="4" y="15"/>
                </a:lnTo>
                <a:lnTo>
                  <a:pt x="0" y="2"/>
                </a:lnTo>
                <a:close/>
              </a:path>
            </a:pathLst>
          </a:custGeom>
          <a:solidFill>
            <a:srgbClr val="000000"/>
          </a:solidFill>
          <a:ln w="9525">
            <a:noFill/>
            <a:round/>
            <a:headEnd/>
            <a:tailEnd/>
          </a:ln>
        </p:spPr>
        <p:txBody>
          <a:bodyPr/>
          <a:lstStyle/>
          <a:p>
            <a:endParaRPr lang="de-DE"/>
          </a:p>
        </p:txBody>
      </p:sp>
      <p:sp>
        <p:nvSpPr>
          <p:cNvPr id="116763" name="Freeform 50"/>
          <p:cNvSpPr>
            <a:spLocks/>
          </p:cNvSpPr>
          <p:nvPr/>
        </p:nvSpPr>
        <p:spPr bwMode="auto">
          <a:xfrm>
            <a:off x="3792539" y="317817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6764" name="Freeform 51"/>
          <p:cNvSpPr>
            <a:spLocks/>
          </p:cNvSpPr>
          <p:nvPr/>
        </p:nvSpPr>
        <p:spPr bwMode="auto">
          <a:xfrm>
            <a:off x="3811589" y="323373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6765" name="Freeform 52"/>
          <p:cNvSpPr>
            <a:spLocks/>
          </p:cNvSpPr>
          <p:nvPr/>
        </p:nvSpPr>
        <p:spPr bwMode="auto">
          <a:xfrm>
            <a:off x="3827463" y="3287714"/>
            <a:ext cx="17462" cy="22225"/>
          </a:xfrm>
          <a:custGeom>
            <a:avLst/>
            <a:gdLst>
              <a:gd name="T0" fmla="*/ 0 w 11"/>
              <a:gd name="T1" fmla="*/ 2147483647 h 14"/>
              <a:gd name="T2" fmla="*/ 2147483647 w 11"/>
              <a:gd name="T3" fmla="*/ 0 h 14"/>
              <a:gd name="T4" fmla="*/ 2147483647 w 11"/>
              <a:gd name="T5" fmla="*/ 2147483647 h 14"/>
              <a:gd name="T6" fmla="*/ 2147483647 w 11"/>
              <a:gd name="T7" fmla="*/ 2147483647 h 14"/>
              <a:gd name="T8" fmla="*/ 0 w 11"/>
              <a:gd name="T9" fmla="*/ 2147483647 h 14"/>
              <a:gd name="T10" fmla="*/ 0 60000 65536"/>
              <a:gd name="T11" fmla="*/ 0 60000 65536"/>
              <a:gd name="T12" fmla="*/ 0 60000 65536"/>
              <a:gd name="T13" fmla="*/ 0 60000 65536"/>
              <a:gd name="T14" fmla="*/ 0 60000 65536"/>
              <a:gd name="T15" fmla="*/ 0 w 11"/>
              <a:gd name="T16" fmla="*/ 0 h 14"/>
              <a:gd name="T17" fmla="*/ 11 w 11"/>
              <a:gd name="T18" fmla="*/ 14 h 14"/>
            </a:gdLst>
            <a:ahLst/>
            <a:cxnLst>
              <a:cxn ang="T10">
                <a:pos x="T0" y="T1"/>
              </a:cxn>
              <a:cxn ang="T11">
                <a:pos x="T2" y="T3"/>
              </a:cxn>
              <a:cxn ang="T12">
                <a:pos x="T4" y="T5"/>
              </a:cxn>
              <a:cxn ang="T13">
                <a:pos x="T6" y="T7"/>
              </a:cxn>
              <a:cxn ang="T14">
                <a:pos x="T8" y="T9"/>
              </a:cxn>
            </a:cxnLst>
            <a:rect l="T15" t="T16" r="T17" b="T18"/>
            <a:pathLst>
              <a:path w="11" h="14">
                <a:moveTo>
                  <a:pt x="0" y="2"/>
                </a:moveTo>
                <a:lnTo>
                  <a:pt x="6" y="0"/>
                </a:lnTo>
                <a:lnTo>
                  <a:pt x="11" y="12"/>
                </a:lnTo>
                <a:lnTo>
                  <a:pt x="4" y="14"/>
                </a:lnTo>
                <a:lnTo>
                  <a:pt x="0" y="2"/>
                </a:lnTo>
                <a:close/>
              </a:path>
            </a:pathLst>
          </a:custGeom>
          <a:solidFill>
            <a:srgbClr val="000000"/>
          </a:solidFill>
          <a:ln w="9525">
            <a:noFill/>
            <a:round/>
            <a:headEnd/>
            <a:tailEnd/>
          </a:ln>
        </p:spPr>
        <p:txBody>
          <a:bodyPr/>
          <a:lstStyle/>
          <a:p>
            <a:endParaRPr lang="de-DE"/>
          </a:p>
        </p:txBody>
      </p:sp>
      <p:sp>
        <p:nvSpPr>
          <p:cNvPr id="116766" name="Freeform 53"/>
          <p:cNvSpPr>
            <a:spLocks/>
          </p:cNvSpPr>
          <p:nvPr/>
        </p:nvSpPr>
        <p:spPr bwMode="auto">
          <a:xfrm>
            <a:off x="3848101" y="3346450"/>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6767" name="Freeform 54"/>
          <p:cNvSpPr>
            <a:spLocks/>
          </p:cNvSpPr>
          <p:nvPr/>
        </p:nvSpPr>
        <p:spPr bwMode="auto">
          <a:xfrm>
            <a:off x="3863976" y="3400425"/>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6768" name="Freeform 55"/>
          <p:cNvSpPr>
            <a:spLocks/>
          </p:cNvSpPr>
          <p:nvPr/>
        </p:nvSpPr>
        <p:spPr bwMode="auto">
          <a:xfrm>
            <a:off x="3883026" y="345598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6769" name="Freeform 56"/>
          <p:cNvSpPr>
            <a:spLocks/>
          </p:cNvSpPr>
          <p:nvPr/>
        </p:nvSpPr>
        <p:spPr bwMode="auto">
          <a:xfrm>
            <a:off x="3898901" y="3509964"/>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6770" name="Freeform 57"/>
          <p:cNvSpPr>
            <a:spLocks/>
          </p:cNvSpPr>
          <p:nvPr/>
        </p:nvSpPr>
        <p:spPr bwMode="auto">
          <a:xfrm>
            <a:off x="3917951" y="356552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6771" name="Freeform 58"/>
          <p:cNvSpPr>
            <a:spLocks/>
          </p:cNvSpPr>
          <p:nvPr/>
        </p:nvSpPr>
        <p:spPr bwMode="auto">
          <a:xfrm>
            <a:off x="3933826" y="3619501"/>
            <a:ext cx="17463" cy="22225"/>
          </a:xfrm>
          <a:custGeom>
            <a:avLst/>
            <a:gdLst>
              <a:gd name="T0" fmla="*/ 0 w 11"/>
              <a:gd name="T1" fmla="*/ 2147483647 h 14"/>
              <a:gd name="T2" fmla="*/ 2147483647 w 11"/>
              <a:gd name="T3" fmla="*/ 0 h 14"/>
              <a:gd name="T4" fmla="*/ 2147483647 w 11"/>
              <a:gd name="T5" fmla="*/ 2147483647 h 14"/>
              <a:gd name="T6" fmla="*/ 2147483647 w 11"/>
              <a:gd name="T7" fmla="*/ 2147483647 h 14"/>
              <a:gd name="T8" fmla="*/ 0 w 11"/>
              <a:gd name="T9" fmla="*/ 2147483647 h 14"/>
              <a:gd name="T10" fmla="*/ 0 60000 65536"/>
              <a:gd name="T11" fmla="*/ 0 60000 65536"/>
              <a:gd name="T12" fmla="*/ 0 60000 65536"/>
              <a:gd name="T13" fmla="*/ 0 60000 65536"/>
              <a:gd name="T14" fmla="*/ 0 60000 65536"/>
              <a:gd name="T15" fmla="*/ 0 w 11"/>
              <a:gd name="T16" fmla="*/ 0 h 14"/>
              <a:gd name="T17" fmla="*/ 11 w 11"/>
              <a:gd name="T18" fmla="*/ 14 h 14"/>
            </a:gdLst>
            <a:ahLst/>
            <a:cxnLst>
              <a:cxn ang="T10">
                <a:pos x="T0" y="T1"/>
              </a:cxn>
              <a:cxn ang="T11">
                <a:pos x="T2" y="T3"/>
              </a:cxn>
              <a:cxn ang="T12">
                <a:pos x="T4" y="T5"/>
              </a:cxn>
              <a:cxn ang="T13">
                <a:pos x="T6" y="T7"/>
              </a:cxn>
              <a:cxn ang="T14">
                <a:pos x="T8" y="T9"/>
              </a:cxn>
            </a:cxnLst>
            <a:rect l="T15" t="T16" r="T17" b="T18"/>
            <a:pathLst>
              <a:path w="11" h="14">
                <a:moveTo>
                  <a:pt x="0" y="2"/>
                </a:moveTo>
                <a:lnTo>
                  <a:pt x="7" y="0"/>
                </a:lnTo>
                <a:lnTo>
                  <a:pt x="11" y="12"/>
                </a:lnTo>
                <a:lnTo>
                  <a:pt x="4" y="14"/>
                </a:lnTo>
                <a:lnTo>
                  <a:pt x="0" y="2"/>
                </a:lnTo>
                <a:close/>
              </a:path>
            </a:pathLst>
          </a:custGeom>
          <a:solidFill>
            <a:srgbClr val="000000"/>
          </a:solidFill>
          <a:ln w="9525">
            <a:noFill/>
            <a:round/>
            <a:headEnd/>
            <a:tailEnd/>
          </a:ln>
        </p:spPr>
        <p:txBody>
          <a:bodyPr/>
          <a:lstStyle/>
          <a:p>
            <a:endParaRPr lang="de-DE"/>
          </a:p>
        </p:txBody>
      </p:sp>
      <p:sp>
        <p:nvSpPr>
          <p:cNvPr id="116772" name="Freeform 59"/>
          <p:cNvSpPr>
            <a:spLocks/>
          </p:cNvSpPr>
          <p:nvPr/>
        </p:nvSpPr>
        <p:spPr bwMode="auto">
          <a:xfrm>
            <a:off x="3954464" y="3675064"/>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6773" name="Freeform 60"/>
          <p:cNvSpPr>
            <a:spLocks/>
          </p:cNvSpPr>
          <p:nvPr/>
        </p:nvSpPr>
        <p:spPr bwMode="auto">
          <a:xfrm>
            <a:off x="3970339" y="3732213"/>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6774" name="Freeform 61"/>
          <p:cNvSpPr>
            <a:spLocks/>
          </p:cNvSpPr>
          <p:nvPr/>
        </p:nvSpPr>
        <p:spPr bwMode="auto">
          <a:xfrm>
            <a:off x="3989389" y="3787775"/>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6775" name="Freeform 62"/>
          <p:cNvSpPr>
            <a:spLocks/>
          </p:cNvSpPr>
          <p:nvPr/>
        </p:nvSpPr>
        <p:spPr bwMode="auto">
          <a:xfrm>
            <a:off x="4005264" y="3841751"/>
            <a:ext cx="15875" cy="23813"/>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2"/>
                </a:moveTo>
                <a:lnTo>
                  <a:pt x="6" y="0"/>
                </a:lnTo>
                <a:lnTo>
                  <a:pt x="10" y="13"/>
                </a:lnTo>
                <a:lnTo>
                  <a:pt x="4" y="15"/>
                </a:lnTo>
                <a:lnTo>
                  <a:pt x="0" y="2"/>
                </a:lnTo>
                <a:close/>
              </a:path>
            </a:pathLst>
          </a:custGeom>
          <a:solidFill>
            <a:srgbClr val="000000"/>
          </a:solidFill>
          <a:ln w="9525">
            <a:noFill/>
            <a:round/>
            <a:headEnd/>
            <a:tailEnd/>
          </a:ln>
        </p:spPr>
        <p:txBody>
          <a:bodyPr/>
          <a:lstStyle/>
          <a:p>
            <a:endParaRPr lang="de-DE"/>
          </a:p>
        </p:txBody>
      </p:sp>
      <p:sp>
        <p:nvSpPr>
          <p:cNvPr id="116776" name="Freeform 63"/>
          <p:cNvSpPr>
            <a:spLocks/>
          </p:cNvSpPr>
          <p:nvPr/>
        </p:nvSpPr>
        <p:spPr bwMode="auto">
          <a:xfrm>
            <a:off x="4024314" y="3897314"/>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6777" name="Freeform 64"/>
          <p:cNvSpPr>
            <a:spLocks/>
          </p:cNvSpPr>
          <p:nvPr/>
        </p:nvSpPr>
        <p:spPr bwMode="auto">
          <a:xfrm>
            <a:off x="4040188" y="3951288"/>
            <a:ext cx="17462" cy="23812"/>
          </a:xfrm>
          <a:custGeom>
            <a:avLst/>
            <a:gdLst>
              <a:gd name="T0" fmla="*/ 0 w 11"/>
              <a:gd name="T1" fmla="*/ 2147483647 h 15"/>
              <a:gd name="T2" fmla="*/ 2147483647 w 11"/>
              <a:gd name="T3" fmla="*/ 0 h 15"/>
              <a:gd name="T4" fmla="*/ 2147483647 w 11"/>
              <a:gd name="T5" fmla="*/ 2147483647 h 15"/>
              <a:gd name="T6" fmla="*/ 2147483647 w 11"/>
              <a:gd name="T7" fmla="*/ 2147483647 h 15"/>
              <a:gd name="T8" fmla="*/ 0 w 11"/>
              <a:gd name="T9" fmla="*/ 2147483647 h 15"/>
              <a:gd name="T10" fmla="*/ 0 60000 65536"/>
              <a:gd name="T11" fmla="*/ 0 60000 65536"/>
              <a:gd name="T12" fmla="*/ 0 60000 65536"/>
              <a:gd name="T13" fmla="*/ 0 60000 65536"/>
              <a:gd name="T14" fmla="*/ 0 60000 65536"/>
              <a:gd name="T15" fmla="*/ 0 w 11"/>
              <a:gd name="T16" fmla="*/ 0 h 15"/>
              <a:gd name="T17" fmla="*/ 11 w 11"/>
              <a:gd name="T18" fmla="*/ 15 h 15"/>
            </a:gdLst>
            <a:ahLst/>
            <a:cxnLst>
              <a:cxn ang="T10">
                <a:pos x="T0" y="T1"/>
              </a:cxn>
              <a:cxn ang="T11">
                <a:pos x="T2" y="T3"/>
              </a:cxn>
              <a:cxn ang="T12">
                <a:pos x="T4" y="T5"/>
              </a:cxn>
              <a:cxn ang="T13">
                <a:pos x="T6" y="T7"/>
              </a:cxn>
              <a:cxn ang="T14">
                <a:pos x="T8" y="T9"/>
              </a:cxn>
            </a:cxnLst>
            <a:rect l="T15" t="T16" r="T17" b="T18"/>
            <a:pathLst>
              <a:path w="11" h="15">
                <a:moveTo>
                  <a:pt x="0" y="2"/>
                </a:moveTo>
                <a:lnTo>
                  <a:pt x="7" y="0"/>
                </a:lnTo>
                <a:lnTo>
                  <a:pt x="11" y="13"/>
                </a:lnTo>
                <a:lnTo>
                  <a:pt x="5" y="15"/>
                </a:lnTo>
                <a:lnTo>
                  <a:pt x="0" y="2"/>
                </a:lnTo>
                <a:close/>
              </a:path>
            </a:pathLst>
          </a:custGeom>
          <a:solidFill>
            <a:srgbClr val="000000"/>
          </a:solidFill>
          <a:ln w="9525">
            <a:noFill/>
            <a:round/>
            <a:headEnd/>
            <a:tailEnd/>
          </a:ln>
        </p:spPr>
        <p:txBody>
          <a:bodyPr/>
          <a:lstStyle/>
          <a:p>
            <a:endParaRPr lang="de-DE"/>
          </a:p>
        </p:txBody>
      </p:sp>
      <p:sp>
        <p:nvSpPr>
          <p:cNvPr id="116778" name="Freeform 65"/>
          <p:cNvSpPr>
            <a:spLocks/>
          </p:cNvSpPr>
          <p:nvPr/>
        </p:nvSpPr>
        <p:spPr bwMode="auto">
          <a:xfrm>
            <a:off x="4060826" y="4006851"/>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6779" name="Freeform 66"/>
          <p:cNvSpPr>
            <a:spLocks/>
          </p:cNvSpPr>
          <p:nvPr/>
        </p:nvSpPr>
        <p:spPr bwMode="auto">
          <a:xfrm>
            <a:off x="4076701" y="4060826"/>
            <a:ext cx="15875" cy="23813"/>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2"/>
                </a:moveTo>
                <a:lnTo>
                  <a:pt x="6" y="0"/>
                </a:lnTo>
                <a:lnTo>
                  <a:pt x="10" y="13"/>
                </a:lnTo>
                <a:lnTo>
                  <a:pt x="4" y="15"/>
                </a:lnTo>
                <a:lnTo>
                  <a:pt x="0" y="2"/>
                </a:lnTo>
                <a:close/>
              </a:path>
            </a:pathLst>
          </a:custGeom>
          <a:solidFill>
            <a:srgbClr val="000000"/>
          </a:solidFill>
          <a:ln w="9525">
            <a:noFill/>
            <a:round/>
            <a:headEnd/>
            <a:tailEnd/>
          </a:ln>
        </p:spPr>
        <p:txBody>
          <a:bodyPr/>
          <a:lstStyle/>
          <a:p>
            <a:endParaRPr lang="de-DE"/>
          </a:p>
        </p:txBody>
      </p:sp>
      <p:sp>
        <p:nvSpPr>
          <p:cNvPr id="116780" name="Freeform 67"/>
          <p:cNvSpPr>
            <a:spLocks/>
          </p:cNvSpPr>
          <p:nvPr/>
        </p:nvSpPr>
        <p:spPr bwMode="auto">
          <a:xfrm>
            <a:off x="4095751" y="4119563"/>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6781" name="Freeform 68"/>
          <p:cNvSpPr>
            <a:spLocks/>
          </p:cNvSpPr>
          <p:nvPr/>
        </p:nvSpPr>
        <p:spPr bwMode="auto">
          <a:xfrm>
            <a:off x="4114800" y="4175125"/>
            <a:ext cx="12700" cy="19050"/>
          </a:xfrm>
          <a:custGeom>
            <a:avLst/>
            <a:gdLst>
              <a:gd name="T0" fmla="*/ 0 w 8"/>
              <a:gd name="T1" fmla="*/ 2147483647 h 12"/>
              <a:gd name="T2" fmla="*/ 2147483647 w 8"/>
              <a:gd name="T3" fmla="*/ 0 h 12"/>
              <a:gd name="T4" fmla="*/ 2147483647 w 8"/>
              <a:gd name="T5" fmla="*/ 2147483647 h 12"/>
              <a:gd name="T6" fmla="*/ 2147483647 w 8"/>
              <a:gd name="T7" fmla="*/ 2147483647 h 12"/>
              <a:gd name="T8" fmla="*/ 0 w 8"/>
              <a:gd name="T9" fmla="*/ 2147483647 h 12"/>
              <a:gd name="T10" fmla="*/ 0 60000 65536"/>
              <a:gd name="T11" fmla="*/ 0 60000 65536"/>
              <a:gd name="T12" fmla="*/ 0 60000 65536"/>
              <a:gd name="T13" fmla="*/ 0 60000 65536"/>
              <a:gd name="T14" fmla="*/ 0 60000 65536"/>
              <a:gd name="T15" fmla="*/ 0 w 8"/>
              <a:gd name="T16" fmla="*/ 0 h 12"/>
              <a:gd name="T17" fmla="*/ 8 w 8"/>
              <a:gd name="T18" fmla="*/ 12 h 12"/>
            </a:gdLst>
            <a:ahLst/>
            <a:cxnLst>
              <a:cxn ang="T10">
                <a:pos x="T0" y="T1"/>
              </a:cxn>
              <a:cxn ang="T11">
                <a:pos x="T2" y="T3"/>
              </a:cxn>
              <a:cxn ang="T12">
                <a:pos x="T4" y="T5"/>
              </a:cxn>
              <a:cxn ang="T13">
                <a:pos x="T6" y="T7"/>
              </a:cxn>
              <a:cxn ang="T14">
                <a:pos x="T8" y="T9"/>
              </a:cxn>
            </a:cxnLst>
            <a:rect l="T15" t="T16" r="T17" b="T18"/>
            <a:pathLst>
              <a:path w="8" h="12">
                <a:moveTo>
                  <a:pt x="0" y="2"/>
                </a:moveTo>
                <a:lnTo>
                  <a:pt x="6" y="0"/>
                </a:lnTo>
                <a:lnTo>
                  <a:pt x="8" y="10"/>
                </a:lnTo>
                <a:lnTo>
                  <a:pt x="2" y="12"/>
                </a:lnTo>
                <a:lnTo>
                  <a:pt x="0" y="2"/>
                </a:lnTo>
                <a:close/>
              </a:path>
            </a:pathLst>
          </a:custGeom>
          <a:solidFill>
            <a:srgbClr val="000000"/>
          </a:solidFill>
          <a:ln w="9525">
            <a:noFill/>
            <a:round/>
            <a:headEnd/>
            <a:tailEnd/>
          </a:ln>
        </p:spPr>
        <p:txBody>
          <a:bodyPr/>
          <a:lstStyle/>
          <a:p>
            <a:endParaRPr lang="de-DE"/>
          </a:p>
        </p:txBody>
      </p:sp>
      <p:sp>
        <p:nvSpPr>
          <p:cNvPr id="116782" name="Freeform 69"/>
          <p:cNvSpPr>
            <a:spLocks/>
          </p:cNvSpPr>
          <p:nvPr/>
        </p:nvSpPr>
        <p:spPr bwMode="auto">
          <a:xfrm>
            <a:off x="4130676" y="4229101"/>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6783" name="Freeform 70"/>
          <p:cNvSpPr>
            <a:spLocks/>
          </p:cNvSpPr>
          <p:nvPr/>
        </p:nvSpPr>
        <p:spPr bwMode="auto">
          <a:xfrm>
            <a:off x="4151313" y="4284664"/>
            <a:ext cx="12700" cy="22225"/>
          </a:xfrm>
          <a:custGeom>
            <a:avLst/>
            <a:gdLst>
              <a:gd name="T0" fmla="*/ 0 w 8"/>
              <a:gd name="T1" fmla="*/ 2147483647 h 14"/>
              <a:gd name="T2" fmla="*/ 2147483647 w 8"/>
              <a:gd name="T3" fmla="*/ 0 h 14"/>
              <a:gd name="T4" fmla="*/ 2147483647 w 8"/>
              <a:gd name="T5" fmla="*/ 2147483647 h 14"/>
              <a:gd name="T6" fmla="*/ 2147483647 w 8"/>
              <a:gd name="T7" fmla="*/ 2147483647 h 14"/>
              <a:gd name="T8" fmla="*/ 0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0" y="2"/>
                </a:moveTo>
                <a:lnTo>
                  <a:pt x="6" y="0"/>
                </a:lnTo>
                <a:lnTo>
                  <a:pt x="8" y="12"/>
                </a:lnTo>
                <a:lnTo>
                  <a:pt x="2" y="14"/>
                </a:lnTo>
                <a:lnTo>
                  <a:pt x="0" y="2"/>
                </a:lnTo>
                <a:close/>
              </a:path>
            </a:pathLst>
          </a:custGeom>
          <a:solidFill>
            <a:srgbClr val="000000"/>
          </a:solidFill>
          <a:ln w="9525">
            <a:noFill/>
            <a:round/>
            <a:headEnd/>
            <a:tailEnd/>
          </a:ln>
        </p:spPr>
        <p:txBody>
          <a:bodyPr/>
          <a:lstStyle/>
          <a:p>
            <a:endParaRPr lang="de-DE"/>
          </a:p>
        </p:txBody>
      </p:sp>
      <p:sp>
        <p:nvSpPr>
          <p:cNvPr id="116784" name="Freeform 71"/>
          <p:cNvSpPr>
            <a:spLocks/>
          </p:cNvSpPr>
          <p:nvPr/>
        </p:nvSpPr>
        <p:spPr bwMode="auto">
          <a:xfrm>
            <a:off x="4167189" y="433863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6785" name="Freeform 72"/>
          <p:cNvSpPr>
            <a:spLocks/>
          </p:cNvSpPr>
          <p:nvPr/>
        </p:nvSpPr>
        <p:spPr bwMode="auto">
          <a:xfrm>
            <a:off x="4186238" y="4394201"/>
            <a:ext cx="12700" cy="22225"/>
          </a:xfrm>
          <a:custGeom>
            <a:avLst/>
            <a:gdLst>
              <a:gd name="T0" fmla="*/ 0 w 8"/>
              <a:gd name="T1" fmla="*/ 2147483647 h 14"/>
              <a:gd name="T2" fmla="*/ 2147483647 w 8"/>
              <a:gd name="T3" fmla="*/ 0 h 14"/>
              <a:gd name="T4" fmla="*/ 2147483647 w 8"/>
              <a:gd name="T5" fmla="*/ 2147483647 h 14"/>
              <a:gd name="T6" fmla="*/ 2147483647 w 8"/>
              <a:gd name="T7" fmla="*/ 2147483647 h 14"/>
              <a:gd name="T8" fmla="*/ 0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0" y="2"/>
                </a:moveTo>
                <a:lnTo>
                  <a:pt x="6" y="0"/>
                </a:lnTo>
                <a:lnTo>
                  <a:pt x="8" y="12"/>
                </a:lnTo>
                <a:lnTo>
                  <a:pt x="2" y="14"/>
                </a:lnTo>
                <a:lnTo>
                  <a:pt x="0" y="2"/>
                </a:lnTo>
                <a:close/>
              </a:path>
            </a:pathLst>
          </a:custGeom>
          <a:solidFill>
            <a:srgbClr val="000000"/>
          </a:solidFill>
          <a:ln w="9525">
            <a:noFill/>
            <a:round/>
            <a:headEnd/>
            <a:tailEnd/>
          </a:ln>
        </p:spPr>
        <p:txBody>
          <a:bodyPr/>
          <a:lstStyle/>
          <a:p>
            <a:endParaRPr lang="de-DE"/>
          </a:p>
        </p:txBody>
      </p:sp>
      <p:sp>
        <p:nvSpPr>
          <p:cNvPr id="116786" name="Freeform 73"/>
          <p:cNvSpPr>
            <a:spLocks/>
          </p:cNvSpPr>
          <p:nvPr/>
        </p:nvSpPr>
        <p:spPr bwMode="auto">
          <a:xfrm>
            <a:off x="4202114" y="444817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6787" name="Freeform 74"/>
          <p:cNvSpPr>
            <a:spLocks/>
          </p:cNvSpPr>
          <p:nvPr/>
        </p:nvSpPr>
        <p:spPr bwMode="auto">
          <a:xfrm>
            <a:off x="4221163" y="4506913"/>
            <a:ext cx="12700" cy="19050"/>
          </a:xfrm>
          <a:custGeom>
            <a:avLst/>
            <a:gdLst>
              <a:gd name="T0" fmla="*/ 0 w 8"/>
              <a:gd name="T1" fmla="*/ 2147483647 h 12"/>
              <a:gd name="T2" fmla="*/ 2147483647 w 8"/>
              <a:gd name="T3" fmla="*/ 0 h 12"/>
              <a:gd name="T4" fmla="*/ 2147483647 w 8"/>
              <a:gd name="T5" fmla="*/ 2147483647 h 12"/>
              <a:gd name="T6" fmla="*/ 2147483647 w 8"/>
              <a:gd name="T7" fmla="*/ 2147483647 h 12"/>
              <a:gd name="T8" fmla="*/ 0 w 8"/>
              <a:gd name="T9" fmla="*/ 2147483647 h 12"/>
              <a:gd name="T10" fmla="*/ 0 60000 65536"/>
              <a:gd name="T11" fmla="*/ 0 60000 65536"/>
              <a:gd name="T12" fmla="*/ 0 60000 65536"/>
              <a:gd name="T13" fmla="*/ 0 60000 65536"/>
              <a:gd name="T14" fmla="*/ 0 60000 65536"/>
              <a:gd name="T15" fmla="*/ 0 w 8"/>
              <a:gd name="T16" fmla="*/ 0 h 12"/>
              <a:gd name="T17" fmla="*/ 8 w 8"/>
              <a:gd name="T18" fmla="*/ 12 h 12"/>
            </a:gdLst>
            <a:ahLst/>
            <a:cxnLst>
              <a:cxn ang="T10">
                <a:pos x="T0" y="T1"/>
              </a:cxn>
              <a:cxn ang="T11">
                <a:pos x="T2" y="T3"/>
              </a:cxn>
              <a:cxn ang="T12">
                <a:pos x="T4" y="T5"/>
              </a:cxn>
              <a:cxn ang="T13">
                <a:pos x="T6" y="T7"/>
              </a:cxn>
              <a:cxn ang="T14">
                <a:pos x="T8" y="T9"/>
              </a:cxn>
            </a:cxnLst>
            <a:rect l="T15" t="T16" r="T17" b="T18"/>
            <a:pathLst>
              <a:path w="8" h="12">
                <a:moveTo>
                  <a:pt x="0" y="2"/>
                </a:moveTo>
                <a:lnTo>
                  <a:pt x="6" y="0"/>
                </a:lnTo>
                <a:lnTo>
                  <a:pt x="8" y="10"/>
                </a:lnTo>
                <a:lnTo>
                  <a:pt x="2" y="12"/>
                </a:lnTo>
                <a:lnTo>
                  <a:pt x="0" y="2"/>
                </a:lnTo>
                <a:close/>
              </a:path>
            </a:pathLst>
          </a:custGeom>
          <a:solidFill>
            <a:srgbClr val="000000"/>
          </a:solidFill>
          <a:ln w="9525">
            <a:noFill/>
            <a:round/>
            <a:headEnd/>
            <a:tailEnd/>
          </a:ln>
        </p:spPr>
        <p:txBody>
          <a:bodyPr/>
          <a:lstStyle/>
          <a:p>
            <a:endParaRPr lang="de-DE"/>
          </a:p>
        </p:txBody>
      </p:sp>
      <p:sp>
        <p:nvSpPr>
          <p:cNvPr id="116788" name="Freeform 75"/>
          <p:cNvSpPr>
            <a:spLocks/>
          </p:cNvSpPr>
          <p:nvPr/>
        </p:nvSpPr>
        <p:spPr bwMode="auto">
          <a:xfrm>
            <a:off x="4237038" y="4560889"/>
            <a:ext cx="17462" cy="22225"/>
          </a:xfrm>
          <a:custGeom>
            <a:avLst/>
            <a:gdLst>
              <a:gd name="T0" fmla="*/ 0 w 11"/>
              <a:gd name="T1" fmla="*/ 2147483647 h 14"/>
              <a:gd name="T2" fmla="*/ 2147483647 w 11"/>
              <a:gd name="T3" fmla="*/ 0 h 14"/>
              <a:gd name="T4" fmla="*/ 2147483647 w 11"/>
              <a:gd name="T5" fmla="*/ 2147483647 h 14"/>
              <a:gd name="T6" fmla="*/ 2147483647 w 11"/>
              <a:gd name="T7" fmla="*/ 2147483647 h 14"/>
              <a:gd name="T8" fmla="*/ 0 w 11"/>
              <a:gd name="T9" fmla="*/ 2147483647 h 14"/>
              <a:gd name="T10" fmla="*/ 0 60000 65536"/>
              <a:gd name="T11" fmla="*/ 0 60000 65536"/>
              <a:gd name="T12" fmla="*/ 0 60000 65536"/>
              <a:gd name="T13" fmla="*/ 0 60000 65536"/>
              <a:gd name="T14" fmla="*/ 0 60000 65536"/>
              <a:gd name="T15" fmla="*/ 0 w 11"/>
              <a:gd name="T16" fmla="*/ 0 h 14"/>
              <a:gd name="T17" fmla="*/ 11 w 11"/>
              <a:gd name="T18" fmla="*/ 14 h 14"/>
            </a:gdLst>
            <a:ahLst/>
            <a:cxnLst>
              <a:cxn ang="T10">
                <a:pos x="T0" y="T1"/>
              </a:cxn>
              <a:cxn ang="T11">
                <a:pos x="T2" y="T3"/>
              </a:cxn>
              <a:cxn ang="T12">
                <a:pos x="T4" y="T5"/>
              </a:cxn>
              <a:cxn ang="T13">
                <a:pos x="T6" y="T7"/>
              </a:cxn>
              <a:cxn ang="T14">
                <a:pos x="T8" y="T9"/>
              </a:cxn>
            </a:cxnLst>
            <a:rect l="T15" t="T16" r="T17" b="T18"/>
            <a:pathLst>
              <a:path w="11" h="14">
                <a:moveTo>
                  <a:pt x="0" y="2"/>
                </a:moveTo>
                <a:lnTo>
                  <a:pt x="6" y="0"/>
                </a:lnTo>
                <a:lnTo>
                  <a:pt x="11" y="12"/>
                </a:lnTo>
                <a:lnTo>
                  <a:pt x="4" y="14"/>
                </a:lnTo>
                <a:lnTo>
                  <a:pt x="0" y="2"/>
                </a:lnTo>
                <a:close/>
              </a:path>
            </a:pathLst>
          </a:custGeom>
          <a:solidFill>
            <a:srgbClr val="000000"/>
          </a:solidFill>
          <a:ln w="9525">
            <a:noFill/>
            <a:round/>
            <a:headEnd/>
            <a:tailEnd/>
          </a:ln>
        </p:spPr>
        <p:txBody>
          <a:bodyPr/>
          <a:lstStyle/>
          <a:p>
            <a:endParaRPr lang="de-DE"/>
          </a:p>
        </p:txBody>
      </p:sp>
      <p:sp>
        <p:nvSpPr>
          <p:cNvPr id="116789" name="Freeform 76"/>
          <p:cNvSpPr>
            <a:spLocks/>
          </p:cNvSpPr>
          <p:nvPr/>
        </p:nvSpPr>
        <p:spPr bwMode="auto">
          <a:xfrm>
            <a:off x="4257675" y="4616451"/>
            <a:ext cx="12700" cy="22225"/>
          </a:xfrm>
          <a:custGeom>
            <a:avLst/>
            <a:gdLst>
              <a:gd name="T0" fmla="*/ 0 w 8"/>
              <a:gd name="T1" fmla="*/ 2147483647 h 14"/>
              <a:gd name="T2" fmla="*/ 2147483647 w 8"/>
              <a:gd name="T3" fmla="*/ 0 h 14"/>
              <a:gd name="T4" fmla="*/ 2147483647 w 8"/>
              <a:gd name="T5" fmla="*/ 2147483647 h 14"/>
              <a:gd name="T6" fmla="*/ 2147483647 w 8"/>
              <a:gd name="T7" fmla="*/ 2147483647 h 14"/>
              <a:gd name="T8" fmla="*/ 0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0" y="2"/>
                </a:moveTo>
                <a:lnTo>
                  <a:pt x="6" y="0"/>
                </a:lnTo>
                <a:lnTo>
                  <a:pt x="8" y="12"/>
                </a:lnTo>
                <a:lnTo>
                  <a:pt x="2" y="14"/>
                </a:lnTo>
                <a:lnTo>
                  <a:pt x="0" y="2"/>
                </a:lnTo>
                <a:close/>
              </a:path>
            </a:pathLst>
          </a:custGeom>
          <a:solidFill>
            <a:srgbClr val="000000"/>
          </a:solidFill>
          <a:ln w="9525">
            <a:noFill/>
            <a:round/>
            <a:headEnd/>
            <a:tailEnd/>
          </a:ln>
        </p:spPr>
        <p:txBody>
          <a:bodyPr/>
          <a:lstStyle/>
          <a:p>
            <a:endParaRPr lang="de-DE"/>
          </a:p>
        </p:txBody>
      </p:sp>
      <p:sp>
        <p:nvSpPr>
          <p:cNvPr id="116790" name="Freeform 77"/>
          <p:cNvSpPr>
            <a:spLocks/>
          </p:cNvSpPr>
          <p:nvPr/>
        </p:nvSpPr>
        <p:spPr bwMode="auto">
          <a:xfrm>
            <a:off x="4273551" y="467042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6791" name="Freeform 78"/>
          <p:cNvSpPr>
            <a:spLocks/>
          </p:cNvSpPr>
          <p:nvPr/>
        </p:nvSpPr>
        <p:spPr bwMode="auto">
          <a:xfrm>
            <a:off x="4292601" y="472598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6792" name="Freeform 79"/>
          <p:cNvSpPr>
            <a:spLocks/>
          </p:cNvSpPr>
          <p:nvPr/>
        </p:nvSpPr>
        <p:spPr bwMode="auto">
          <a:xfrm>
            <a:off x="4308476" y="4779963"/>
            <a:ext cx="15875" cy="23812"/>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2"/>
                </a:moveTo>
                <a:lnTo>
                  <a:pt x="6" y="0"/>
                </a:lnTo>
                <a:lnTo>
                  <a:pt x="10" y="13"/>
                </a:lnTo>
                <a:lnTo>
                  <a:pt x="4" y="15"/>
                </a:lnTo>
                <a:lnTo>
                  <a:pt x="0" y="2"/>
                </a:lnTo>
                <a:close/>
              </a:path>
            </a:pathLst>
          </a:custGeom>
          <a:solidFill>
            <a:srgbClr val="000000"/>
          </a:solidFill>
          <a:ln w="9525">
            <a:noFill/>
            <a:round/>
            <a:headEnd/>
            <a:tailEnd/>
          </a:ln>
        </p:spPr>
        <p:txBody>
          <a:bodyPr/>
          <a:lstStyle/>
          <a:p>
            <a:endParaRPr lang="de-DE"/>
          </a:p>
        </p:txBody>
      </p:sp>
      <p:sp>
        <p:nvSpPr>
          <p:cNvPr id="116793" name="Freeform 80"/>
          <p:cNvSpPr>
            <a:spLocks/>
          </p:cNvSpPr>
          <p:nvPr/>
        </p:nvSpPr>
        <p:spPr bwMode="auto">
          <a:xfrm>
            <a:off x="4327526" y="4838700"/>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6794" name="Freeform 81"/>
          <p:cNvSpPr>
            <a:spLocks/>
          </p:cNvSpPr>
          <p:nvPr/>
        </p:nvSpPr>
        <p:spPr bwMode="auto">
          <a:xfrm>
            <a:off x="4343401" y="4892675"/>
            <a:ext cx="17463" cy="20638"/>
          </a:xfrm>
          <a:custGeom>
            <a:avLst/>
            <a:gdLst>
              <a:gd name="T0" fmla="*/ 0 w 11"/>
              <a:gd name="T1" fmla="*/ 2147483647 h 13"/>
              <a:gd name="T2" fmla="*/ 2147483647 w 11"/>
              <a:gd name="T3" fmla="*/ 0 h 13"/>
              <a:gd name="T4" fmla="*/ 2147483647 w 11"/>
              <a:gd name="T5" fmla="*/ 2147483647 h 13"/>
              <a:gd name="T6" fmla="*/ 2147483647 w 11"/>
              <a:gd name="T7" fmla="*/ 2147483647 h 13"/>
              <a:gd name="T8" fmla="*/ 0 w 11"/>
              <a:gd name="T9" fmla="*/ 2147483647 h 13"/>
              <a:gd name="T10" fmla="*/ 0 60000 65536"/>
              <a:gd name="T11" fmla="*/ 0 60000 65536"/>
              <a:gd name="T12" fmla="*/ 0 60000 65536"/>
              <a:gd name="T13" fmla="*/ 0 60000 65536"/>
              <a:gd name="T14" fmla="*/ 0 60000 65536"/>
              <a:gd name="T15" fmla="*/ 0 w 11"/>
              <a:gd name="T16" fmla="*/ 0 h 13"/>
              <a:gd name="T17" fmla="*/ 11 w 11"/>
              <a:gd name="T18" fmla="*/ 13 h 13"/>
            </a:gdLst>
            <a:ahLst/>
            <a:cxnLst>
              <a:cxn ang="T10">
                <a:pos x="T0" y="T1"/>
              </a:cxn>
              <a:cxn ang="T11">
                <a:pos x="T2" y="T3"/>
              </a:cxn>
              <a:cxn ang="T12">
                <a:pos x="T4" y="T5"/>
              </a:cxn>
              <a:cxn ang="T13">
                <a:pos x="T6" y="T7"/>
              </a:cxn>
              <a:cxn ang="T14">
                <a:pos x="T8" y="T9"/>
              </a:cxn>
            </a:cxnLst>
            <a:rect l="T15" t="T16" r="T17" b="T18"/>
            <a:pathLst>
              <a:path w="11" h="13">
                <a:moveTo>
                  <a:pt x="0" y="2"/>
                </a:moveTo>
                <a:lnTo>
                  <a:pt x="6" y="0"/>
                </a:lnTo>
                <a:lnTo>
                  <a:pt x="11" y="11"/>
                </a:lnTo>
                <a:lnTo>
                  <a:pt x="4" y="13"/>
                </a:lnTo>
                <a:lnTo>
                  <a:pt x="0" y="2"/>
                </a:lnTo>
                <a:close/>
              </a:path>
            </a:pathLst>
          </a:custGeom>
          <a:solidFill>
            <a:srgbClr val="000000"/>
          </a:solidFill>
          <a:ln w="9525">
            <a:noFill/>
            <a:round/>
            <a:headEnd/>
            <a:tailEnd/>
          </a:ln>
        </p:spPr>
        <p:txBody>
          <a:bodyPr/>
          <a:lstStyle/>
          <a:p>
            <a:endParaRPr lang="de-DE"/>
          </a:p>
        </p:txBody>
      </p:sp>
      <p:sp>
        <p:nvSpPr>
          <p:cNvPr id="116795" name="Freeform 82"/>
          <p:cNvSpPr>
            <a:spLocks/>
          </p:cNvSpPr>
          <p:nvPr/>
        </p:nvSpPr>
        <p:spPr bwMode="auto">
          <a:xfrm>
            <a:off x="4364039" y="494823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6796" name="Freeform 83"/>
          <p:cNvSpPr>
            <a:spLocks/>
          </p:cNvSpPr>
          <p:nvPr/>
        </p:nvSpPr>
        <p:spPr bwMode="auto">
          <a:xfrm>
            <a:off x="4379914" y="5002213"/>
            <a:ext cx="15875" cy="23812"/>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2"/>
                </a:moveTo>
                <a:lnTo>
                  <a:pt x="6" y="0"/>
                </a:lnTo>
                <a:lnTo>
                  <a:pt x="10" y="13"/>
                </a:lnTo>
                <a:lnTo>
                  <a:pt x="4" y="15"/>
                </a:lnTo>
                <a:lnTo>
                  <a:pt x="0" y="2"/>
                </a:lnTo>
                <a:close/>
              </a:path>
            </a:pathLst>
          </a:custGeom>
          <a:solidFill>
            <a:srgbClr val="000000"/>
          </a:solidFill>
          <a:ln w="9525">
            <a:noFill/>
            <a:round/>
            <a:headEnd/>
            <a:tailEnd/>
          </a:ln>
        </p:spPr>
        <p:txBody>
          <a:bodyPr/>
          <a:lstStyle/>
          <a:p>
            <a:endParaRPr lang="de-DE"/>
          </a:p>
        </p:txBody>
      </p:sp>
      <p:sp>
        <p:nvSpPr>
          <p:cNvPr id="116797" name="Freeform 84"/>
          <p:cNvSpPr>
            <a:spLocks/>
          </p:cNvSpPr>
          <p:nvPr/>
        </p:nvSpPr>
        <p:spPr bwMode="auto">
          <a:xfrm>
            <a:off x="4398964" y="505777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6798" name="Freeform 85"/>
          <p:cNvSpPr>
            <a:spLocks/>
          </p:cNvSpPr>
          <p:nvPr/>
        </p:nvSpPr>
        <p:spPr bwMode="auto">
          <a:xfrm>
            <a:off x="4414839" y="5111751"/>
            <a:ext cx="15875" cy="23813"/>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3"/>
                </a:moveTo>
                <a:lnTo>
                  <a:pt x="6" y="0"/>
                </a:lnTo>
                <a:lnTo>
                  <a:pt x="10" y="13"/>
                </a:lnTo>
                <a:lnTo>
                  <a:pt x="4" y="15"/>
                </a:lnTo>
                <a:lnTo>
                  <a:pt x="0" y="3"/>
                </a:lnTo>
                <a:close/>
              </a:path>
            </a:pathLst>
          </a:custGeom>
          <a:solidFill>
            <a:srgbClr val="000000"/>
          </a:solidFill>
          <a:ln w="9525">
            <a:noFill/>
            <a:round/>
            <a:headEnd/>
            <a:tailEnd/>
          </a:ln>
        </p:spPr>
        <p:txBody>
          <a:bodyPr/>
          <a:lstStyle/>
          <a:p>
            <a:endParaRPr lang="de-DE"/>
          </a:p>
        </p:txBody>
      </p:sp>
      <p:sp>
        <p:nvSpPr>
          <p:cNvPr id="116799" name="Freeform 86"/>
          <p:cNvSpPr>
            <a:spLocks/>
          </p:cNvSpPr>
          <p:nvPr/>
        </p:nvSpPr>
        <p:spPr bwMode="auto">
          <a:xfrm>
            <a:off x="4433889" y="5167314"/>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6800" name="Freeform 87"/>
          <p:cNvSpPr>
            <a:spLocks/>
          </p:cNvSpPr>
          <p:nvPr/>
        </p:nvSpPr>
        <p:spPr bwMode="auto">
          <a:xfrm>
            <a:off x="4449763" y="5226050"/>
            <a:ext cx="17462" cy="19050"/>
          </a:xfrm>
          <a:custGeom>
            <a:avLst/>
            <a:gdLst>
              <a:gd name="T0" fmla="*/ 0 w 11"/>
              <a:gd name="T1" fmla="*/ 2147483647 h 12"/>
              <a:gd name="T2" fmla="*/ 2147483647 w 11"/>
              <a:gd name="T3" fmla="*/ 0 h 12"/>
              <a:gd name="T4" fmla="*/ 2147483647 w 11"/>
              <a:gd name="T5" fmla="*/ 2147483647 h 12"/>
              <a:gd name="T6" fmla="*/ 2147483647 w 11"/>
              <a:gd name="T7" fmla="*/ 2147483647 h 12"/>
              <a:gd name="T8" fmla="*/ 0 w 11"/>
              <a:gd name="T9" fmla="*/ 2147483647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0" y="2"/>
                </a:moveTo>
                <a:lnTo>
                  <a:pt x="7" y="0"/>
                </a:lnTo>
                <a:lnTo>
                  <a:pt x="11" y="10"/>
                </a:lnTo>
                <a:lnTo>
                  <a:pt x="5" y="12"/>
                </a:lnTo>
                <a:lnTo>
                  <a:pt x="0" y="2"/>
                </a:lnTo>
                <a:close/>
              </a:path>
            </a:pathLst>
          </a:custGeom>
          <a:solidFill>
            <a:srgbClr val="000000"/>
          </a:solidFill>
          <a:ln w="9525">
            <a:noFill/>
            <a:round/>
            <a:headEnd/>
            <a:tailEnd/>
          </a:ln>
        </p:spPr>
        <p:txBody>
          <a:bodyPr/>
          <a:lstStyle/>
          <a:p>
            <a:endParaRPr lang="de-DE"/>
          </a:p>
        </p:txBody>
      </p:sp>
      <p:sp>
        <p:nvSpPr>
          <p:cNvPr id="116801" name="Freeform 88"/>
          <p:cNvSpPr>
            <a:spLocks/>
          </p:cNvSpPr>
          <p:nvPr/>
        </p:nvSpPr>
        <p:spPr bwMode="auto">
          <a:xfrm>
            <a:off x="3582989" y="2390775"/>
            <a:ext cx="22225" cy="14288"/>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7"/>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6802" name="Freeform 89"/>
          <p:cNvSpPr>
            <a:spLocks/>
          </p:cNvSpPr>
          <p:nvPr/>
        </p:nvSpPr>
        <p:spPr bwMode="auto">
          <a:xfrm>
            <a:off x="3641726" y="239871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03" name="Rectangle 90"/>
          <p:cNvSpPr>
            <a:spLocks noChangeArrowheads="1"/>
          </p:cNvSpPr>
          <p:nvPr/>
        </p:nvSpPr>
        <p:spPr bwMode="auto">
          <a:xfrm>
            <a:off x="3698875" y="2408239"/>
            <a:ext cx="19050" cy="9525"/>
          </a:xfrm>
          <a:prstGeom prst="rect">
            <a:avLst/>
          </a:prstGeom>
          <a:solidFill>
            <a:srgbClr val="000000"/>
          </a:solidFill>
          <a:ln w="9525">
            <a:noFill/>
            <a:miter lim="800000"/>
            <a:headEnd/>
            <a:tailEnd/>
          </a:ln>
        </p:spPr>
        <p:txBody>
          <a:bodyPr/>
          <a:lstStyle/>
          <a:p>
            <a:endParaRPr lang="de-DE"/>
          </a:p>
        </p:txBody>
      </p:sp>
      <p:sp>
        <p:nvSpPr>
          <p:cNvPr id="116804" name="Freeform 91"/>
          <p:cNvSpPr>
            <a:spLocks/>
          </p:cNvSpPr>
          <p:nvPr/>
        </p:nvSpPr>
        <p:spPr bwMode="auto">
          <a:xfrm>
            <a:off x="3757614" y="24145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05" name="Freeform 92"/>
          <p:cNvSpPr>
            <a:spLocks/>
          </p:cNvSpPr>
          <p:nvPr/>
        </p:nvSpPr>
        <p:spPr bwMode="auto">
          <a:xfrm>
            <a:off x="3811589" y="242093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06" name="Freeform 93"/>
          <p:cNvSpPr>
            <a:spLocks/>
          </p:cNvSpPr>
          <p:nvPr/>
        </p:nvSpPr>
        <p:spPr bwMode="auto">
          <a:xfrm>
            <a:off x="3870326" y="24272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07" name="Freeform 94"/>
          <p:cNvSpPr>
            <a:spLocks/>
          </p:cNvSpPr>
          <p:nvPr/>
        </p:nvSpPr>
        <p:spPr bwMode="auto">
          <a:xfrm>
            <a:off x="3927476" y="2436813"/>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6808" name="Freeform 95"/>
          <p:cNvSpPr>
            <a:spLocks/>
          </p:cNvSpPr>
          <p:nvPr/>
        </p:nvSpPr>
        <p:spPr bwMode="auto">
          <a:xfrm>
            <a:off x="3986214" y="244316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09" name="Freeform 96"/>
          <p:cNvSpPr>
            <a:spLocks/>
          </p:cNvSpPr>
          <p:nvPr/>
        </p:nvSpPr>
        <p:spPr bwMode="auto">
          <a:xfrm>
            <a:off x="4043363" y="2449513"/>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3" y="0"/>
                </a:moveTo>
                <a:lnTo>
                  <a:pt x="0" y="6"/>
                </a:lnTo>
                <a:lnTo>
                  <a:pt x="13" y="8"/>
                </a:lnTo>
                <a:lnTo>
                  <a:pt x="15" y="2"/>
                </a:lnTo>
                <a:lnTo>
                  <a:pt x="3" y="0"/>
                </a:lnTo>
                <a:close/>
              </a:path>
            </a:pathLst>
          </a:custGeom>
          <a:solidFill>
            <a:srgbClr val="000000"/>
          </a:solidFill>
          <a:ln w="9525">
            <a:noFill/>
            <a:round/>
            <a:headEnd/>
            <a:tailEnd/>
          </a:ln>
        </p:spPr>
        <p:txBody>
          <a:bodyPr/>
          <a:lstStyle/>
          <a:p>
            <a:endParaRPr lang="de-DE"/>
          </a:p>
        </p:txBody>
      </p:sp>
      <p:sp>
        <p:nvSpPr>
          <p:cNvPr id="116810" name="Rectangle 97"/>
          <p:cNvSpPr>
            <a:spLocks noChangeArrowheads="1"/>
          </p:cNvSpPr>
          <p:nvPr/>
        </p:nvSpPr>
        <p:spPr bwMode="auto">
          <a:xfrm>
            <a:off x="4102100" y="2459039"/>
            <a:ext cx="19050" cy="9525"/>
          </a:xfrm>
          <a:prstGeom prst="rect">
            <a:avLst/>
          </a:prstGeom>
          <a:solidFill>
            <a:srgbClr val="000000"/>
          </a:solidFill>
          <a:ln w="9525">
            <a:noFill/>
            <a:miter lim="800000"/>
            <a:headEnd/>
            <a:tailEnd/>
          </a:ln>
        </p:spPr>
        <p:txBody>
          <a:bodyPr/>
          <a:lstStyle/>
          <a:p>
            <a:endParaRPr lang="de-DE"/>
          </a:p>
        </p:txBody>
      </p:sp>
      <p:sp>
        <p:nvSpPr>
          <p:cNvPr id="116811" name="Freeform 98"/>
          <p:cNvSpPr>
            <a:spLocks/>
          </p:cNvSpPr>
          <p:nvPr/>
        </p:nvSpPr>
        <p:spPr bwMode="auto">
          <a:xfrm>
            <a:off x="4160839" y="24653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12" name="Freeform 99"/>
          <p:cNvSpPr>
            <a:spLocks/>
          </p:cNvSpPr>
          <p:nvPr/>
        </p:nvSpPr>
        <p:spPr bwMode="auto">
          <a:xfrm>
            <a:off x="4217988" y="2471738"/>
            <a:ext cx="19050" cy="12700"/>
          </a:xfrm>
          <a:custGeom>
            <a:avLst/>
            <a:gdLst>
              <a:gd name="T0" fmla="*/ 2147483647 w 12"/>
              <a:gd name="T1" fmla="*/ 0 h 8"/>
              <a:gd name="T2" fmla="*/ 0 w 12"/>
              <a:gd name="T3" fmla="*/ 2147483647 h 8"/>
              <a:gd name="T4" fmla="*/ 2147483647 w 12"/>
              <a:gd name="T5" fmla="*/ 2147483647 h 8"/>
              <a:gd name="T6" fmla="*/ 2147483647 w 12"/>
              <a:gd name="T7" fmla="*/ 2147483647 h 8"/>
              <a:gd name="T8" fmla="*/ 2147483647 w 12"/>
              <a:gd name="T9" fmla="*/ 0 h 8"/>
              <a:gd name="T10" fmla="*/ 0 60000 65536"/>
              <a:gd name="T11" fmla="*/ 0 60000 65536"/>
              <a:gd name="T12" fmla="*/ 0 60000 65536"/>
              <a:gd name="T13" fmla="*/ 0 60000 65536"/>
              <a:gd name="T14" fmla="*/ 0 60000 65536"/>
              <a:gd name="T15" fmla="*/ 0 w 12"/>
              <a:gd name="T16" fmla="*/ 0 h 8"/>
              <a:gd name="T17" fmla="*/ 12 w 12"/>
              <a:gd name="T18" fmla="*/ 8 h 8"/>
            </a:gdLst>
            <a:ahLst/>
            <a:cxnLst>
              <a:cxn ang="T10">
                <a:pos x="T0" y="T1"/>
              </a:cxn>
              <a:cxn ang="T11">
                <a:pos x="T2" y="T3"/>
              </a:cxn>
              <a:cxn ang="T12">
                <a:pos x="T4" y="T5"/>
              </a:cxn>
              <a:cxn ang="T13">
                <a:pos x="T6" y="T7"/>
              </a:cxn>
              <a:cxn ang="T14">
                <a:pos x="T8" y="T9"/>
              </a:cxn>
            </a:cxnLst>
            <a:rect l="T15" t="T16" r="T17" b="T18"/>
            <a:pathLst>
              <a:path w="12" h="8">
                <a:moveTo>
                  <a:pt x="2" y="0"/>
                </a:moveTo>
                <a:lnTo>
                  <a:pt x="0" y="6"/>
                </a:lnTo>
                <a:lnTo>
                  <a:pt x="10" y="8"/>
                </a:lnTo>
                <a:lnTo>
                  <a:pt x="12" y="2"/>
                </a:lnTo>
                <a:lnTo>
                  <a:pt x="2" y="0"/>
                </a:lnTo>
                <a:close/>
              </a:path>
            </a:pathLst>
          </a:custGeom>
          <a:solidFill>
            <a:srgbClr val="000000"/>
          </a:solidFill>
          <a:ln w="9525">
            <a:noFill/>
            <a:round/>
            <a:headEnd/>
            <a:tailEnd/>
          </a:ln>
        </p:spPr>
        <p:txBody>
          <a:bodyPr/>
          <a:lstStyle/>
          <a:p>
            <a:endParaRPr lang="de-DE"/>
          </a:p>
        </p:txBody>
      </p:sp>
      <p:sp>
        <p:nvSpPr>
          <p:cNvPr id="116813" name="Freeform 100"/>
          <p:cNvSpPr>
            <a:spLocks/>
          </p:cNvSpPr>
          <p:nvPr/>
        </p:nvSpPr>
        <p:spPr bwMode="auto">
          <a:xfrm>
            <a:off x="4273551" y="24780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14" name="Freeform 101"/>
          <p:cNvSpPr>
            <a:spLocks/>
          </p:cNvSpPr>
          <p:nvPr/>
        </p:nvSpPr>
        <p:spPr bwMode="auto">
          <a:xfrm>
            <a:off x="4330701" y="2487614"/>
            <a:ext cx="22225" cy="14287"/>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6"/>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6815" name="Freeform 102"/>
          <p:cNvSpPr>
            <a:spLocks/>
          </p:cNvSpPr>
          <p:nvPr/>
        </p:nvSpPr>
        <p:spPr bwMode="auto">
          <a:xfrm>
            <a:off x="4389439" y="2493964"/>
            <a:ext cx="22225" cy="14287"/>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7"/>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6816" name="Freeform 103"/>
          <p:cNvSpPr>
            <a:spLocks/>
          </p:cNvSpPr>
          <p:nvPr/>
        </p:nvSpPr>
        <p:spPr bwMode="auto">
          <a:xfrm>
            <a:off x="4446588" y="2501900"/>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6817" name="Rectangle 104"/>
          <p:cNvSpPr>
            <a:spLocks noChangeArrowheads="1"/>
          </p:cNvSpPr>
          <p:nvPr/>
        </p:nvSpPr>
        <p:spPr bwMode="auto">
          <a:xfrm>
            <a:off x="4505325" y="2511426"/>
            <a:ext cx="19050" cy="9525"/>
          </a:xfrm>
          <a:prstGeom prst="rect">
            <a:avLst/>
          </a:prstGeom>
          <a:solidFill>
            <a:srgbClr val="000000"/>
          </a:solidFill>
          <a:ln w="9525">
            <a:noFill/>
            <a:miter lim="800000"/>
            <a:headEnd/>
            <a:tailEnd/>
          </a:ln>
        </p:spPr>
        <p:txBody>
          <a:bodyPr/>
          <a:lstStyle/>
          <a:p>
            <a:endParaRPr lang="de-DE"/>
          </a:p>
        </p:txBody>
      </p:sp>
      <p:sp>
        <p:nvSpPr>
          <p:cNvPr id="116818" name="Freeform 105"/>
          <p:cNvSpPr>
            <a:spLocks/>
          </p:cNvSpPr>
          <p:nvPr/>
        </p:nvSpPr>
        <p:spPr bwMode="auto">
          <a:xfrm>
            <a:off x="4564064" y="251777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19" name="Freeform 106"/>
          <p:cNvSpPr>
            <a:spLocks/>
          </p:cNvSpPr>
          <p:nvPr/>
        </p:nvSpPr>
        <p:spPr bwMode="auto">
          <a:xfrm>
            <a:off x="4621214" y="252412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20" name="Rectangle 107"/>
          <p:cNvSpPr>
            <a:spLocks noChangeArrowheads="1"/>
          </p:cNvSpPr>
          <p:nvPr/>
        </p:nvSpPr>
        <p:spPr bwMode="auto">
          <a:xfrm>
            <a:off x="4676775" y="2533651"/>
            <a:ext cx="19050" cy="9525"/>
          </a:xfrm>
          <a:prstGeom prst="rect">
            <a:avLst/>
          </a:prstGeom>
          <a:solidFill>
            <a:srgbClr val="000000"/>
          </a:solidFill>
          <a:ln w="9525">
            <a:noFill/>
            <a:miter lim="800000"/>
            <a:headEnd/>
            <a:tailEnd/>
          </a:ln>
        </p:spPr>
        <p:txBody>
          <a:bodyPr/>
          <a:lstStyle/>
          <a:p>
            <a:endParaRPr lang="de-DE"/>
          </a:p>
        </p:txBody>
      </p:sp>
      <p:sp>
        <p:nvSpPr>
          <p:cNvPr id="116821" name="Freeform 108"/>
          <p:cNvSpPr>
            <a:spLocks/>
          </p:cNvSpPr>
          <p:nvPr/>
        </p:nvSpPr>
        <p:spPr bwMode="auto">
          <a:xfrm>
            <a:off x="4733926" y="25400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22" name="Freeform 109"/>
          <p:cNvSpPr>
            <a:spLocks/>
          </p:cNvSpPr>
          <p:nvPr/>
        </p:nvSpPr>
        <p:spPr bwMode="auto">
          <a:xfrm>
            <a:off x="4792664" y="254635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23" name="Freeform 110"/>
          <p:cNvSpPr>
            <a:spLocks/>
          </p:cNvSpPr>
          <p:nvPr/>
        </p:nvSpPr>
        <p:spPr bwMode="auto">
          <a:xfrm>
            <a:off x="4849813" y="2552700"/>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6824" name="Rectangle 111"/>
          <p:cNvSpPr>
            <a:spLocks noChangeArrowheads="1"/>
          </p:cNvSpPr>
          <p:nvPr/>
        </p:nvSpPr>
        <p:spPr bwMode="auto">
          <a:xfrm>
            <a:off x="4908550" y="2562226"/>
            <a:ext cx="19050" cy="9525"/>
          </a:xfrm>
          <a:prstGeom prst="rect">
            <a:avLst/>
          </a:prstGeom>
          <a:solidFill>
            <a:srgbClr val="000000"/>
          </a:solidFill>
          <a:ln w="9525">
            <a:noFill/>
            <a:miter lim="800000"/>
            <a:headEnd/>
            <a:tailEnd/>
          </a:ln>
        </p:spPr>
        <p:txBody>
          <a:bodyPr/>
          <a:lstStyle/>
          <a:p>
            <a:endParaRPr lang="de-DE"/>
          </a:p>
        </p:txBody>
      </p:sp>
      <p:sp>
        <p:nvSpPr>
          <p:cNvPr id="116825" name="Freeform 112"/>
          <p:cNvSpPr>
            <a:spLocks/>
          </p:cNvSpPr>
          <p:nvPr/>
        </p:nvSpPr>
        <p:spPr bwMode="auto">
          <a:xfrm>
            <a:off x="4965701" y="2568575"/>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3" y="0"/>
                </a:moveTo>
                <a:lnTo>
                  <a:pt x="0" y="6"/>
                </a:lnTo>
                <a:lnTo>
                  <a:pt x="13" y="8"/>
                </a:lnTo>
                <a:lnTo>
                  <a:pt x="15" y="2"/>
                </a:lnTo>
                <a:lnTo>
                  <a:pt x="3" y="0"/>
                </a:lnTo>
                <a:close/>
              </a:path>
            </a:pathLst>
          </a:custGeom>
          <a:solidFill>
            <a:srgbClr val="000000"/>
          </a:solidFill>
          <a:ln w="9525">
            <a:noFill/>
            <a:round/>
            <a:headEnd/>
            <a:tailEnd/>
          </a:ln>
        </p:spPr>
        <p:txBody>
          <a:bodyPr/>
          <a:lstStyle/>
          <a:p>
            <a:endParaRPr lang="de-DE"/>
          </a:p>
        </p:txBody>
      </p:sp>
      <p:sp>
        <p:nvSpPr>
          <p:cNvPr id="116826" name="Freeform 113"/>
          <p:cNvSpPr>
            <a:spLocks/>
          </p:cNvSpPr>
          <p:nvPr/>
        </p:nvSpPr>
        <p:spPr bwMode="auto">
          <a:xfrm>
            <a:off x="5024439" y="257492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27" name="Rectangle 114"/>
          <p:cNvSpPr>
            <a:spLocks noChangeArrowheads="1"/>
          </p:cNvSpPr>
          <p:nvPr/>
        </p:nvSpPr>
        <p:spPr bwMode="auto">
          <a:xfrm>
            <a:off x="5080000" y="2584451"/>
            <a:ext cx="19050" cy="9525"/>
          </a:xfrm>
          <a:prstGeom prst="rect">
            <a:avLst/>
          </a:prstGeom>
          <a:solidFill>
            <a:srgbClr val="000000"/>
          </a:solidFill>
          <a:ln w="9525">
            <a:noFill/>
            <a:miter lim="800000"/>
            <a:headEnd/>
            <a:tailEnd/>
          </a:ln>
        </p:spPr>
        <p:txBody>
          <a:bodyPr/>
          <a:lstStyle/>
          <a:p>
            <a:endParaRPr lang="de-DE"/>
          </a:p>
        </p:txBody>
      </p:sp>
      <p:sp>
        <p:nvSpPr>
          <p:cNvPr id="116828" name="Freeform 115"/>
          <p:cNvSpPr>
            <a:spLocks/>
          </p:cNvSpPr>
          <p:nvPr/>
        </p:nvSpPr>
        <p:spPr bwMode="auto">
          <a:xfrm>
            <a:off x="5137151" y="2590800"/>
            <a:ext cx="22225" cy="14288"/>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6"/>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6829" name="Freeform 116"/>
          <p:cNvSpPr>
            <a:spLocks/>
          </p:cNvSpPr>
          <p:nvPr/>
        </p:nvSpPr>
        <p:spPr bwMode="auto">
          <a:xfrm>
            <a:off x="5195889" y="2597150"/>
            <a:ext cx="22225" cy="14288"/>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7"/>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6830" name="Freeform 117"/>
          <p:cNvSpPr>
            <a:spLocks/>
          </p:cNvSpPr>
          <p:nvPr/>
        </p:nvSpPr>
        <p:spPr bwMode="auto">
          <a:xfrm>
            <a:off x="5253039" y="26050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31" name="Rectangle 118"/>
          <p:cNvSpPr>
            <a:spLocks noChangeArrowheads="1"/>
          </p:cNvSpPr>
          <p:nvPr/>
        </p:nvSpPr>
        <p:spPr bwMode="auto">
          <a:xfrm>
            <a:off x="5311775" y="2614614"/>
            <a:ext cx="19050" cy="9525"/>
          </a:xfrm>
          <a:prstGeom prst="rect">
            <a:avLst/>
          </a:prstGeom>
          <a:solidFill>
            <a:srgbClr val="000000"/>
          </a:solidFill>
          <a:ln w="9525">
            <a:noFill/>
            <a:miter lim="800000"/>
            <a:headEnd/>
            <a:tailEnd/>
          </a:ln>
        </p:spPr>
        <p:txBody>
          <a:bodyPr/>
          <a:lstStyle/>
          <a:p>
            <a:endParaRPr lang="de-DE"/>
          </a:p>
        </p:txBody>
      </p:sp>
      <p:sp>
        <p:nvSpPr>
          <p:cNvPr id="116832" name="Freeform 119"/>
          <p:cNvSpPr>
            <a:spLocks/>
          </p:cNvSpPr>
          <p:nvPr/>
        </p:nvSpPr>
        <p:spPr bwMode="auto">
          <a:xfrm>
            <a:off x="5368926" y="2620963"/>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6833" name="Freeform 120"/>
          <p:cNvSpPr>
            <a:spLocks/>
          </p:cNvSpPr>
          <p:nvPr/>
        </p:nvSpPr>
        <p:spPr bwMode="auto">
          <a:xfrm>
            <a:off x="5427664" y="262731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34" name="Rectangle 121"/>
          <p:cNvSpPr>
            <a:spLocks noChangeArrowheads="1"/>
          </p:cNvSpPr>
          <p:nvPr/>
        </p:nvSpPr>
        <p:spPr bwMode="auto">
          <a:xfrm>
            <a:off x="5486400" y="2636839"/>
            <a:ext cx="19050" cy="9525"/>
          </a:xfrm>
          <a:prstGeom prst="rect">
            <a:avLst/>
          </a:prstGeom>
          <a:solidFill>
            <a:srgbClr val="000000"/>
          </a:solidFill>
          <a:ln w="9525">
            <a:noFill/>
            <a:miter lim="800000"/>
            <a:headEnd/>
            <a:tailEnd/>
          </a:ln>
        </p:spPr>
        <p:txBody>
          <a:bodyPr/>
          <a:lstStyle/>
          <a:p>
            <a:endParaRPr lang="de-DE"/>
          </a:p>
        </p:txBody>
      </p:sp>
      <p:sp>
        <p:nvSpPr>
          <p:cNvPr id="116835" name="Freeform 122"/>
          <p:cNvSpPr>
            <a:spLocks/>
          </p:cNvSpPr>
          <p:nvPr/>
        </p:nvSpPr>
        <p:spPr bwMode="auto">
          <a:xfrm>
            <a:off x="5540376" y="26431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36" name="Freeform 123"/>
          <p:cNvSpPr>
            <a:spLocks/>
          </p:cNvSpPr>
          <p:nvPr/>
        </p:nvSpPr>
        <p:spPr bwMode="auto">
          <a:xfrm>
            <a:off x="5599114" y="264953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37" name="Freeform 124"/>
          <p:cNvSpPr>
            <a:spLocks/>
          </p:cNvSpPr>
          <p:nvPr/>
        </p:nvSpPr>
        <p:spPr bwMode="auto">
          <a:xfrm>
            <a:off x="5656264" y="26558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38" name="Rectangle 125"/>
          <p:cNvSpPr>
            <a:spLocks noChangeArrowheads="1"/>
          </p:cNvSpPr>
          <p:nvPr/>
        </p:nvSpPr>
        <p:spPr bwMode="auto">
          <a:xfrm>
            <a:off x="5715000" y="2665414"/>
            <a:ext cx="19050" cy="9525"/>
          </a:xfrm>
          <a:prstGeom prst="rect">
            <a:avLst/>
          </a:prstGeom>
          <a:solidFill>
            <a:srgbClr val="000000"/>
          </a:solidFill>
          <a:ln w="9525">
            <a:noFill/>
            <a:miter lim="800000"/>
            <a:headEnd/>
            <a:tailEnd/>
          </a:ln>
        </p:spPr>
        <p:txBody>
          <a:bodyPr/>
          <a:lstStyle/>
          <a:p>
            <a:endParaRPr lang="de-DE"/>
          </a:p>
        </p:txBody>
      </p:sp>
      <p:sp>
        <p:nvSpPr>
          <p:cNvPr id="116839" name="Freeform 126"/>
          <p:cNvSpPr>
            <a:spLocks/>
          </p:cNvSpPr>
          <p:nvPr/>
        </p:nvSpPr>
        <p:spPr bwMode="auto">
          <a:xfrm>
            <a:off x="5772151" y="2671763"/>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6840" name="Freeform 127"/>
          <p:cNvSpPr>
            <a:spLocks/>
          </p:cNvSpPr>
          <p:nvPr/>
        </p:nvSpPr>
        <p:spPr bwMode="auto">
          <a:xfrm>
            <a:off x="5830889" y="267811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41" name="Rectangle 128"/>
          <p:cNvSpPr>
            <a:spLocks noChangeArrowheads="1"/>
          </p:cNvSpPr>
          <p:nvPr/>
        </p:nvSpPr>
        <p:spPr bwMode="auto">
          <a:xfrm>
            <a:off x="5888039" y="2687639"/>
            <a:ext cx="20637" cy="9525"/>
          </a:xfrm>
          <a:prstGeom prst="rect">
            <a:avLst/>
          </a:prstGeom>
          <a:solidFill>
            <a:srgbClr val="000000"/>
          </a:solidFill>
          <a:ln w="9525">
            <a:noFill/>
            <a:miter lim="800000"/>
            <a:headEnd/>
            <a:tailEnd/>
          </a:ln>
        </p:spPr>
        <p:txBody>
          <a:bodyPr/>
          <a:lstStyle/>
          <a:p>
            <a:endParaRPr lang="de-DE"/>
          </a:p>
        </p:txBody>
      </p:sp>
      <p:sp>
        <p:nvSpPr>
          <p:cNvPr id="116842" name="Freeform 129"/>
          <p:cNvSpPr>
            <a:spLocks/>
          </p:cNvSpPr>
          <p:nvPr/>
        </p:nvSpPr>
        <p:spPr bwMode="auto">
          <a:xfrm>
            <a:off x="5943601" y="26939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43" name="Freeform 130"/>
          <p:cNvSpPr>
            <a:spLocks/>
          </p:cNvSpPr>
          <p:nvPr/>
        </p:nvSpPr>
        <p:spPr bwMode="auto">
          <a:xfrm>
            <a:off x="6002339" y="2700339"/>
            <a:ext cx="22225" cy="14287"/>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7"/>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6844" name="Freeform 131"/>
          <p:cNvSpPr>
            <a:spLocks/>
          </p:cNvSpPr>
          <p:nvPr/>
        </p:nvSpPr>
        <p:spPr bwMode="auto">
          <a:xfrm>
            <a:off x="6059489" y="2706689"/>
            <a:ext cx="22225" cy="14287"/>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7"/>
                </a:lnTo>
                <a:lnTo>
                  <a:pt x="12" y="9"/>
                </a:lnTo>
                <a:lnTo>
                  <a:pt x="14" y="3"/>
                </a:lnTo>
                <a:lnTo>
                  <a:pt x="2" y="0"/>
                </a:lnTo>
                <a:close/>
              </a:path>
            </a:pathLst>
          </a:custGeom>
          <a:solidFill>
            <a:srgbClr val="000000"/>
          </a:solidFill>
          <a:ln w="9525">
            <a:noFill/>
            <a:round/>
            <a:headEnd/>
            <a:tailEnd/>
          </a:ln>
        </p:spPr>
        <p:txBody>
          <a:bodyPr/>
          <a:lstStyle/>
          <a:p>
            <a:endParaRPr lang="de-DE"/>
          </a:p>
        </p:txBody>
      </p:sp>
      <p:sp>
        <p:nvSpPr>
          <p:cNvPr id="116845" name="Freeform 132"/>
          <p:cNvSpPr>
            <a:spLocks/>
          </p:cNvSpPr>
          <p:nvPr/>
        </p:nvSpPr>
        <p:spPr bwMode="auto">
          <a:xfrm>
            <a:off x="6118226" y="27178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46" name="Freeform 133"/>
          <p:cNvSpPr>
            <a:spLocks/>
          </p:cNvSpPr>
          <p:nvPr/>
        </p:nvSpPr>
        <p:spPr bwMode="auto">
          <a:xfrm>
            <a:off x="6175376" y="272415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47" name="Freeform 134"/>
          <p:cNvSpPr>
            <a:spLocks/>
          </p:cNvSpPr>
          <p:nvPr/>
        </p:nvSpPr>
        <p:spPr bwMode="auto">
          <a:xfrm>
            <a:off x="6234114" y="27305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48" name="Rectangle 135"/>
          <p:cNvSpPr>
            <a:spLocks noChangeArrowheads="1"/>
          </p:cNvSpPr>
          <p:nvPr/>
        </p:nvSpPr>
        <p:spPr bwMode="auto">
          <a:xfrm>
            <a:off x="6291264" y="2740026"/>
            <a:ext cx="20637" cy="9525"/>
          </a:xfrm>
          <a:prstGeom prst="rect">
            <a:avLst/>
          </a:prstGeom>
          <a:solidFill>
            <a:srgbClr val="000000"/>
          </a:solidFill>
          <a:ln w="9525">
            <a:noFill/>
            <a:miter lim="800000"/>
            <a:headEnd/>
            <a:tailEnd/>
          </a:ln>
        </p:spPr>
        <p:txBody>
          <a:bodyPr/>
          <a:lstStyle/>
          <a:p>
            <a:endParaRPr lang="de-DE"/>
          </a:p>
        </p:txBody>
      </p:sp>
      <p:sp>
        <p:nvSpPr>
          <p:cNvPr id="116849" name="Freeform 136"/>
          <p:cNvSpPr>
            <a:spLocks/>
          </p:cNvSpPr>
          <p:nvPr/>
        </p:nvSpPr>
        <p:spPr bwMode="auto">
          <a:xfrm>
            <a:off x="6350000" y="2746375"/>
            <a:ext cx="19050" cy="12700"/>
          </a:xfrm>
          <a:custGeom>
            <a:avLst/>
            <a:gdLst>
              <a:gd name="T0" fmla="*/ 2147483647 w 12"/>
              <a:gd name="T1" fmla="*/ 0 h 8"/>
              <a:gd name="T2" fmla="*/ 0 w 12"/>
              <a:gd name="T3" fmla="*/ 2147483647 h 8"/>
              <a:gd name="T4" fmla="*/ 2147483647 w 12"/>
              <a:gd name="T5" fmla="*/ 2147483647 h 8"/>
              <a:gd name="T6" fmla="*/ 2147483647 w 12"/>
              <a:gd name="T7" fmla="*/ 2147483647 h 8"/>
              <a:gd name="T8" fmla="*/ 2147483647 w 12"/>
              <a:gd name="T9" fmla="*/ 0 h 8"/>
              <a:gd name="T10" fmla="*/ 0 60000 65536"/>
              <a:gd name="T11" fmla="*/ 0 60000 65536"/>
              <a:gd name="T12" fmla="*/ 0 60000 65536"/>
              <a:gd name="T13" fmla="*/ 0 60000 65536"/>
              <a:gd name="T14" fmla="*/ 0 60000 65536"/>
              <a:gd name="T15" fmla="*/ 0 w 12"/>
              <a:gd name="T16" fmla="*/ 0 h 8"/>
              <a:gd name="T17" fmla="*/ 12 w 12"/>
              <a:gd name="T18" fmla="*/ 8 h 8"/>
            </a:gdLst>
            <a:ahLst/>
            <a:cxnLst>
              <a:cxn ang="T10">
                <a:pos x="T0" y="T1"/>
              </a:cxn>
              <a:cxn ang="T11">
                <a:pos x="T2" y="T3"/>
              </a:cxn>
              <a:cxn ang="T12">
                <a:pos x="T4" y="T5"/>
              </a:cxn>
              <a:cxn ang="T13">
                <a:pos x="T6" y="T7"/>
              </a:cxn>
              <a:cxn ang="T14">
                <a:pos x="T8" y="T9"/>
              </a:cxn>
            </a:cxnLst>
            <a:rect l="T15" t="T16" r="T17" b="T18"/>
            <a:pathLst>
              <a:path w="12" h="8">
                <a:moveTo>
                  <a:pt x="2" y="0"/>
                </a:moveTo>
                <a:lnTo>
                  <a:pt x="0" y="6"/>
                </a:lnTo>
                <a:lnTo>
                  <a:pt x="10" y="8"/>
                </a:lnTo>
                <a:lnTo>
                  <a:pt x="12" y="2"/>
                </a:lnTo>
                <a:lnTo>
                  <a:pt x="2" y="0"/>
                </a:lnTo>
                <a:close/>
              </a:path>
            </a:pathLst>
          </a:custGeom>
          <a:solidFill>
            <a:srgbClr val="000000"/>
          </a:solidFill>
          <a:ln w="9525">
            <a:noFill/>
            <a:round/>
            <a:headEnd/>
            <a:tailEnd/>
          </a:ln>
        </p:spPr>
        <p:txBody>
          <a:bodyPr/>
          <a:lstStyle/>
          <a:p>
            <a:endParaRPr lang="de-DE"/>
          </a:p>
        </p:txBody>
      </p:sp>
      <p:sp>
        <p:nvSpPr>
          <p:cNvPr id="116850" name="Freeform 137"/>
          <p:cNvSpPr>
            <a:spLocks/>
          </p:cNvSpPr>
          <p:nvPr/>
        </p:nvSpPr>
        <p:spPr bwMode="auto">
          <a:xfrm>
            <a:off x="6403976" y="2752725"/>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3" y="0"/>
                </a:moveTo>
                <a:lnTo>
                  <a:pt x="0" y="6"/>
                </a:lnTo>
                <a:lnTo>
                  <a:pt x="13" y="8"/>
                </a:lnTo>
                <a:lnTo>
                  <a:pt x="15" y="2"/>
                </a:lnTo>
                <a:lnTo>
                  <a:pt x="3" y="0"/>
                </a:lnTo>
                <a:close/>
              </a:path>
            </a:pathLst>
          </a:custGeom>
          <a:solidFill>
            <a:srgbClr val="000000"/>
          </a:solidFill>
          <a:ln w="9525">
            <a:noFill/>
            <a:round/>
            <a:headEnd/>
            <a:tailEnd/>
          </a:ln>
        </p:spPr>
        <p:txBody>
          <a:bodyPr/>
          <a:lstStyle/>
          <a:p>
            <a:endParaRPr lang="de-DE"/>
          </a:p>
        </p:txBody>
      </p:sp>
      <p:sp>
        <p:nvSpPr>
          <p:cNvPr id="116851" name="Freeform 138"/>
          <p:cNvSpPr>
            <a:spLocks/>
          </p:cNvSpPr>
          <p:nvPr/>
        </p:nvSpPr>
        <p:spPr bwMode="auto">
          <a:xfrm>
            <a:off x="6462714" y="275907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52" name="Freeform 139"/>
          <p:cNvSpPr>
            <a:spLocks/>
          </p:cNvSpPr>
          <p:nvPr/>
        </p:nvSpPr>
        <p:spPr bwMode="auto">
          <a:xfrm>
            <a:off x="6521451" y="27686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53" name="Freeform 140"/>
          <p:cNvSpPr>
            <a:spLocks/>
          </p:cNvSpPr>
          <p:nvPr/>
        </p:nvSpPr>
        <p:spPr bwMode="auto">
          <a:xfrm>
            <a:off x="6578601" y="277495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54" name="Freeform 141"/>
          <p:cNvSpPr>
            <a:spLocks/>
          </p:cNvSpPr>
          <p:nvPr/>
        </p:nvSpPr>
        <p:spPr bwMode="auto">
          <a:xfrm>
            <a:off x="6637339" y="27813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55" name="Rectangle 142"/>
          <p:cNvSpPr>
            <a:spLocks noChangeArrowheads="1"/>
          </p:cNvSpPr>
          <p:nvPr/>
        </p:nvSpPr>
        <p:spPr bwMode="auto">
          <a:xfrm>
            <a:off x="6694489" y="2790826"/>
            <a:ext cx="20637" cy="9525"/>
          </a:xfrm>
          <a:prstGeom prst="rect">
            <a:avLst/>
          </a:prstGeom>
          <a:solidFill>
            <a:srgbClr val="000000"/>
          </a:solidFill>
          <a:ln w="9525">
            <a:noFill/>
            <a:miter lim="800000"/>
            <a:headEnd/>
            <a:tailEnd/>
          </a:ln>
        </p:spPr>
        <p:txBody>
          <a:bodyPr/>
          <a:lstStyle/>
          <a:p>
            <a:endParaRPr lang="de-DE"/>
          </a:p>
        </p:txBody>
      </p:sp>
      <p:sp>
        <p:nvSpPr>
          <p:cNvPr id="116856" name="Freeform 143"/>
          <p:cNvSpPr>
            <a:spLocks/>
          </p:cNvSpPr>
          <p:nvPr/>
        </p:nvSpPr>
        <p:spPr bwMode="auto">
          <a:xfrm>
            <a:off x="6753226" y="279717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57" name="Freeform 144"/>
          <p:cNvSpPr>
            <a:spLocks/>
          </p:cNvSpPr>
          <p:nvPr/>
        </p:nvSpPr>
        <p:spPr bwMode="auto">
          <a:xfrm>
            <a:off x="6807201" y="2803525"/>
            <a:ext cx="23813" cy="14288"/>
          </a:xfrm>
          <a:custGeom>
            <a:avLst/>
            <a:gdLst>
              <a:gd name="T0" fmla="*/ 2147483647 w 15"/>
              <a:gd name="T1" fmla="*/ 0 h 9"/>
              <a:gd name="T2" fmla="*/ 0 w 15"/>
              <a:gd name="T3" fmla="*/ 2147483647 h 9"/>
              <a:gd name="T4" fmla="*/ 2147483647 w 15"/>
              <a:gd name="T5" fmla="*/ 2147483647 h 9"/>
              <a:gd name="T6" fmla="*/ 2147483647 w 15"/>
              <a:gd name="T7" fmla="*/ 2147483647 h 9"/>
              <a:gd name="T8" fmla="*/ 2147483647 w 15"/>
              <a:gd name="T9" fmla="*/ 0 h 9"/>
              <a:gd name="T10" fmla="*/ 0 60000 65536"/>
              <a:gd name="T11" fmla="*/ 0 60000 65536"/>
              <a:gd name="T12" fmla="*/ 0 60000 65536"/>
              <a:gd name="T13" fmla="*/ 0 60000 65536"/>
              <a:gd name="T14" fmla="*/ 0 60000 65536"/>
              <a:gd name="T15" fmla="*/ 0 w 15"/>
              <a:gd name="T16" fmla="*/ 0 h 9"/>
              <a:gd name="T17" fmla="*/ 15 w 15"/>
              <a:gd name="T18" fmla="*/ 9 h 9"/>
            </a:gdLst>
            <a:ahLst/>
            <a:cxnLst>
              <a:cxn ang="T10">
                <a:pos x="T0" y="T1"/>
              </a:cxn>
              <a:cxn ang="T11">
                <a:pos x="T2" y="T3"/>
              </a:cxn>
              <a:cxn ang="T12">
                <a:pos x="T4" y="T5"/>
              </a:cxn>
              <a:cxn ang="T13">
                <a:pos x="T6" y="T7"/>
              </a:cxn>
              <a:cxn ang="T14">
                <a:pos x="T8" y="T9"/>
              </a:cxn>
            </a:cxnLst>
            <a:rect l="T15" t="T16" r="T17" b="T18"/>
            <a:pathLst>
              <a:path w="15" h="9">
                <a:moveTo>
                  <a:pt x="2" y="0"/>
                </a:moveTo>
                <a:lnTo>
                  <a:pt x="0" y="7"/>
                </a:lnTo>
                <a:lnTo>
                  <a:pt x="13" y="9"/>
                </a:lnTo>
                <a:lnTo>
                  <a:pt x="15" y="2"/>
                </a:lnTo>
                <a:lnTo>
                  <a:pt x="2" y="0"/>
                </a:lnTo>
                <a:close/>
              </a:path>
            </a:pathLst>
          </a:custGeom>
          <a:solidFill>
            <a:srgbClr val="000000"/>
          </a:solidFill>
          <a:ln w="9525">
            <a:noFill/>
            <a:round/>
            <a:headEnd/>
            <a:tailEnd/>
          </a:ln>
        </p:spPr>
        <p:txBody>
          <a:bodyPr/>
          <a:lstStyle/>
          <a:p>
            <a:endParaRPr lang="de-DE"/>
          </a:p>
        </p:txBody>
      </p:sp>
      <p:sp>
        <p:nvSpPr>
          <p:cNvPr id="116858" name="Rectangle 145"/>
          <p:cNvSpPr>
            <a:spLocks noChangeArrowheads="1"/>
          </p:cNvSpPr>
          <p:nvPr/>
        </p:nvSpPr>
        <p:spPr bwMode="auto">
          <a:xfrm>
            <a:off x="6865938" y="2814639"/>
            <a:ext cx="19050" cy="9525"/>
          </a:xfrm>
          <a:prstGeom prst="rect">
            <a:avLst/>
          </a:prstGeom>
          <a:solidFill>
            <a:srgbClr val="000000"/>
          </a:solidFill>
          <a:ln w="9525">
            <a:noFill/>
            <a:miter lim="800000"/>
            <a:headEnd/>
            <a:tailEnd/>
          </a:ln>
        </p:spPr>
        <p:txBody>
          <a:bodyPr/>
          <a:lstStyle/>
          <a:p>
            <a:endParaRPr lang="de-DE"/>
          </a:p>
        </p:txBody>
      </p:sp>
      <p:sp>
        <p:nvSpPr>
          <p:cNvPr id="116859" name="Freeform 146"/>
          <p:cNvSpPr>
            <a:spLocks/>
          </p:cNvSpPr>
          <p:nvPr/>
        </p:nvSpPr>
        <p:spPr bwMode="auto">
          <a:xfrm>
            <a:off x="6924676" y="28209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60" name="Freeform 147"/>
          <p:cNvSpPr>
            <a:spLocks/>
          </p:cNvSpPr>
          <p:nvPr/>
        </p:nvSpPr>
        <p:spPr bwMode="auto">
          <a:xfrm>
            <a:off x="6981826" y="282733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61" name="Freeform 148"/>
          <p:cNvSpPr>
            <a:spLocks/>
          </p:cNvSpPr>
          <p:nvPr/>
        </p:nvSpPr>
        <p:spPr bwMode="auto">
          <a:xfrm>
            <a:off x="7040564" y="28336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62" name="Rectangle 149"/>
          <p:cNvSpPr>
            <a:spLocks noChangeArrowheads="1"/>
          </p:cNvSpPr>
          <p:nvPr/>
        </p:nvSpPr>
        <p:spPr bwMode="auto">
          <a:xfrm>
            <a:off x="7097713" y="2843214"/>
            <a:ext cx="19050" cy="9525"/>
          </a:xfrm>
          <a:prstGeom prst="rect">
            <a:avLst/>
          </a:prstGeom>
          <a:solidFill>
            <a:srgbClr val="000000"/>
          </a:solidFill>
          <a:ln w="9525">
            <a:noFill/>
            <a:miter lim="800000"/>
            <a:headEnd/>
            <a:tailEnd/>
          </a:ln>
        </p:spPr>
        <p:txBody>
          <a:bodyPr/>
          <a:lstStyle/>
          <a:p>
            <a:endParaRPr lang="de-DE"/>
          </a:p>
        </p:txBody>
      </p:sp>
      <p:sp>
        <p:nvSpPr>
          <p:cNvPr id="116863" name="Freeform 150"/>
          <p:cNvSpPr>
            <a:spLocks/>
          </p:cNvSpPr>
          <p:nvPr/>
        </p:nvSpPr>
        <p:spPr bwMode="auto">
          <a:xfrm>
            <a:off x="7156451" y="284956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64" name="Freeform 151"/>
          <p:cNvSpPr>
            <a:spLocks/>
          </p:cNvSpPr>
          <p:nvPr/>
        </p:nvSpPr>
        <p:spPr bwMode="auto">
          <a:xfrm>
            <a:off x="7213600" y="2855913"/>
            <a:ext cx="20638" cy="12700"/>
          </a:xfrm>
          <a:custGeom>
            <a:avLst/>
            <a:gdLst>
              <a:gd name="T0" fmla="*/ 2147483647 w 13"/>
              <a:gd name="T1" fmla="*/ 0 h 8"/>
              <a:gd name="T2" fmla="*/ 0 w 13"/>
              <a:gd name="T3" fmla="*/ 2147483647 h 8"/>
              <a:gd name="T4" fmla="*/ 2147483647 w 13"/>
              <a:gd name="T5" fmla="*/ 2147483647 h 8"/>
              <a:gd name="T6" fmla="*/ 2147483647 w 13"/>
              <a:gd name="T7" fmla="*/ 2147483647 h 8"/>
              <a:gd name="T8" fmla="*/ 2147483647 w 13"/>
              <a:gd name="T9" fmla="*/ 0 h 8"/>
              <a:gd name="T10" fmla="*/ 0 60000 65536"/>
              <a:gd name="T11" fmla="*/ 0 60000 65536"/>
              <a:gd name="T12" fmla="*/ 0 60000 65536"/>
              <a:gd name="T13" fmla="*/ 0 60000 65536"/>
              <a:gd name="T14" fmla="*/ 0 60000 65536"/>
              <a:gd name="T15" fmla="*/ 0 w 13"/>
              <a:gd name="T16" fmla="*/ 0 h 8"/>
              <a:gd name="T17" fmla="*/ 13 w 13"/>
              <a:gd name="T18" fmla="*/ 8 h 8"/>
            </a:gdLst>
            <a:ahLst/>
            <a:cxnLst>
              <a:cxn ang="T10">
                <a:pos x="T0" y="T1"/>
              </a:cxn>
              <a:cxn ang="T11">
                <a:pos x="T2" y="T3"/>
              </a:cxn>
              <a:cxn ang="T12">
                <a:pos x="T4" y="T5"/>
              </a:cxn>
              <a:cxn ang="T13">
                <a:pos x="T6" y="T7"/>
              </a:cxn>
              <a:cxn ang="T14">
                <a:pos x="T8" y="T9"/>
              </a:cxn>
            </a:cxnLst>
            <a:rect l="T15" t="T16" r="T17" b="T18"/>
            <a:pathLst>
              <a:path w="13" h="8">
                <a:moveTo>
                  <a:pt x="2" y="0"/>
                </a:moveTo>
                <a:lnTo>
                  <a:pt x="0" y="6"/>
                </a:lnTo>
                <a:lnTo>
                  <a:pt x="11" y="8"/>
                </a:lnTo>
                <a:lnTo>
                  <a:pt x="13" y="2"/>
                </a:lnTo>
                <a:lnTo>
                  <a:pt x="2" y="0"/>
                </a:lnTo>
                <a:close/>
              </a:path>
            </a:pathLst>
          </a:custGeom>
          <a:solidFill>
            <a:srgbClr val="000000"/>
          </a:solidFill>
          <a:ln w="9525">
            <a:noFill/>
            <a:round/>
            <a:headEnd/>
            <a:tailEnd/>
          </a:ln>
        </p:spPr>
        <p:txBody>
          <a:bodyPr/>
          <a:lstStyle/>
          <a:p>
            <a:endParaRPr lang="de-DE"/>
          </a:p>
        </p:txBody>
      </p:sp>
      <p:sp>
        <p:nvSpPr>
          <p:cNvPr id="116865" name="Rectangle 152"/>
          <p:cNvSpPr>
            <a:spLocks noChangeArrowheads="1"/>
          </p:cNvSpPr>
          <p:nvPr/>
        </p:nvSpPr>
        <p:spPr bwMode="auto">
          <a:xfrm>
            <a:off x="7269163" y="2865439"/>
            <a:ext cx="19050" cy="9525"/>
          </a:xfrm>
          <a:prstGeom prst="rect">
            <a:avLst/>
          </a:prstGeom>
          <a:solidFill>
            <a:srgbClr val="000000"/>
          </a:solidFill>
          <a:ln w="9525">
            <a:noFill/>
            <a:miter lim="800000"/>
            <a:headEnd/>
            <a:tailEnd/>
          </a:ln>
        </p:spPr>
        <p:txBody>
          <a:bodyPr/>
          <a:lstStyle/>
          <a:p>
            <a:endParaRPr lang="de-DE"/>
          </a:p>
        </p:txBody>
      </p:sp>
      <p:sp>
        <p:nvSpPr>
          <p:cNvPr id="116866" name="Freeform 153"/>
          <p:cNvSpPr>
            <a:spLocks/>
          </p:cNvSpPr>
          <p:nvPr/>
        </p:nvSpPr>
        <p:spPr bwMode="auto">
          <a:xfrm>
            <a:off x="7326313" y="2871788"/>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3" y="0"/>
                </a:moveTo>
                <a:lnTo>
                  <a:pt x="0" y="6"/>
                </a:lnTo>
                <a:lnTo>
                  <a:pt x="13" y="8"/>
                </a:lnTo>
                <a:lnTo>
                  <a:pt x="15" y="2"/>
                </a:lnTo>
                <a:lnTo>
                  <a:pt x="3" y="0"/>
                </a:lnTo>
                <a:close/>
              </a:path>
            </a:pathLst>
          </a:custGeom>
          <a:solidFill>
            <a:srgbClr val="000000"/>
          </a:solidFill>
          <a:ln w="9525">
            <a:noFill/>
            <a:round/>
            <a:headEnd/>
            <a:tailEnd/>
          </a:ln>
        </p:spPr>
        <p:txBody>
          <a:bodyPr/>
          <a:lstStyle/>
          <a:p>
            <a:endParaRPr lang="de-DE"/>
          </a:p>
        </p:txBody>
      </p:sp>
      <p:sp>
        <p:nvSpPr>
          <p:cNvPr id="116867" name="Freeform 154"/>
          <p:cNvSpPr>
            <a:spLocks/>
          </p:cNvSpPr>
          <p:nvPr/>
        </p:nvSpPr>
        <p:spPr bwMode="auto">
          <a:xfrm>
            <a:off x="7385051" y="287813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68" name="Freeform 155"/>
          <p:cNvSpPr>
            <a:spLocks/>
          </p:cNvSpPr>
          <p:nvPr/>
        </p:nvSpPr>
        <p:spPr bwMode="auto">
          <a:xfrm>
            <a:off x="7443789" y="28844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69" name="Rectangle 156"/>
          <p:cNvSpPr>
            <a:spLocks noChangeArrowheads="1"/>
          </p:cNvSpPr>
          <p:nvPr/>
        </p:nvSpPr>
        <p:spPr bwMode="auto">
          <a:xfrm>
            <a:off x="7500938" y="2894014"/>
            <a:ext cx="19050" cy="9525"/>
          </a:xfrm>
          <a:prstGeom prst="rect">
            <a:avLst/>
          </a:prstGeom>
          <a:solidFill>
            <a:srgbClr val="000000"/>
          </a:solidFill>
          <a:ln w="9525">
            <a:noFill/>
            <a:miter lim="800000"/>
            <a:headEnd/>
            <a:tailEnd/>
          </a:ln>
        </p:spPr>
        <p:txBody>
          <a:bodyPr/>
          <a:lstStyle/>
          <a:p>
            <a:endParaRPr lang="de-DE"/>
          </a:p>
        </p:txBody>
      </p:sp>
      <p:sp>
        <p:nvSpPr>
          <p:cNvPr id="116870" name="Freeform 157"/>
          <p:cNvSpPr>
            <a:spLocks/>
          </p:cNvSpPr>
          <p:nvPr/>
        </p:nvSpPr>
        <p:spPr bwMode="auto">
          <a:xfrm>
            <a:off x="7559676" y="290036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71" name="Freeform 158"/>
          <p:cNvSpPr>
            <a:spLocks/>
          </p:cNvSpPr>
          <p:nvPr/>
        </p:nvSpPr>
        <p:spPr bwMode="auto">
          <a:xfrm>
            <a:off x="7616826" y="2906714"/>
            <a:ext cx="23813" cy="14287"/>
          </a:xfrm>
          <a:custGeom>
            <a:avLst/>
            <a:gdLst>
              <a:gd name="T0" fmla="*/ 2147483647 w 15"/>
              <a:gd name="T1" fmla="*/ 0 h 9"/>
              <a:gd name="T2" fmla="*/ 0 w 15"/>
              <a:gd name="T3" fmla="*/ 2147483647 h 9"/>
              <a:gd name="T4" fmla="*/ 2147483647 w 15"/>
              <a:gd name="T5" fmla="*/ 2147483647 h 9"/>
              <a:gd name="T6" fmla="*/ 2147483647 w 15"/>
              <a:gd name="T7" fmla="*/ 2147483647 h 9"/>
              <a:gd name="T8" fmla="*/ 2147483647 w 15"/>
              <a:gd name="T9" fmla="*/ 0 h 9"/>
              <a:gd name="T10" fmla="*/ 0 60000 65536"/>
              <a:gd name="T11" fmla="*/ 0 60000 65536"/>
              <a:gd name="T12" fmla="*/ 0 60000 65536"/>
              <a:gd name="T13" fmla="*/ 0 60000 65536"/>
              <a:gd name="T14" fmla="*/ 0 60000 65536"/>
              <a:gd name="T15" fmla="*/ 0 w 15"/>
              <a:gd name="T16" fmla="*/ 0 h 9"/>
              <a:gd name="T17" fmla="*/ 15 w 15"/>
              <a:gd name="T18" fmla="*/ 9 h 9"/>
            </a:gdLst>
            <a:ahLst/>
            <a:cxnLst>
              <a:cxn ang="T10">
                <a:pos x="T0" y="T1"/>
              </a:cxn>
              <a:cxn ang="T11">
                <a:pos x="T2" y="T3"/>
              </a:cxn>
              <a:cxn ang="T12">
                <a:pos x="T4" y="T5"/>
              </a:cxn>
              <a:cxn ang="T13">
                <a:pos x="T6" y="T7"/>
              </a:cxn>
              <a:cxn ang="T14">
                <a:pos x="T8" y="T9"/>
              </a:cxn>
            </a:cxnLst>
            <a:rect l="T15" t="T16" r="T17" b="T18"/>
            <a:pathLst>
              <a:path w="15" h="9">
                <a:moveTo>
                  <a:pt x="2" y="0"/>
                </a:moveTo>
                <a:lnTo>
                  <a:pt x="0" y="6"/>
                </a:lnTo>
                <a:lnTo>
                  <a:pt x="12" y="9"/>
                </a:lnTo>
                <a:lnTo>
                  <a:pt x="15" y="2"/>
                </a:lnTo>
                <a:lnTo>
                  <a:pt x="2" y="0"/>
                </a:lnTo>
                <a:close/>
              </a:path>
            </a:pathLst>
          </a:custGeom>
          <a:solidFill>
            <a:srgbClr val="000000"/>
          </a:solidFill>
          <a:ln w="9525">
            <a:noFill/>
            <a:round/>
            <a:headEnd/>
            <a:tailEnd/>
          </a:ln>
        </p:spPr>
        <p:txBody>
          <a:bodyPr/>
          <a:lstStyle/>
          <a:p>
            <a:endParaRPr lang="de-DE"/>
          </a:p>
        </p:txBody>
      </p:sp>
      <p:sp>
        <p:nvSpPr>
          <p:cNvPr id="116872" name="Rectangle 159"/>
          <p:cNvSpPr>
            <a:spLocks noChangeArrowheads="1"/>
          </p:cNvSpPr>
          <p:nvPr/>
        </p:nvSpPr>
        <p:spPr bwMode="auto">
          <a:xfrm>
            <a:off x="7672388" y="2916238"/>
            <a:ext cx="19050" cy="11112"/>
          </a:xfrm>
          <a:prstGeom prst="rect">
            <a:avLst/>
          </a:prstGeom>
          <a:solidFill>
            <a:srgbClr val="000000"/>
          </a:solidFill>
          <a:ln w="9525">
            <a:noFill/>
            <a:miter lim="800000"/>
            <a:headEnd/>
            <a:tailEnd/>
          </a:ln>
        </p:spPr>
        <p:txBody>
          <a:bodyPr/>
          <a:lstStyle/>
          <a:p>
            <a:endParaRPr lang="de-DE"/>
          </a:p>
        </p:txBody>
      </p:sp>
      <p:sp>
        <p:nvSpPr>
          <p:cNvPr id="116873" name="Freeform 160"/>
          <p:cNvSpPr>
            <a:spLocks/>
          </p:cNvSpPr>
          <p:nvPr/>
        </p:nvSpPr>
        <p:spPr bwMode="auto">
          <a:xfrm>
            <a:off x="7729538" y="2924175"/>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6874" name="Freeform 161"/>
          <p:cNvSpPr>
            <a:spLocks/>
          </p:cNvSpPr>
          <p:nvPr/>
        </p:nvSpPr>
        <p:spPr bwMode="auto">
          <a:xfrm>
            <a:off x="7788276" y="293052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75" name="Freeform 162"/>
          <p:cNvSpPr>
            <a:spLocks/>
          </p:cNvSpPr>
          <p:nvPr/>
        </p:nvSpPr>
        <p:spPr bwMode="auto">
          <a:xfrm>
            <a:off x="7847014" y="293687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76" name="Rectangle 163"/>
          <p:cNvSpPr>
            <a:spLocks noChangeArrowheads="1"/>
          </p:cNvSpPr>
          <p:nvPr/>
        </p:nvSpPr>
        <p:spPr bwMode="auto">
          <a:xfrm>
            <a:off x="7904163" y="2946401"/>
            <a:ext cx="19050" cy="9525"/>
          </a:xfrm>
          <a:prstGeom prst="rect">
            <a:avLst/>
          </a:prstGeom>
          <a:solidFill>
            <a:srgbClr val="000000"/>
          </a:solidFill>
          <a:ln w="9525">
            <a:noFill/>
            <a:miter lim="800000"/>
            <a:headEnd/>
            <a:tailEnd/>
          </a:ln>
        </p:spPr>
        <p:txBody>
          <a:bodyPr/>
          <a:lstStyle/>
          <a:p>
            <a:endParaRPr lang="de-DE"/>
          </a:p>
        </p:txBody>
      </p:sp>
      <p:sp>
        <p:nvSpPr>
          <p:cNvPr id="116877" name="Freeform 164"/>
          <p:cNvSpPr>
            <a:spLocks/>
          </p:cNvSpPr>
          <p:nvPr/>
        </p:nvSpPr>
        <p:spPr bwMode="auto">
          <a:xfrm>
            <a:off x="7962901" y="295275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78" name="Freeform 165"/>
          <p:cNvSpPr>
            <a:spLocks/>
          </p:cNvSpPr>
          <p:nvPr/>
        </p:nvSpPr>
        <p:spPr bwMode="auto">
          <a:xfrm>
            <a:off x="8020051" y="29591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79" name="Rectangle 166"/>
          <p:cNvSpPr>
            <a:spLocks noChangeArrowheads="1"/>
          </p:cNvSpPr>
          <p:nvPr/>
        </p:nvSpPr>
        <p:spPr bwMode="auto">
          <a:xfrm>
            <a:off x="8075613" y="2968626"/>
            <a:ext cx="19050" cy="9525"/>
          </a:xfrm>
          <a:prstGeom prst="rect">
            <a:avLst/>
          </a:prstGeom>
          <a:solidFill>
            <a:srgbClr val="000000"/>
          </a:solidFill>
          <a:ln w="9525">
            <a:noFill/>
            <a:miter lim="800000"/>
            <a:headEnd/>
            <a:tailEnd/>
          </a:ln>
        </p:spPr>
        <p:txBody>
          <a:bodyPr/>
          <a:lstStyle/>
          <a:p>
            <a:endParaRPr lang="de-DE"/>
          </a:p>
        </p:txBody>
      </p:sp>
      <p:sp>
        <p:nvSpPr>
          <p:cNvPr id="116880" name="Freeform 167"/>
          <p:cNvSpPr>
            <a:spLocks/>
          </p:cNvSpPr>
          <p:nvPr/>
        </p:nvSpPr>
        <p:spPr bwMode="auto">
          <a:xfrm>
            <a:off x="8132763" y="2974975"/>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6881" name="Freeform 168"/>
          <p:cNvSpPr>
            <a:spLocks/>
          </p:cNvSpPr>
          <p:nvPr/>
        </p:nvSpPr>
        <p:spPr bwMode="auto">
          <a:xfrm>
            <a:off x="8191501" y="298132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6882" name="Freeform 169"/>
          <p:cNvSpPr>
            <a:spLocks/>
          </p:cNvSpPr>
          <p:nvPr/>
        </p:nvSpPr>
        <p:spPr bwMode="auto">
          <a:xfrm>
            <a:off x="8248651" y="2987675"/>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6883" name="Oval 170"/>
          <p:cNvSpPr>
            <a:spLocks noChangeArrowheads="1"/>
          </p:cNvSpPr>
          <p:nvPr/>
        </p:nvSpPr>
        <p:spPr bwMode="auto">
          <a:xfrm>
            <a:off x="6437313" y="2189163"/>
            <a:ext cx="354012" cy="354012"/>
          </a:xfrm>
          <a:prstGeom prst="ellipse">
            <a:avLst/>
          </a:prstGeom>
          <a:blipFill dpi="0" rotWithShape="0">
            <a:blip r:embed="rId3" cstate="print"/>
            <a:srcRect/>
            <a:tile tx="0" ty="0" sx="100000" sy="100000" flip="none" algn="tl"/>
          </a:blipFill>
          <a:ln w="9525">
            <a:noFill/>
            <a:round/>
            <a:headEnd/>
            <a:tailEnd/>
          </a:ln>
        </p:spPr>
        <p:txBody>
          <a:bodyPr/>
          <a:lstStyle/>
          <a:p>
            <a:endParaRPr lang="de-DE"/>
          </a:p>
        </p:txBody>
      </p:sp>
      <p:sp>
        <p:nvSpPr>
          <p:cNvPr id="116884" name="Oval 171"/>
          <p:cNvSpPr>
            <a:spLocks noChangeArrowheads="1"/>
          </p:cNvSpPr>
          <p:nvPr/>
        </p:nvSpPr>
        <p:spPr bwMode="auto">
          <a:xfrm>
            <a:off x="6534150" y="2284414"/>
            <a:ext cx="160338" cy="161925"/>
          </a:xfrm>
          <a:prstGeom prst="ellipse">
            <a:avLst/>
          </a:prstGeom>
          <a:solidFill>
            <a:srgbClr val="FFFF00"/>
          </a:solidFill>
          <a:ln w="12700">
            <a:solidFill>
              <a:srgbClr val="000000"/>
            </a:solidFill>
            <a:round/>
            <a:headEnd/>
            <a:tailEnd/>
          </a:ln>
        </p:spPr>
        <p:txBody>
          <a:bodyPr/>
          <a:lstStyle/>
          <a:p>
            <a:endParaRPr lang="de-DE"/>
          </a:p>
        </p:txBody>
      </p:sp>
      <p:sp>
        <p:nvSpPr>
          <p:cNvPr id="116885" name="Text Box 6"/>
          <p:cNvSpPr txBox="1">
            <a:spLocks noChangeArrowheads="1"/>
          </p:cNvSpPr>
          <p:nvPr/>
        </p:nvSpPr>
        <p:spPr bwMode="auto">
          <a:xfrm>
            <a:off x="5181600" y="5257801"/>
            <a:ext cx="1524000" cy="442913"/>
          </a:xfrm>
          <a:prstGeom prst="rect">
            <a:avLst/>
          </a:prstGeom>
          <a:solidFill>
            <a:srgbClr val="EAEAEA"/>
          </a:solidFill>
          <a:ln w="9525">
            <a:noFill/>
            <a:miter lim="800000"/>
            <a:headEnd/>
            <a:tailEnd/>
          </a:ln>
        </p:spPr>
        <p:txBody>
          <a:bodyPr>
            <a:spAutoFit/>
          </a:bodyPr>
          <a:lstStyle/>
          <a:p>
            <a:r>
              <a:rPr lang="de-DE" sz="2300">
                <a:latin typeface="Arial" charset="0"/>
              </a:rPr>
              <a:t>spiegelnd</a:t>
            </a:r>
            <a:endParaRPr lang="de-DE" sz="2200"/>
          </a:p>
        </p:txBody>
      </p:sp>
      <p:sp>
        <p:nvSpPr>
          <p:cNvPr id="197811" name="Line 179"/>
          <p:cNvSpPr>
            <a:spLocks noChangeShapeType="1"/>
          </p:cNvSpPr>
          <p:nvPr/>
        </p:nvSpPr>
        <p:spPr bwMode="auto">
          <a:xfrm>
            <a:off x="3581400" y="2438400"/>
            <a:ext cx="2514600" cy="2819400"/>
          </a:xfrm>
          <a:prstGeom prst="line">
            <a:avLst/>
          </a:prstGeom>
          <a:noFill/>
          <a:ln w="19050">
            <a:solidFill>
              <a:srgbClr val="000000"/>
            </a:solidFill>
            <a:round/>
            <a:headEnd/>
            <a:tailEnd type="triangle" w="med" len="med"/>
          </a:ln>
        </p:spPr>
        <p:txBody>
          <a:bodyPr wrap="none" anchor="ctr"/>
          <a:lstStyle/>
          <a:p>
            <a:endParaRPr lang="de-DE"/>
          </a:p>
        </p:txBody>
      </p:sp>
      <p:sp>
        <p:nvSpPr>
          <p:cNvPr id="197812" name="Freeform 180"/>
          <p:cNvSpPr>
            <a:spLocks/>
          </p:cNvSpPr>
          <p:nvPr/>
        </p:nvSpPr>
        <p:spPr bwMode="auto">
          <a:xfrm>
            <a:off x="6064250" y="4953000"/>
            <a:ext cx="260350" cy="266700"/>
          </a:xfrm>
          <a:custGeom>
            <a:avLst/>
            <a:gdLst>
              <a:gd name="T0" fmla="*/ 0 w 164"/>
              <a:gd name="T1" fmla="*/ 2147483647 h 168"/>
              <a:gd name="T2" fmla="*/ 2147483647 w 164"/>
              <a:gd name="T3" fmla="*/ 0 h 168"/>
              <a:gd name="T4" fmla="*/ 0 60000 65536"/>
              <a:gd name="T5" fmla="*/ 0 60000 65536"/>
              <a:gd name="T6" fmla="*/ 0 w 164"/>
              <a:gd name="T7" fmla="*/ 0 h 168"/>
              <a:gd name="T8" fmla="*/ 164 w 164"/>
              <a:gd name="T9" fmla="*/ 168 h 168"/>
            </a:gdLst>
            <a:ahLst/>
            <a:cxnLst>
              <a:cxn ang="T4">
                <a:pos x="T0" y="T1"/>
              </a:cxn>
              <a:cxn ang="T5">
                <a:pos x="T2" y="T3"/>
              </a:cxn>
            </a:cxnLst>
            <a:rect l="T6" t="T7" r="T8" b="T9"/>
            <a:pathLst>
              <a:path w="164" h="168">
                <a:moveTo>
                  <a:pt x="0" y="168"/>
                </a:moveTo>
                <a:lnTo>
                  <a:pt x="164" y="0"/>
                </a:lnTo>
              </a:path>
            </a:pathLst>
          </a:custGeom>
          <a:noFill/>
          <a:ln w="19050">
            <a:solidFill>
              <a:srgbClr val="000000"/>
            </a:solidFill>
            <a:round/>
            <a:headEnd/>
            <a:tailEnd type="triangle" w="med" len="med"/>
          </a:ln>
        </p:spPr>
        <p:txBody>
          <a:bodyPr wrap="none" anchor="ctr"/>
          <a:lstStyle/>
          <a:p>
            <a:endParaRPr lang="de-DE"/>
          </a:p>
        </p:txBody>
      </p:sp>
      <p:sp>
        <p:nvSpPr>
          <p:cNvPr id="197813" name="Freeform 181"/>
          <p:cNvSpPr>
            <a:spLocks/>
          </p:cNvSpPr>
          <p:nvPr/>
        </p:nvSpPr>
        <p:spPr bwMode="auto">
          <a:xfrm>
            <a:off x="5143500" y="4953000"/>
            <a:ext cx="1181100" cy="273050"/>
          </a:xfrm>
          <a:custGeom>
            <a:avLst/>
            <a:gdLst>
              <a:gd name="T0" fmla="*/ 2147483647 w 744"/>
              <a:gd name="T1" fmla="*/ 0 h 172"/>
              <a:gd name="T2" fmla="*/ 0 w 744"/>
              <a:gd name="T3" fmla="*/ 2147483647 h 172"/>
              <a:gd name="T4" fmla="*/ 0 60000 65536"/>
              <a:gd name="T5" fmla="*/ 0 60000 65536"/>
              <a:gd name="T6" fmla="*/ 0 w 744"/>
              <a:gd name="T7" fmla="*/ 0 h 172"/>
              <a:gd name="T8" fmla="*/ 744 w 744"/>
              <a:gd name="T9" fmla="*/ 172 h 172"/>
            </a:gdLst>
            <a:ahLst/>
            <a:cxnLst>
              <a:cxn ang="T4">
                <a:pos x="T0" y="T1"/>
              </a:cxn>
              <a:cxn ang="T5">
                <a:pos x="T2" y="T3"/>
              </a:cxn>
            </a:cxnLst>
            <a:rect l="T6" t="T7" r="T8" b="T9"/>
            <a:pathLst>
              <a:path w="744" h="172">
                <a:moveTo>
                  <a:pt x="744" y="0"/>
                </a:moveTo>
                <a:lnTo>
                  <a:pt x="0" y="172"/>
                </a:lnTo>
              </a:path>
            </a:pathLst>
          </a:custGeom>
          <a:noFill/>
          <a:ln w="19050">
            <a:solidFill>
              <a:srgbClr val="000000"/>
            </a:solidFill>
            <a:round/>
            <a:headEnd/>
            <a:tailEnd type="triangle" w="med" len="med"/>
          </a:ln>
        </p:spPr>
        <p:txBody>
          <a:bodyPr wrap="none" anchor="ctr"/>
          <a:lstStyle/>
          <a:p>
            <a:endParaRPr lang="de-DE"/>
          </a:p>
        </p:txBody>
      </p:sp>
      <p:sp>
        <p:nvSpPr>
          <p:cNvPr id="197814" name="Freeform 182"/>
          <p:cNvSpPr>
            <a:spLocks/>
          </p:cNvSpPr>
          <p:nvPr/>
        </p:nvSpPr>
        <p:spPr bwMode="auto">
          <a:xfrm>
            <a:off x="3454400" y="4973638"/>
            <a:ext cx="1733550" cy="246062"/>
          </a:xfrm>
          <a:custGeom>
            <a:avLst/>
            <a:gdLst>
              <a:gd name="T0" fmla="*/ 2147483647 w 1092"/>
              <a:gd name="T1" fmla="*/ 2147483647 h 155"/>
              <a:gd name="T2" fmla="*/ 0 w 1092"/>
              <a:gd name="T3" fmla="*/ 0 h 155"/>
              <a:gd name="T4" fmla="*/ 0 60000 65536"/>
              <a:gd name="T5" fmla="*/ 0 60000 65536"/>
              <a:gd name="T6" fmla="*/ 0 w 1092"/>
              <a:gd name="T7" fmla="*/ 0 h 155"/>
              <a:gd name="T8" fmla="*/ 1092 w 1092"/>
              <a:gd name="T9" fmla="*/ 155 h 155"/>
            </a:gdLst>
            <a:ahLst/>
            <a:cxnLst>
              <a:cxn ang="T4">
                <a:pos x="T0" y="T1"/>
              </a:cxn>
              <a:cxn ang="T5">
                <a:pos x="T2" y="T3"/>
              </a:cxn>
            </a:cxnLst>
            <a:rect l="T6" t="T7" r="T8" b="T9"/>
            <a:pathLst>
              <a:path w="1092" h="155">
                <a:moveTo>
                  <a:pt x="1092" y="155"/>
                </a:moveTo>
                <a:lnTo>
                  <a:pt x="0" y="0"/>
                </a:lnTo>
              </a:path>
            </a:pathLst>
          </a:custGeom>
          <a:noFill/>
          <a:ln w="19050">
            <a:solidFill>
              <a:srgbClr val="000000"/>
            </a:solidFill>
            <a:round/>
            <a:headEnd/>
            <a:tailEnd type="triangle" w="med" len="med"/>
          </a:ln>
        </p:spPr>
        <p:txBody>
          <a:bodyPr wrap="none" anchor="ctr"/>
          <a:lstStyle/>
          <a:p>
            <a:endParaRPr lang="de-DE"/>
          </a:p>
        </p:txBody>
      </p:sp>
      <p:sp>
        <p:nvSpPr>
          <p:cNvPr id="197820" name="Rectangle 188"/>
          <p:cNvSpPr>
            <a:spLocks noGrp="1" noChangeArrowheads="1"/>
          </p:cNvSpPr>
          <p:nvPr>
            <p:ph type="subTitle" idx="1"/>
          </p:nvPr>
        </p:nvSpPr>
        <p:spPr>
          <a:xfrm>
            <a:off x="3124200" y="1371600"/>
            <a:ext cx="7086600" cy="4572000"/>
          </a:xfrm>
        </p:spPr>
        <p:txBody>
          <a:bodyPr/>
          <a:lstStyle/>
          <a:p>
            <a:pPr>
              <a:defRPr/>
            </a:pPr>
            <a:r>
              <a:rPr lang="en-US" dirty="0" err="1">
                <a:latin typeface="+mj-lt"/>
              </a:rPr>
              <a:t>Strahlenverfolgung</a:t>
            </a:r>
            <a:endParaRPr lang="en-US" dirty="0">
              <a:latin typeface="+mj-lt"/>
            </a:endParaRPr>
          </a:p>
        </p:txBody>
      </p:sp>
      <p:sp>
        <p:nvSpPr>
          <p:cNvPr id="173" name="Rectangle 2"/>
          <p:cNvSpPr txBox="1">
            <a:spLocks noChangeArrowheads="1"/>
          </p:cNvSpPr>
          <p:nvPr/>
        </p:nvSpPr>
        <p:spPr bwMode="auto">
          <a:xfrm>
            <a:off x="2135189" y="260351"/>
            <a:ext cx="6048375" cy="658813"/>
          </a:xfrm>
          <a:prstGeom prst="rect">
            <a:avLst/>
          </a:prstGeom>
          <a:noFill/>
          <a:ln w="9525">
            <a:noFill/>
            <a:miter lim="800000"/>
            <a:headEnd/>
            <a:tailEnd/>
          </a:ln>
        </p:spPr>
        <p:txBody>
          <a:bodyPr anchor="ctr"/>
          <a:lstStyle/>
          <a:p>
            <a:pPr>
              <a:defRPr/>
            </a:pPr>
            <a:r>
              <a:rPr lang="de-DE" sz="2000" kern="0" dirty="0" err="1">
                <a:solidFill>
                  <a:schemeClr val="tx2"/>
                </a:solidFill>
                <a:latin typeface="+mj-lt"/>
                <a:ea typeface="+mj-ea"/>
                <a:cs typeface="+mj-cs"/>
              </a:rPr>
              <a:t>Raytracing</a:t>
            </a:r>
            <a:endParaRPr lang="de-DE" sz="2000" kern="0" dirty="0">
              <a:solidFill>
                <a:schemeClr val="tx2"/>
              </a:solidFill>
              <a:latin typeface="+mj-lt"/>
              <a:ea typeface="+mj-ea"/>
              <a:cs typeface="+mj-cs"/>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7811"/>
                                        </p:tgtEl>
                                        <p:attrNameLst>
                                          <p:attrName>style.visibility</p:attrName>
                                        </p:attrNameLst>
                                      </p:cBhvr>
                                      <p:to>
                                        <p:strVal val="visible"/>
                                      </p:to>
                                    </p:set>
                                    <p:animEffect transition="in" filter="wipe(up)">
                                      <p:cBhvr>
                                        <p:cTn id="7" dur="500"/>
                                        <p:tgtEl>
                                          <p:spTgt spid="1978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7812"/>
                                        </p:tgtEl>
                                        <p:attrNameLst>
                                          <p:attrName>style.visibility</p:attrName>
                                        </p:attrNameLst>
                                      </p:cBhvr>
                                      <p:to>
                                        <p:strVal val="visible"/>
                                      </p:to>
                                    </p:set>
                                    <p:animEffect transition="in" filter="wipe(left)">
                                      <p:cBhvr>
                                        <p:cTn id="12" dur="500"/>
                                        <p:tgtEl>
                                          <p:spTgt spid="1978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97813"/>
                                        </p:tgtEl>
                                        <p:attrNameLst>
                                          <p:attrName>style.visibility</p:attrName>
                                        </p:attrNameLst>
                                      </p:cBhvr>
                                      <p:to>
                                        <p:strVal val="visible"/>
                                      </p:to>
                                    </p:set>
                                    <p:animEffect transition="in" filter="wipe(right)">
                                      <p:cBhvr>
                                        <p:cTn id="17" dur="500"/>
                                        <p:tgtEl>
                                          <p:spTgt spid="1978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97814"/>
                                        </p:tgtEl>
                                        <p:attrNameLst>
                                          <p:attrName>style.visibility</p:attrName>
                                        </p:attrNameLst>
                                      </p:cBhvr>
                                      <p:to>
                                        <p:strVal val="visible"/>
                                      </p:to>
                                    </p:set>
                                    <p:animEffect transition="in" filter="wipe(right)">
                                      <p:cBhvr>
                                        <p:cTn id="22" dur="500"/>
                                        <p:tgtEl>
                                          <p:spTgt spid="197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811" grpId="0" animBg="1"/>
      <p:bldP spid="197812" grpId="0" animBg="1"/>
      <p:bldP spid="197813" grpId="0" animBg="1"/>
      <p:bldP spid="1978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Organisatorisches</a:t>
            </a:r>
          </a:p>
        </p:txBody>
      </p:sp>
      <p:sp>
        <p:nvSpPr>
          <p:cNvPr id="3" name="Inhaltsplatzhalter 2"/>
          <p:cNvSpPr>
            <a:spLocks noGrp="1"/>
          </p:cNvSpPr>
          <p:nvPr>
            <p:ph idx="1"/>
          </p:nvPr>
        </p:nvSpPr>
        <p:spPr/>
        <p:txBody>
          <a:bodyPr>
            <a:normAutofit/>
          </a:bodyPr>
          <a:lstStyle/>
          <a:p>
            <a:r>
              <a:rPr lang="de-DE" dirty="0"/>
              <a:t>Ziel der Veranstaltung</a:t>
            </a:r>
          </a:p>
          <a:p>
            <a:pPr lvl="1"/>
            <a:r>
              <a:rPr lang="de-DE" dirty="0"/>
              <a:t>Vermitteln von Hintergrundwissen in 3D-Computergrafik</a:t>
            </a:r>
          </a:p>
          <a:p>
            <a:pPr lvl="1"/>
            <a:r>
              <a:rPr lang="de-DE" dirty="0"/>
              <a:t>Umgang mit 3D-Modellierungssoftware</a:t>
            </a:r>
          </a:p>
          <a:p>
            <a:r>
              <a:rPr lang="de-DE" dirty="0"/>
              <a:t>Inhalt</a:t>
            </a:r>
          </a:p>
          <a:p>
            <a:pPr lvl="1"/>
            <a:r>
              <a:rPr lang="de-DE" dirty="0"/>
              <a:t>Modellieren – Erzeugen von Geometrie</a:t>
            </a:r>
          </a:p>
          <a:p>
            <a:pPr lvl="1"/>
            <a:r>
              <a:rPr lang="de-DE" dirty="0" err="1"/>
              <a:t>Shading</a:t>
            </a:r>
            <a:r>
              <a:rPr lang="de-DE" dirty="0"/>
              <a:t> – Umgang mit Farbe, Beleuchtung und Material</a:t>
            </a:r>
          </a:p>
          <a:p>
            <a:pPr lvl="1"/>
            <a:r>
              <a:rPr lang="de-DE" dirty="0"/>
              <a:t>Animation – Erzeugen von Bewegung</a:t>
            </a:r>
          </a:p>
          <a:p>
            <a:r>
              <a:rPr lang="de-DE" dirty="0"/>
              <a:t>Vorlesung – eher im klassischen Stil</a:t>
            </a:r>
          </a:p>
          <a:p>
            <a:pPr lvl="1"/>
            <a:r>
              <a:rPr lang="de-DE" dirty="0"/>
              <a:t>Zwischenfragen sind erwünscht!</a:t>
            </a:r>
          </a:p>
          <a:p>
            <a:pPr lvl="1"/>
            <a:r>
              <a:rPr lang="de-DE" dirty="0"/>
              <a:t>Note durch Klausur am Ende des Semesters</a:t>
            </a:r>
          </a:p>
          <a:p>
            <a:pPr lvl="1"/>
            <a:r>
              <a:rPr lang="de-DE" dirty="0"/>
              <a:t>Keine Anwesenheitspflicht</a:t>
            </a:r>
          </a:p>
          <a:p>
            <a:pPr lvl="2"/>
            <a:r>
              <a:rPr lang="de-DE" dirty="0"/>
              <a:t>Wer kommt, hört auch zu! Lieber wegbleiben als stören</a:t>
            </a:r>
          </a:p>
          <a:p>
            <a:pPr lvl="2"/>
            <a:r>
              <a:rPr lang="de-DE" dirty="0"/>
              <a:t>Aber: wer dauerhaft nicht kommt, wird PROBLEME im Praktikum UND IN DER KLAUSUR bekommen</a:t>
            </a:r>
          </a:p>
          <a:p>
            <a:pPr marL="0" indent="0">
              <a:buNone/>
            </a:pPr>
            <a:endParaRPr lang="de-DE" dirty="0"/>
          </a:p>
        </p:txBody>
      </p:sp>
    </p:spTree>
    <p:extLst>
      <p:ext uri="{BB962C8B-B14F-4D97-AF65-F5344CB8AC3E}">
        <p14:creationId xmlns:p14="http://schemas.microsoft.com/office/powerpoint/2010/main" val="1008590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1214423"/>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31747" name="Rectangle 2"/>
          <p:cNvSpPr>
            <a:spLocks noGrp="1" noChangeArrowheads="1"/>
          </p:cNvSpPr>
          <p:nvPr>
            <p:ph type="title"/>
          </p:nvPr>
        </p:nvSpPr>
        <p:spPr/>
        <p:txBody>
          <a:bodyPr/>
          <a:lstStyle/>
          <a:p>
            <a:pPr eaLnBrk="1" hangingPunct="1"/>
            <a:r>
              <a:rPr lang="de-DE" dirty="0"/>
              <a:t>Agenda Block 2</a:t>
            </a:r>
          </a:p>
        </p:txBody>
      </p:sp>
      <p:sp>
        <p:nvSpPr>
          <p:cNvPr id="31748" name="Rectangle 3"/>
          <p:cNvSpPr>
            <a:spLocks noGrp="1" noChangeArrowheads="1"/>
          </p:cNvSpPr>
          <p:nvPr>
            <p:ph type="body" idx="1"/>
          </p:nvPr>
        </p:nvSpPr>
        <p:spPr/>
        <p:txBody>
          <a:bodyPr/>
          <a:lstStyle/>
          <a:p>
            <a:pPr eaLnBrk="1" hangingPunct="1"/>
            <a:r>
              <a:rPr lang="de-DE" dirty="0"/>
              <a:t>3D-Objekte</a:t>
            </a:r>
          </a:p>
          <a:p>
            <a:pPr eaLnBrk="1" hangingPunct="1"/>
            <a:endParaRPr lang="de-DE" dirty="0"/>
          </a:p>
          <a:p>
            <a:pPr eaLnBrk="1" hangingPunct="1"/>
            <a:endParaRPr lang="de-DE" dirty="0"/>
          </a:p>
          <a:p>
            <a:pPr eaLnBrk="1" hangingPunct="1"/>
            <a:r>
              <a:rPr lang="de-DE" dirty="0"/>
              <a:t>Koordinatensysteme</a:t>
            </a:r>
          </a:p>
          <a:p>
            <a:pPr eaLnBrk="1" hangingPunct="1">
              <a:buNone/>
            </a:pPr>
            <a:endParaRPr lang="de-DE" dirty="0"/>
          </a:p>
          <a:p>
            <a:pPr eaLnBrk="1" hangingPunct="1"/>
            <a:endParaRPr lang="de-DE" dirty="0"/>
          </a:p>
          <a:p>
            <a:pPr eaLnBrk="1" hangingPunct="1"/>
            <a:r>
              <a:rPr lang="de-DE" dirty="0"/>
              <a:t>Objekt-Hierarchien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subTitle" idx="1"/>
          </p:nvPr>
        </p:nvSpPr>
        <p:spPr>
          <a:xfrm>
            <a:off x="3200400" y="1371600"/>
            <a:ext cx="7086600" cy="4572000"/>
          </a:xfrm>
        </p:spPr>
        <p:txBody>
          <a:bodyPr/>
          <a:lstStyle/>
          <a:p>
            <a:pPr>
              <a:defRPr/>
            </a:pPr>
            <a:r>
              <a:rPr lang="en-US" dirty="0" err="1">
                <a:latin typeface="+mj-lt"/>
              </a:rPr>
              <a:t>Farbermittlung</a:t>
            </a:r>
            <a:endParaRPr lang="en-US" dirty="0">
              <a:latin typeface="+mj-lt"/>
            </a:endParaRPr>
          </a:p>
        </p:txBody>
      </p:sp>
      <p:sp>
        <p:nvSpPr>
          <p:cNvPr id="117763" name="Oval 21"/>
          <p:cNvSpPr>
            <a:spLocks noChangeArrowheads="1"/>
          </p:cNvSpPr>
          <p:nvPr/>
        </p:nvSpPr>
        <p:spPr bwMode="auto">
          <a:xfrm>
            <a:off x="6218238" y="3948114"/>
            <a:ext cx="1276350" cy="1277937"/>
          </a:xfrm>
          <a:prstGeom prst="ellipse">
            <a:avLst/>
          </a:prstGeom>
          <a:solidFill>
            <a:srgbClr val="FF0000"/>
          </a:solidFill>
          <a:ln w="12700">
            <a:solidFill>
              <a:srgbClr val="000000"/>
            </a:solidFill>
            <a:round/>
            <a:headEnd/>
            <a:tailEnd/>
          </a:ln>
        </p:spPr>
        <p:txBody>
          <a:bodyPr/>
          <a:lstStyle/>
          <a:p>
            <a:endParaRPr lang="de-DE"/>
          </a:p>
        </p:txBody>
      </p:sp>
      <p:grpSp>
        <p:nvGrpSpPr>
          <p:cNvPr id="117764" name="Group 37"/>
          <p:cNvGrpSpPr>
            <a:grpSpLocks/>
          </p:cNvGrpSpPr>
          <p:nvPr/>
        </p:nvGrpSpPr>
        <p:grpSpPr bwMode="auto">
          <a:xfrm>
            <a:off x="3373438" y="5235576"/>
            <a:ext cx="4830762" cy="485775"/>
            <a:chOff x="1165" y="3298"/>
            <a:chExt cx="3043" cy="306"/>
          </a:xfrm>
        </p:grpSpPr>
        <p:sp>
          <p:nvSpPr>
            <p:cNvPr id="117934" name="Rectangle 22"/>
            <p:cNvSpPr>
              <a:spLocks noChangeArrowheads="1"/>
            </p:cNvSpPr>
            <p:nvPr/>
          </p:nvSpPr>
          <p:spPr bwMode="auto">
            <a:xfrm>
              <a:off x="1165" y="3298"/>
              <a:ext cx="3043" cy="306"/>
            </a:xfrm>
            <a:prstGeom prst="rect">
              <a:avLst/>
            </a:prstGeom>
            <a:solidFill>
              <a:srgbClr val="F2F2F2"/>
            </a:solidFill>
            <a:ln w="15875">
              <a:solidFill>
                <a:srgbClr val="000000"/>
              </a:solidFill>
              <a:miter lim="800000"/>
              <a:headEnd/>
              <a:tailEnd/>
            </a:ln>
          </p:spPr>
          <p:txBody>
            <a:bodyPr/>
            <a:lstStyle/>
            <a:p>
              <a:endParaRPr lang="de-DE"/>
            </a:p>
          </p:txBody>
        </p:sp>
        <p:grpSp>
          <p:nvGrpSpPr>
            <p:cNvPr id="117935" name="Group 36"/>
            <p:cNvGrpSpPr>
              <a:grpSpLocks/>
            </p:cNvGrpSpPr>
            <p:nvPr/>
          </p:nvGrpSpPr>
          <p:grpSpPr bwMode="auto">
            <a:xfrm>
              <a:off x="1222" y="3298"/>
              <a:ext cx="2870" cy="286"/>
              <a:chOff x="1222" y="3298"/>
              <a:chExt cx="2870" cy="286"/>
            </a:xfrm>
          </p:grpSpPr>
          <p:sp>
            <p:nvSpPr>
              <p:cNvPr id="117936" name="Line 23"/>
              <p:cNvSpPr>
                <a:spLocks noChangeShapeType="1"/>
              </p:cNvSpPr>
              <p:nvPr/>
            </p:nvSpPr>
            <p:spPr bwMode="auto">
              <a:xfrm flipV="1">
                <a:off x="1222" y="3298"/>
                <a:ext cx="116" cy="286"/>
              </a:xfrm>
              <a:prstGeom prst="line">
                <a:avLst/>
              </a:prstGeom>
              <a:noFill/>
              <a:ln w="12700">
                <a:solidFill>
                  <a:srgbClr val="000000"/>
                </a:solidFill>
                <a:round/>
                <a:headEnd/>
                <a:tailEnd/>
              </a:ln>
            </p:spPr>
            <p:txBody>
              <a:bodyPr/>
              <a:lstStyle/>
              <a:p>
                <a:endParaRPr lang="de-DE"/>
              </a:p>
            </p:txBody>
          </p:sp>
          <p:sp>
            <p:nvSpPr>
              <p:cNvPr id="117937" name="Line 24"/>
              <p:cNvSpPr>
                <a:spLocks noChangeShapeType="1"/>
              </p:cNvSpPr>
              <p:nvPr/>
            </p:nvSpPr>
            <p:spPr bwMode="auto">
              <a:xfrm flipV="1">
                <a:off x="1451" y="3298"/>
                <a:ext cx="116" cy="286"/>
              </a:xfrm>
              <a:prstGeom prst="line">
                <a:avLst/>
              </a:prstGeom>
              <a:noFill/>
              <a:ln w="12700">
                <a:solidFill>
                  <a:srgbClr val="000000"/>
                </a:solidFill>
                <a:round/>
                <a:headEnd/>
                <a:tailEnd/>
              </a:ln>
            </p:spPr>
            <p:txBody>
              <a:bodyPr/>
              <a:lstStyle/>
              <a:p>
                <a:endParaRPr lang="de-DE"/>
              </a:p>
            </p:txBody>
          </p:sp>
          <p:sp>
            <p:nvSpPr>
              <p:cNvPr id="117938" name="Line 25"/>
              <p:cNvSpPr>
                <a:spLocks noChangeShapeType="1"/>
              </p:cNvSpPr>
              <p:nvPr/>
            </p:nvSpPr>
            <p:spPr bwMode="auto">
              <a:xfrm flipV="1">
                <a:off x="1681" y="3298"/>
                <a:ext cx="116" cy="286"/>
              </a:xfrm>
              <a:prstGeom prst="line">
                <a:avLst/>
              </a:prstGeom>
              <a:noFill/>
              <a:ln w="12700">
                <a:solidFill>
                  <a:srgbClr val="000000"/>
                </a:solidFill>
                <a:round/>
                <a:headEnd/>
                <a:tailEnd/>
              </a:ln>
            </p:spPr>
            <p:txBody>
              <a:bodyPr/>
              <a:lstStyle/>
              <a:p>
                <a:endParaRPr lang="de-DE"/>
              </a:p>
            </p:txBody>
          </p:sp>
          <p:sp>
            <p:nvSpPr>
              <p:cNvPr id="117939" name="Line 26"/>
              <p:cNvSpPr>
                <a:spLocks noChangeShapeType="1"/>
              </p:cNvSpPr>
              <p:nvPr/>
            </p:nvSpPr>
            <p:spPr bwMode="auto">
              <a:xfrm flipV="1">
                <a:off x="1910" y="3298"/>
                <a:ext cx="116" cy="286"/>
              </a:xfrm>
              <a:prstGeom prst="line">
                <a:avLst/>
              </a:prstGeom>
              <a:noFill/>
              <a:ln w="12700">
                <a:solidFill>
                  <a:srgbClr val="000000"/>
                </a:solidFill>
                <a:round/>
                <a:headEnd/>
                <a:tailEnd/>
              </a:ln>
            </p:spPr>
            <p:txBody>
              <a:bodyPr/>
              <a:lstStyle/>
              <a:p>
                <a:endParaRPr lang="de-DE"/>
              </a:p>
            </p:txBody>
          </p:sp>
          <p:sp>
            <p:nvSpPr>
              <p:cNvPr id="117940" name="Line 27"/>
              <p:cNvSpPr>
                <a:spLocks noChangeShapeType="1"/>
              </p:cNvSpPr>
              <p:nvPr/>
            </p:nvSpPr>
            <p:spPr bwMode="auto">
              <a:xfrm flipV="1">
                <a:off x="2140" y="3298"/>
                <a:ext cx="116" cy="286"/>
              </a:xfrm>
              <a:prstGeom prst="line">
                <a:avLst/>
              </a:prstGeom>
              <a:noFill/>
              <a:ln w="12700">
                <a:solidFill>
                  <a:srgbClr val="000000"/>
                </a:solidFill>
                <a:round/>
                <a:headEnd/>
                <a:tailEnd/>
              </a:ln>
            </p:spPr>
            <p:txBody>
              <a:bodyPr/>
              <a:lstStyle/>
              <a:p>
                <a:endParaRPr lang="de-DE"/>
              </a:p>
            </p:txBody>
          </p:sp>
          <p:sp>
            <p:nvSpPr>
              <p:cNvPr id="117941" name="Line 28"/>
              <p:cNvSpPr>
                <a:spLocks noChangeShapeType="1"/>
              </p:cNvSpPr>
              <p:nvPr/>
            </p:nvSpPr>
            <p:spPr bwMode="auto">
              <a:xfrm flipV="1">
                <a:off x="2370" y="3298"/>
                <a:ext cx="115" cy="286"/>
              </a:xfrm>
              <a:prstGeom prst="line">
                <a:avLst/>
              </a:prstGeom>
              <a:noFill/>
              <a:ln w="12700">
                <a:solidFill>
                  <a:srgbClr val="000000"/>
                </a:solidFill>
                <a:round/>
                <a:headEnd/>
                <a:tailEnd/>
              </a:ln>
            </p:spPr>
            <p:txBody>
              <a:bodyPr/>
              <a:lstStyle/>
              <a:p>
                <a:endParaRPr lang="de-DE"/>
              </a:p>
            </p:txBody>
          </p:sp>
          <p:sp>
            <p:nvSpPr>
              <p:cNvPr id="117942" name="Line 29"/>
              <p:cNvSpPr>
                <a:spLocks noChangeShapeType="1"/>
              </p:cNvSpPr>
              <p:nvPr/>
            </p:nvSpPr>
            <p:spPr bwMode="auto">
              <a:xfrm flipV="1">
                <a:off x="2599" y="3298"/>
                <a:ext cx="116" cy="286"/>
              </a:xfrm>
              <a:prstGeom prst="line">
                <a:avLst/>
              </a:prstGeom>
              <a:noFill/>
              <a:ln w="12700">
                <a:solidFill>
                  <a:srgbClr val="000000"/>
                </a:solidFill>
                <a:round/>
                <a:headEnd/>
                <a:tailEnd/>
              </a:ln>
            </p:spPr>
            <p:txBody>
              <a:bodyPr/>
              <a:lstStyle/>
              <a:p>
                <a:endParaRPr lang="de-DE"/>
              </a:p>
            </p:txBody>
          </p:sp>
          <p:sp>
            <p:nvSpPr>
              <p:cNvPr id="117943" name="Line 30"/>
              <p:cNvSpPr>
                <a:spLocks noChangeShapeType="1"/>
              </p:cNvSpPr>
              <p:nvPr/>
            </p:nvSpPr>
            <p:spPr bwMode="auto">
              <a:xfrm flipV="1">
                <a:off x="2829" y="3298"/>
                <a:ext cx="115" cy="286"/>
              </a:xfrm>
              <a:prstGeom prst="line">
                <a:avLst/>
              </a:prstGeom>
              <a:noFill/>
              <a:ln w="12700">
                <a:solidFill>
                  <a:srgbClr val="000000"/>
                </a:solidFill>
                <a:round/>
                <a:headEnd/>
                <a:tailEnd/>
              </a:ln>
            </p:spPr>
            <p:txBody>
              <a:bodyPr/>
              <a:lstStyle/>
              <a:p>
                <a:endParaRPr lang="de-DE"/>
              </a:p>
            </p:txBody>
          </p:sp>
          <p:sp>
            <p:nvSpPr>
              <p:cNvPr id="117944" name="Line 31"/>
              <p:cNvSpPr>
                <a:spLocks noChangeShapeType="1"/>
              </p:cNvSpPr>
              <p:nvPr/>
            </p:nvSpPr>
            <p:spPr bwMode="auto">
              <a:xfrm flipV="1">
                <a:off x="3058" y="3298"/>
                <a:ext cx="116" cy="286"/>
              </a:xfrm>
              <a:prstGeom prst="line">
                <a:avLst/>
              </a:prstGeom>
              <a:noFill/>
              <a:ln w="12700">
                <a:solidFill>
                  <a:srgbClr val="000000"/>
                </a:solidFill>
                <a:round/>
                <a:headEnd/>
                <a:tailEnd/>
              </a:ln>
            </p:spPr>
            <p:txBody>
              <a:bodyPr/>
              <a:lstStyle/>
              <a:p>
                <a:endParaRPr lang="de-DE"/>
              </a:p>
            </p:txBody>
          </p:sp>
          <p:sp>
            <p:nvSpPr>
              <p:cNvPr id="117945" name="Line 32"/>
              <p:cNvSpPr>
                <a:spLocks noChangeShapeType="1"/>
              </p:cNvSpPr>
              <p:nvPr/>
            </p:nvSpPr>
            <p:spPr bwMode="auto">
              <a:xfrm flipV="1">
                <a:off x="3288" y="3298"/>
                <a:ext cx="116" cy="286"/>
              </a:xfrm>
              <a:prstGeom prst="line">
                <a:avLst/>
              </a:prstGeom>
              <a:noFill/>
              <a:ln w="12700">
                <a:solidFill>
                  <a:srgbClr val="000000"/>
                </a:solidFill>
                <a:round/>
                <a:headEnd/>
                <a:tailEnd/>
              </a:ln>
            </p:spPr>
            <p:txBody>
              <a:bodyPr/>
              <a:lstStyle/>
              <a:p>
                <a:endParaRPr lang="de-DE"/>
              </a:p>
            </p:txBody>
          </p:sp>
          <p:sp>
            <p:nvSpPr>
              <p:cNvPr id="117946" name="Line 33"/>
              <p:cNvSpPr>
                <a:spLocks noChangeShapeType="1"/>
              </p:cNvSpPr>
              <p:nvPr/>
            </p:nvSpPr>
            <p:spPr bwMode="auto">
              <a:xfrm flipV="1">
                <a:off x="3517" y="3298"/>
                <a:ext cx="116" cy="286"/>
              </a:xfrm>
              <a:prstGeom prst="line">
                <a:avLst/>
              </a:prstGeom>
              <a:noFill/>
              <a:ln w="12700">
                <a:solidFill>
                  <a:srgbClr val="000000"/>
                </a:solidFill>
                <a:round/>
                <a:headEnd/>
                <a:tailEnd/>
              </a:ln>
            </p:spPr>
            <p:txBody>
              <a:bodyPr/>
              <a:lstStyle/>
              <a:p>
                <a:endParaRPr lang="de-DE"/>
              </a:p>
            </p:txBody>
          </p:sp>
          <p:sp>
            <p:nvSpPr>
              <p:cNvPr id="117947" name="Line 34"/>
              <p:cNvSpPr>
                <a:spLocks noChangeShapeType="1"/>
              </p:cNvSpPr>
              <p:nvPr/>
            </p:nvSpPr>
            <p:spPr bwMode="auto">
              <a:xfrm flipV="1">
                <a:off x="3747" y="3298"/>
                <a:ext cx="116" cy="286"/>
              </a:xfrm>
              <a:prstGeom prst="line">
                <a:avLst/>
              </a:prstGeom>
              <a:noFill/>
              <a:ln w="12700">
                <a:solidFill>
                  <a:srgbClr val="000000"/>
                </a:solidFill>
                <a:round/>
                <a:headEnd/>
                <a:tailEnd/>
              </a:ln>
            </p:spPr>
            <p:txBody>
              <a:bodyPr/>
              <a:lstStyle/>
              <a:p>
                <a:endParaRPr lang="de-DE"/>
              </a:p>
            </p:txBody>
          </p:sp>
          <p:sp>
            <p:nvSpPr>
              <p:cNvPr id="117948" name="Line 35"/>
              <p:cNvSpPr>
                <a:spLocks noChangeShapeType="1"/>
              </p:cNvSpPr>
              <p:nvPr/>
            </p:nvSpPr>
            <p:spPr bwMode="auto">
              <a:xfrm flipV="1">
                <a:off x="3976" y="3298"/>
                <a:ext cx="116" cy="286"/>
              </a:xfrm>
              <a:prstGeom prst="line">
                <a:avLst/>
              </a:prstGeom>
              <a:noFill/>
              <a:ln w="12700">
                <a:solidFill>
                  <a:srgbClr val="000000"/>
                </a:solidFill>
                <a:round/>
                <a:headEnd/>
                <a:tailEnd/>
              </a:ln>
            </p:spPr>
            <p:txBody>
              <a:bodyPr/>
              <a:lstStyle/>
              <a:p>
                <a:endParaRPr lang="de-DE"/>
              </a:p>
            </p:txBody>
          </p:sp>
        </p:grpSp>
      </p:grpSp>
      <p:sp>
        <p:nvSpPr>
          <p:cNvPr id="117765" name="Rectangle 38"/>
          <p:cNvSpPr>
            <a:spLocks noChangeArrowheads="1"/>
          </p:cNvSpPr>
          <p:nvPr/>
        </p:nvSpPr>
        <p:spPr bwMode="auto">
          <a:xfrm>
            <a:off x="3276600" y="2146301"/>
            <a:ext cx="41678" cy="200055"/>
          </a:xfrm>
          <a:prstGeom prst="rect">
            <a:avLst/>
          </a:prstGeom>
          <a:noFill/>
          <a:ln w="9525">
            <a:noFill/>
            <a:miter lim="800000"/>
            <a:headEnd/>
            <a:tailEnd/>
          </a:ln>
        </p:spPr>
        <p:txBody>
          <a:bodyPr wrap="none" lIns="0" tIns="0" rIns="0" bIns="0">
            <a:spAutoFit/>
          </a:bodyPr>
          <a:lstStyle/>
          <a:p>
            <a:r>
              <a:rPr lang="de-DE" sz="1300" b="1">
                <a:solidFill>
                  <a:srgbClr val="000000"/>
                </a:solidFill>
              </a:rPr>
              <a:t> </a:t>
            </a:r>
            <a:endParaRPr lang="de-DE"/>
          </a:p>
        </p:txBody>
      </p:sp>
      <p:sp>
        <p:nvSpPr>
          <p:cNvPr id="117766" name="Rectangle 39"/>
          <p:cNvSpPr>
            <a:spLocks noChangeArrowheads="1"/>
          </p:cNvSpPr>
          <p:nvPr/>
        </p:nvSpPr>
        <p:spPr bwMode="auto">
          <a:xfrm>
            <a:off x="3317876" y="2133601"/>
            <a:ext cx="889667" cy="200055"/>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Betrachter</a:t>
            </a:r>
            <a:endParaRPr lang="de-DE"/>
          </a:p>
        </p:txBody>
      </p:sp>
      <p:sp>
        <p:nvSpPr>
          <p:cNvPr id="117767" name="Rectangle 40"/>
          <p:cNvSpPr>
            <a:spLocks noChangeArrowheads="1"/>
          </p:cNvSpPr>
          <p:nvPr/>
        </p:nvSpPr>
        <p:spPr bwMode="auto">
          <a:xfrm>
            <a:off x="6700839" y="2327276"/>
            <a:ext cx="626775" cy="200055"/>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   Licht-</a:t>
            </a:r>
            <a:endParaRPr lang="de-DE"/>
          </a:p>
        </p:txBody>
      </p:sp>
      <p:sp>
        <p:nvSpPr>
          <p:cNvPr id="117768" name="Rectangle 41"/>
          <p:cNvSpPr>
            <a:spLocks noChangeArrowheads="1"/>
          </p:cNvSpPr>
          <p:nvPr/>
        </p:nvSpPr>
        <p:spPr bwMode="auto">
          <a:xfrm>
            <a:off x="6700839" y="2520951"/>
            <a:ext cx="654025" cy="200055"/>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   quelle</a:t>
            </a:r>
            <a:endParaRPr lang="de-DE"/>
          </a:p>
        </p:txBody>
      </p:sp>
      <p:sp>
        <p:nvSpPr>
          <p:cNvPr id="117769" name="Rectangle 42"/>
          <p:cNvSpPr>
            <a:spLocks noChangeArrowheads="1"/>
          </p:cNvSpPr>
          <p:nvPr/>
        </p:nvSpPr>
        <p:spPr bwMode="auto">
          <a:xfrm>
            <a:off x="3276601" y="3487739"/>
            <a:ext cx="1069975" cy="198437"/>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 Projektions-</a:t>
            </a:r>
            <a:endParaRPr lang="de-DE"/>
          </a:p>
        </p:txBody>
      </p:sp>
      <p:sp>
        <p:nvSpPr>
          <p:cNvPr id="117770" name="Rectangle 43"/>
          <p:cNvSpPr>
            <a:spLocks noChangeArrowheads="1"/>
          </p:cNvSpPr>
          <p:nvPr/>
        </p:nvSpPr>
        <p:spPr bwMode="auto">
          <a:xfrm>
            <a:off x="3276601" y="3681414"/>
            <a:ext cx="559449" cy="200055"/>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 ebene</a:t>
            </a:r>
            <a:endParaRPr lang="de-DE"/>
          </a:p>
        </p:txBody>
      </p:sp>
      <p:sp>
        <p:nvSpPr>
          <p:cNvPr id="117771" name="Line 44"/>
          <p:cNvSpPr>
            <a:spLocks noChangeShapeType="1"/>
          </p:cNvSpPr>
          <p:nvPr/>
        </p:nvSpPr>
        <p:spPr bwMode="auto">
          <a:xfrm>
            <a:off x="3373439" y="5235575"/>
            <a:ext cx="4827587" cy="1588"/>
          </a:xfrm>
          <a:prstGeom prst="line">
            <a:avLst/>
          </a:prstGeom>
          <a:noFill/>
          <a:ln w="15875">
            <a:solidFill>
              <a:srgbClr val="000000"/>
            </a:solidFill>
            <a:round/>
            <a:headEnd/>
            <a:tailEnd/>
          </a:ln>
        </p:spPr>
        <p:txBody>
          <a:bodyPr/>
          <a:lstStyle/>
          <a:p>
            <a:endParaRPr lang="de-DE"/>
          </a:p>
        </p:txBody>
      </p:sp>
      <p:sp>
        <p:nvSpPr>
          <p:cNvPr id="117772" name="Line 45"/>
          <p:cNvSpPr>
            <a:spLocks noChangeShapeType="1"/>
          </p:cNvSpPr>
          <p:nvPr/>
        </p:nvSpPr>
        <p:spPr bwMode="auto">
          <a:xfrm flipV="1">
            <a:off x="3827463" y="2501900"/>
            <a:ext cx="639762" cy="820738"/>
          </a:xfrm>
          <a:prstGeom prst="line">
            <a:avLst/>
          </a:prstGeom>
          <a:noFill/>
          <a:ln w="31750">
            <a:solidFill>
              <a:srgbClr val="000000"/>
            </a:solidFill>
            <a:round/>
            <a:headEnd/>
            <a:tailEnd/>
          </a:ln>
        </p:spPr>
        <p:txBody>
          <a:bodyPr/>
          <a:lstStyle/>
          <a:p>
            <a:endParaRPr lang="de-DE"/>
          </a:p>
        </p:txBody>
      </p:sp>
      <p:sp>
        <p:nvSpPr>
          <p:cNvPr id="117773" name="Oval 46"/>
          <p:cNvSpPr>
            <a:spLocks noChangeArrowheads="1"/>
          </p:cNvSpPr>
          <p:nvPr/>
        </p:nvSpPr>
        <p:spPr bwMode="auto">
          <a:xfrm>
            <a:off x="3511550" y="2368550"/>
            <a:ext cx="90488" cy="90488"/>
          </a:xfrm>
          <a:prstGeom prst="ellipse">
            <a:avLst/>
          </a:prstGeom>
          <a:solidFill>
            <a:srgbClr val="000000"/>
          </a:solidFill>
          <a:ln w="12700">
            <a:solidFill>
              <a:srgbClr val="000000"/>
            </a:solidFill>
            <a:round/>
            <a:headEnd/>
            <a:tailEnd/>
          </a:ln>
        </p:spPr>
        <p:txBody>
          <a:bodyPr/>
          <a:lstStyle/>
          <a:p>
            <a:endParaRPr lang="de-DE"/>
          </a:p>
        </p:txBody>
      </p:sp>
      <p:sp>
        <p:nvSpPr>
          <p:cNvPr id="117774" name="Freeform 47"/>
          <p:cNvSpPr>
            <a:spLocks/>
          </p:cNvSpPr>
          <p:nvPr/>
        </p:nvSpPr>
        <p:spPr bwMode="auto">
          <a:xfrm>
            <a:off x="3544889" y="2405064"/>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7775" name="Freeform 48"/>
          <p:cNvSpPr>
            <a:spLocks/>
          </p:cNvSpPr>
          <p:nvPr/>
        </p:nvSpPr>
        <p:spPr bwMode="auto">
          <a:xfrm>
            <a:off x="3563938" y="2459039"/>
            <a:ext cx="12700" cy="22225"/>
          </a:xfrm>
          <a:custGeom>
            <a:avLst/>
            <a:gdLst>
              <a:gd name="T0" fmla="*/ 0 w 8"/>
              <a:gd name="T1" fmla="*/ 2147483647 h 14"/>
              <a:gd name="T2" fmla="*/ 2147483647 w 8"/>
              <a:gd name="T3" fmla="*/ 0 h 14"/>
              <a:gd name="T4" fmla="*/ 2147483647 w 8"/>
              <a:gd name="T5" fmla="*/ 2147483647 h 14"/>
              <a:gd name="T6" fmla="*/ 2147483647 w 8"/>
              <a:gd name="T7" fmla="*/ 2147483647 h 14"/>
              <a:gd name="T8" fmla="*/ 0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0" y="2"/>
                </a:moveTo>
                <a:lnTo>
                  <a:pt x="6" y="0"/>
                </a:lnTo>
                <a:lnTo>
                  <a:pt x="8" y="12"/>
                </a:lnTo>
                <a:lnTo>
                  <a:pt x="2" y="14"/>
                </a:lnTo>
                <a:lnTo>
                  <a:pt x="0" y="2"/>
                </a:lnTo>
                <a:close/>
              </a:path>
            </a:pathLst>
          </a:custGeom>
          <a:solidFill>
            <a:srgbClr val="000000"/>
          </a:solidFill>
          <a:ln w="9525">
            <a:noFill/>
            <a:round/>
            <a:headEnd/>
            <a:tailEnd/>
          </a:ln>
        </p:spPr>
        <p:txBody>
          <a:bodyPr/>
          <a:lstStyle/>
          <a:p>
            <a:endParaRPr lang="de-DE"/>
          </a:p>
        </p:txBody>
      </p:sp>
      <p:sp>
        <p:nvSpPr>
          <p:cNvPr id="117776" name="Freeform 49"/>
          <p:cNvSpPr>
            <a:spLocks/>
          </p:cNvSpPr>
          <p:nvPr/>
        </p:nvSpPr>
        <p:spPr bwMode="auto">
          <a:xfrm>
            <a:off x="3579814" y="2514601"/>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7777" name="Freeform 50"/>
          <p:cNvSpPr>
            <a:spLocks/>
          </p:cNvSpPr>
          <p:nvPr/>
        </p:nvSpPr>
        <p:spPr bwMode="auto">
          <a:xfrm>
            <a:off x="3598863" y="2568576"/>
            <a:ext cx="12700" cy="22225"/>
          </a:xfrm>
          <a:custGeom>
            <a:avLst/>
            <a:gdLst>
              <a:gd name="T0" fmla="*/ 0 w 8"/>
              <a:gd name="T1" fmla="*/ 2147483647 h 14"/>
              <a:gd name="T2" fmla="*/ 2147483647 w 8"/>
              <a:gd name="T3" fmla="*/ 0 h 14"/>
              <a:gd name="T4" fmla="*/ 2147483647 w 8"/>
              <a:gd name="T5" fmla="*/ 2147483647 h 14"/>
              <a:gd name="T6" fmla="*/ 2147483647 w 8"/>
              <a:gd name="T7" fmla="*/ 2147483647 h 14"/>
              <a:gd name="T8" fmla="*/ 0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0" y="2"/>
                </a:moveTo>
                <a:lnTo>
                  <a:pt x="6" y="0"/>
                </a:lnTo>
                <a:lnTo>
                  <a:pt x="8" y="12"/>
                </a:lnTo>
                <a:lnTo>
                  <a:pt x="2" y="14"/>
                </a:lnTo>
                <a:lnTo>
                  <a:pt x="0" y="2"/>
                </a:lnTo>
                <a:close/>
              </a:path>
            </a:pathLst>
          </a:custGeom>
          <a:solidFill>
            <a:srgbClr val="000000"/>
          </a:solidFill>
          <a:ln w="9525">
            <a:noFill/>
            <a:round/>
            <a:headEnd/>
            <a:tailEnd/>
          </a:ln>
        </p:spPr>
        <p:txBody>
          <a:bodyPr/>
          <a:lstStyle/>
          <a:p>
            <a:endParaRPr lang="de-DE"/>
          </a:p>
        </p:txBody>
      </p:sp>
      <p:sp>
        <p:nvSpPr>
          <p:cNvPr id="117778" name="Freeform 51"/>
          <p:cNvSpPr>
            <a:spLocks/>
          </p:cNvSpPr>
          <p:nvPr/>
        </p:nvSpPr>
        <p:spPr bwMode="auto">
          <a:xfrm>
            <a:off x="3614739" y="2627313"/>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7779" name="Freeform 52"/>
          <p:cNvSpPr>
            <a:spLocks/>
          </p:cNvSpPr>
          <p:nvPr/>
        </p:nvSpPr>
        <p:spPr bwMode="auto">
          <a:xfrm>
            <a:off x="3633789" y="2681288"/>
            <a:ext cx="14287" cy="19050"/>
          </a:xfrm>
          <a:custGeom>
            <a:avLst/>
            <a:gdLst>
              <a:gd name="T0" fmla="*/ 0 w 9"/>
              <a:gd name="T1" fmla="*/ 2147483647 h 12"/>
              <a:gd name="T2" fmla="*/ 2147483647 w 9"/>
              <a:gd name="T3" fmla="*/ 0 h 12"/>
              <a:gd name="T4" fmla="*/ 2147483647 w 9"/>
              <a:gd name="T5" fmla="*/ 2147483647 h 12"/>
              <a:gd name="T6" fmla="*/ 2147483647 w 9"/>
              <a:gd name="T7" fmla="*/ 2147483647 h 12"/>
              <a:gd name="T8" fmla="*/ 0 w 9"/>
              <a:gd name="T9" fmla="*/ 2147483647 h 12"/>
              <a:gd name="T10" fmla="*/ 0 60000 65536"/>
              <a:gd name="T11" fmla="*/ 0 60000 65536"/>
              <a:gd name="T12" fmla="*/ 0 60000 65536"/>
              <a:gd name="T13" fmla="*/ 0 60000 65536"/>
              <a:gd name="T14" fmla="*/ 0 60000 65536"/>
              <a:gd name="T15" fmla="*/ 0 w 9"/>
              <a:gd name="T16" fmla="*/ 0 h 12"/>
              <a:gd name="T17" fmla="*/ 9 w 9"/>
              <a:gd name="T18" fmla="*/ 12 h 12"/>
            </a:gdLst>
            <a:ahLst/>
            <a:cxnLst>
              <a:cxn ang="T10">
                <a:pos x="T0" y="T1"/>
              </a:cxn>
              <a:cxn ang="T11">
                <a:pos x="T2" y="T3"/>
              </a:cxn>
              <a:cxn ang="T12">
                <a:pos x="T4" y="T5"/>
              </a:cxn>
              <a:cxn ang="T13">
                <a:pos x="T6" y="T7"/>
              </a:cxn>
              <a:cxn ang="T14">
                <a:pos x="T8" y="T9"/>
              </a:cxn>
            </a:cxnLst>
            <a:rect l="T15" t="T16" r="T17" b="T18"/>
            <a:pathLst>
              <a:path w="9" h="12">
                <a:moveTo>
                  <a:pt x="0" y="2"/>
                </a:moveTo>
                <a:lnTo>
                  <a:pt x="7" y="0"/>
                </a:lnTo>
                <a:lnTo>
                  <a:pt x="9" y="10"/>
                </a:lnTo>
                <a:lnTo>
                  <a:pt x="3" y="12"/>
                </a:lnTo>
                <a:lnTo>
                  <a:pt x="0" y="2"/>
                </a:lnTo>
                <a:close/>
              </a:path>
            </a:pathLst>
          </a:custGeom>
          <a:solidFill>
            <a:srgbClr val="000000"/>
          </a:solidFill>
          <a:ln w="9525">
            <a:noFill/>
            <a:round/>
            <a:headEnd/>
            <a:tailEnd/>
          </a:ln>
        </p:spPr>
        <p:txBody>
          <a:bodyPr/>
          <a:lstStyle/>
          <a:p>
            <a:endParaRPr lang="de-DE"/>
          </a:p>
        </p:txBody>
      </p:sp>
      <p:sp>
        <p:nvSpPr>
          <p:cNvPr id="117780" name="Freeform 53"/>
          <p:cNvSpPr>
            <a:spLocks/>
          </p:cNvSpPr>
          <p:nvPr/>
        </p:nvSpPr>
        <p:spPr bwMode="auto">
          <a:xfrm>
            <a:off x="3651251" y="2736851"/>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7781" name="Freeform 54"/>
          <p:cNvSpPr>
            <a:spLocks/>
          </p:cNvSpPr>
          <p:nvPr/>
        </p:nvSpPr>
        <p:spPr bwMode="auto">
          <a:xfrm>
            <a:off x="3670300" y="2790826"/>
            <a:ext cx="12700" cy="23813"/>
          </a:xfrm>
          <a:custGeom>
            <a:avLst/>
            <a:gdLst>
              <a:gd name="T0" fmla="*/ 0 w 8"/>
              <a:gd name="T1" fmla="*/ 2147483647 h 15"/>
              <a:gd name="T2" fmla="*/ 2147483647 w 8"/>
              <a:gd name="T3" fmla="*/ 0 h 15"/>
              <a:gd name="T4" fmla="*/ 2147483647 w 8"/>
              <a:gd name="T5" fmla="*/ 2147483647 h 15"/>
              <a:gd name="T6" fmla="*/ 2147483647 w 8"/>
              <a:gd name="T7" fmla="*/ 2147483647 h 15"/>
              <a:gd name="T8" fmla="*/ 0 w 8"/>
              <a:gd name="T9" fmla="*/ 2147483647 h 15"/>
              <a:gd name="T10" fmla="*/ 0 60000 65536"/>
              <a:gd name="T11" fmla="*/ 0 60000 65536"/>
              <a:gd name="T12" fmla="*/ 0 60000 65536"/>
              <a:gd name="T13" fmla="*/ 0 60000 65536"/>
              <a:gd name="T14" fmla="*/ 0 60000 65536"/>
              <a:gd name="T15" fmla="*/ 0 w 8"/>
              <a:gd name="T16" fmla="*/ 0 h 15"/>
              <a:gd name="T17" fmla="*/ 8 w 8"/>
              <a:gd name="T18" fmla="*/ 15 h 15"/>
            </a:gdLst>
            <a:ahLst/>
            <a:cxnLst>
              <a:cxn ang="T10">
                <a:pos x="T0" y="T1"/>
              </a:cxn>
              <a:cxn ang="T11">
                <a:pos x="T2" y="T3"/>
              </a:cxn>
              <a:cxn ang="T12">
                <a:pos x="T4" y="T5"/>
              </a:cxn>
              <a:cxn ang="T13">
                <a:pos x="T6" y="T7"/>
              </a:cxn>
              <a:cxn ang="T14">
                <a:pos x="T8" y="T9"/>
              </a:cxn>
            </a:cxnLst>
            <a:rect l="T15" t="T16" r="T17" b="T18"/>
            <a:pathLst>
              <a:path w="8" h="15">
                <a:moveTo>
                  <a:pt x="0" y="2"/>
                </a:moveTo>
                <a:lnTo>
                  <a:pt x="6" y="0"/>
                </a:lnTo>
                <a:lnTo>
                  <a:pt x="8" y="12"/>
                </a:lnTo>
                <a:lnTo>
                  <a:pt x="2" y="15"/>
                </a:lnTo>
                <a:lnTo>
                  <a:pt x="0" y="2"/>
                </a:lnTo>
                <a:close/>
              </a:path>
            </a:pathLst>
          </a:custGeom>
          <a:solidFill>
            <a:srgbClr val="000000"/>
          </a:solidFill>
          <a:ln w="9525">
            <a:noFill/>
            <a:round/>
            <a:headEnd/>
            <a:tailEnd/>
          </a:ln>
        </p:spPr>
        <p:txBody>
          <a:bodyPr/>
          <a:lstStyle/>
          <a:p>
            <a:endParaRPr lang="de-DE"/>
          </a:p>
        </p:txBody>
      </p:sp>
      <p:sp>
        <p:nvSpPr>
          <p:cNvPr id="117782" name="Freeform 55"/>
          <p:cNvSpPr>
            <a:spLocks/>
          </p:cNvSpPr>
          <p:nvPr/>
        </p:nvSpPr>
        <p:spPr bwMode="auto">
          <a:xfrm>
            <a:off x="3686176" y="284638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7783" name="Freeform 56"/>
          <p:cNvSpPr>
            <a:spLocks/>
          </p:cNvSpPr>
          <p:nvPr/>
        </p:nvSpPr>
        <p:spPr bwMode="auto">
          <a:xfrm>
            <a:off x="3705225" y="2900363"/>
            <a:ext cx="12700" cy="23812"/>
          </a:xfrm>
          <a:custGeom>
            <a:avLst/>
            <a:gdLst>
              <a:gd name="T0" fmla="*/ 0 w 8"/>
              <a:gd name="T1" fmla="*/ 2147483647 h 15"/>
              <a:gd name="T2" fmla="*/ 2147483647 w 8"/>
              <a:gd name="T3" fmla="*/ 0 h 15"/>
              <a:gd name="T4" fmla="*/ 2147483647 w 8"/>
              <a:gd name="T5" fmla="*/ 2147483647 h 15"/>
              <a:gd name="T6" fmla="*/ 2147483647 w 8"/>
              <a:gd name="T7" fmla="*/ 2147483647 h 15"/>
              <a:gd name="T8" fmla="*/ 0 w 8"/>
              <a:gd name="T9" fmla="*/ 2147483647 h 15"/>
              <a:gd name="T10" fmla="*/ 0 60000 65536"/>
              <a:gd name="T11" fmla="*/ 0 60000 65536"/>
              <a:gd name="T12" fmla="*/ 0 60000 65536"/>
              <a:gd name="T13" fmla="*/ 0 60000 65536"/>
              <a:gd name="T14" fmla="*/ 0 60000 65536"/>
              <a:gd name="T15" fmla="*/ 0 w 8"/>
              <a:gd name="T16" fmla="*/ 0 h 15"/>
              <a:gd name="T17" fmla="*/ 8 w 8"/>
              <a:gd name="T18" fmla="*/ 15 h 15"/>
            </a:gdLst>
            <a:ahLst/>
            <a:cxnLst>
              <a:cxn ang="T10">
                <a:pos x="T0" y="T1"/>
              </a:cxn>
              <a:cxn ang="T11">
                <a:pos x="T2" y="T3"/>
              </a:cxn>
              <a:cxn ang="T12">
                <a:pos x="T4" y="T5"/>
              </a:cxn>
              <a:cxn ang="T13">
                <a:pos x="T6" y="T7"/>
              </a:cxn>
              <a:cxn ang="T14">
                <a:pos x="T8" y="T9"/>
              </a:cxn>
            </a:cxnLst>
            <a:rect l="T15" t="T16" r="T17" b="T18"/>
            <a:pathLst>
              <a:path w="8" h="15">
                <a:moveTo>
                  <a:pt x="0" y="2"/>
                </a:moveTo>
                <a:lnTo>
                  <a:pt x="6" y="0"/>
                </a:lnTo>
                <a:lnTo>
                  <a:pt x="8" y="13"/>
                </a:lnTo>
                <a:lnTo>
                  <a:pt x="2" y="15"/>
                </a:lnTo>
                <a:lnTo>
                  <a:pt x="0" y="2"/>
                </a:lnTo>
                <a:close/>
              </a:path>
            </a:pathLst>
          </a:custGeom>
          <a:solidFill>
            <a:srgbClr val="000000"/>
          </a:solidFill>
          <a:ln w="9525">
            <a:noFill/>
            <a:round/>
            <a:headEnd/>
            <a:tailEnd/>
          </a:ln>
        </p:spPr>
        <p:txBody>
          <a:bodyPr/>
          <a:lstStyle/>
          <a:p>
            <a:endParaRPr lang="de-DE"/>
          </a:p>
        </p:txBody>
      </p:sp>
      <p:sp>
        <p:nvSpPr>
          <p:cNvPr id="117784" name="Freeform 57"/>
          <p:cNvSpPr>
            <a:spLocks/>
          </p:cNvSpPr>
          <p:nvPr/>
        </p:nvSpPr>
        <p:spPr bwMode="auto">
          <a:xfrm>
            <a:off x="3721101" y="295592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7785" name="Freeform 58"/>
          <p:cNvSpPr>
            <a:spLocks/>
          </p:cNvSpPr>
          <p:nvPr/>
        </p:nvSpPr>
        <p:spPr bwMode="auto">
          <a:xfrm>
            <a:off x="3741739" y="3013075"/>
            <a:ext cx="15875" cy="20638"/>
          </a:xfrm>
          <a:custGeom>
            <a:avLst/>
            <a:gdLst>
              <a:gd name="T0" fmla="*/ 0 w 10"/>
              <a:gd name="T1" fmla="*/ 2147483647 h 13"/>
              <a:gd name="T2" fmla="*/ 2147483647 w 10"/>
              <a:gd name="T3" fmla="*/ 0 h 13"/>
              <a:gd name="T4" fmla="*/ 2147483647 w 10"/>
              <a:gd name="T5" fmla="*/ 2147483647 h 13"/>
              <a:gd name="T6" fmla="*/ 2147483647 w 10"/>
              <a:gd name="T7" fmla="*/ 2147483647 h 13"/>
              <a:gd name="T8" fmla="*/ 0 w 10"/>
              <a:gd name="T9" fmla="*/ 2147483647 h 13"/>
              <a:gd name="T10" fmla="*/ 0 60000 65536"/>
              <a:gd name="T11" fmla="*/ 0 60000 65536"/>
              <a:gd name="T12" fmla="*/ 0 60000 65536"/>
              <a:gd name="T13" fmla="*/ 0 60000 65536"/>
              <a:gd name="T14" fmla="*/ 0 60000 65536"/>
              <a:gd name="T15" fmla="*/ 0 w 10"/>
              <a:gd name="T16" fmla="*/ 0 h 13"/>
              <a:gd name="T17" fmla="*/ 10 w 10"/>
              <a:gd name="T18" fmla="*/ 13 h 13"/>
            </a:gdLst>
            <a:ahLst/>
            <a:cxnLst>
              <a:cxn ang="T10">
                <a:pos x="T0" y="T1"/>
              </a:cxn>
              <a:cxn ang="T11">
                <a:pos x="T2" y="T3"/>
              </a:cxn>
              <a:cxn ang="T12">
                <a:pos x="T4" y="T5"/>
              </a:cxn>
              <a:cxn ang="T13">
                <a:pos x="T6" y="T7"/>
              </a:cxn>
              <a:cxn ang="T14">
                <a:pos x="T8" y="T9"/>
              </a:cxn>
            </a:cxnLst>
            <a:rect l="T15" t="T16" r="T17" b="T18"/>
            <a:pathLst>
              <a:path w="10" h="13">
                <a:moveTo>
                  <a:pt x="0" y="2"/>
                </a:moveTo>
                <a:lnTo>
                  <a:pt x="6" y="0"/>
                </a:lnTo>
                <a:lnTo>
                  <a:pt x="10" y="11"/>
                </a:lnTo>
                <a:lnTo>
                  <a:pt x="4" y="13"/>
                </a:lnTo>
                <a:lnTo>
                  <a:pt x="0" y="2"/>
                </a:lnTo>
                <a:close/>
              </a:path>
            </a:pathLst>
          </a:custGeom>
          <a:solidFill>
            <a:srgbClr val="000000"/>
          </a:solidFill>
          <a:ln w="9525">
            <a:noFill/>
            <a:round/>
            <a:headEnd/>
            <a:tailEnd/>
          </a:ln>
        </p:spPr>
        <p:txBody>
          <a:bodyPr/>
          <a:lstStyle/>
          <a:p>
            <a:endParaRPr lang="de-DE"/>
          </a:p>
        </p:txBody>
      </p:sp>
      <p:sp>
        <p:nvSpPr>
          <p:cNvPr id="117786" name="Freeform 59"/>
          <p:cNvSpPr>
            <a:spLocks/>
          </p:cNvSpPr>
          <p:nvPr/>
        </p:nvSpPr>
        <p:spPr bwMode="auto">
          <a:xfrm>
            <a:off x="3757614" y="3068638"/>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7787" name="Freeform 60"/>
          <p:cNvSpPr>
            <a:spLocks/>
          </p:cNvSpPr>
          <p:nvPr/>
        </p:nvSpPr>
        <p:spPr bwMode="auto">
          <a:xfrm>
            <a:off x="3776664" y="3122613"/>
            <a:ext cx="15875" cy="23812"/>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2"/>
                </a:moveTo>
                <a:lnTo>
                  <a:pt x="6" y="0"/>
                </a:lnTo>
                <a:lnTo>
                  <a:pt x="10" y="13"/>
                </a:lnTo>
                <a:lnTo>
                  <a:pt x="4" y="15"/>
                </a:lnTo>
                <a:lnTo>
                  <a:pt x="0" y="2"/>
                </a:lnTo>
                <a:close/>
              </a:path>
            </a:pathLst>
          </a:custGeom>
          <a:solidFill>
            <a:srgbClr val="000000"/>
          </a:solidFill>
          <a:ln w="9525">
            <a:noFill/>
            <a:round/>
            <a:headEnd/>
            <a:tailEnd/>
          </a:ln>
        </p:spPr>
        <p:txBody>
          <a:bodyPr/>
          <a:lstStyle/>
          <a:p>
            <a:endParaRPr lang="de-DE"/>
          </a:p>
        </p:txBody>
      </p:sp>
      <p:sp>
        <p:nvSpPr>
          <p:cNvPr id="117788" name="Freeform 61"/>
          <p:cNvSpPr>
            <a:spLocks/>
          </p:cNvSpPr>
          <p:nvPr/>
        </p:nvSpPr>
        <p:spPr bwMode="auto">
          <a:xfrm>
            <a:off x="3792539" y="317817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7789" name="Freeform 62"/>
          <p:cNvSpPr>
            <a:spLocks/>
          </p:cNvSpPr>
          <p:nvPr/>
        </p:nvSpPr>
        <p:spPr bwMode="auto">
          <a:xfrm>
            <a:off x="3811589" y="323373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7790" name="Freeform 63"/>
          <p:cNvSpPr>
            <a:spLocks/>
          </p:cNvSpPr>
          <p:nvPr/>
        </p:nvSpPr>
        <p:spPr bwMode="auto">
          <a:xfrm>
            <a:off x="3827463" y="3287714"/>
            <a:ext cx="17462" cy="22225"/>
          </a:xfrm>
          <a:custGeom>
            <a:avLst/>
            <a:gdLst>
              <a:gd name="T0" fmla="*/ 0 w 11"/>
              <a:gd name="T1" fmla="*/ 2147483647 h 14"/>
              <a:gd name="T2" fmla="*/ 2147483647 w 11"/>
              <a:gd name="T3" fmla="*/ 0 h 14"/>
              <a:gd name="T4" fmla="*/ 2147483647 w 11"/>
              <a:gd name="T5" fmla="*/ 2147483647 h 14"/>
              <a:gd name="T6" fmla="*/ 2147483647 w 11"/>
              <a:gd name="T7" fmla="*/ 2147483647 h 14"/>
              <a:gd name="T8" fmla="*/ 0 w 11"/>
              <a:gd name="T9" fmla="*/ 2147483647 h 14"/>
              <a:gd name="T10" fmla="*/ 0 60000 65536"/>
              <a:gd name="T11" fmla="*/ 0 60000 65536"/>
              <a:gd name="T12" fmla="*/ 0 60000 65536"/>
              <a:gd name="T13" fmla="*/ 0 60000 65536"/>
              <a:gd name="T14" fmla="*/ 0 60000 65536"/>
              <a:gd name="T15" fmla="*/ 0 w 11"/>
              <a:gd name="T16" fmla="*/ 0 h 14"/>
              <a:gd name="T17" fmla="*/ 11 w 11"/>
              <a:gd name="T18" fmla="*/ 14 h 14"/>
            </a:gdLst>
            <a:ahLst/>
            <a:cxnLst>
              <a:cxn ang="T10">
                <a:pos x="T0" y="T1"/>
              </a:cxn>
              <a:cxn ang="T11">
                <a:pos x="T2" y="T3"/>
              </a:cxn>
              <a:cxn ang="T12">
                <a:pos x="T4" y="T5"/>
              </a:cxn>
              <a:cxn ang="T13">
                <a:pos x="T6" y="T7"/>
              </a:cxn>
              <a:cxn ang="T14">
                <a:pos x="T8" y="T9"/>
              </a:cxn>
            </a:cxnLst>
            <a:rect l="T15" t="T16" r="T17" b="T18"/>
            <a:pathLst>
              <a:path w="11" h="14">
                <a:moveTo>
                  <a:pt x="0" y="2"/>
                </a:moveTo>
                <a:lnTo>
                  <a:pt x="6" y="0"/>
                </a:lnTo>
                <a:lnTo>
                  <a:pt x="11" y="12"/>
                </a:lnTo>
                <a:lnTo>
                  <a:pt x="4" y="14"/>
                </a:lnTo>
                <a:lnTo>
                  <a:pt x="0" y="2"/>
                </a:lnTo>
                <a:close/>
              </a:path>
            </a:pathLst>
          </a:custGeom>
          <a:solidFill>
            <a:srgbClr val="000000"/>
          </a:solidFill>
          <a:ln w="9525">
            <a:noFill/>
            <a:round/>
            <a:headEnd/>
            <a:tailEnd/>
          </a:ln>
        </p:spPr>
        <p:txBody>
          <a:bodyPr/>
          <a:lstStyle/>
          <a:p>
            <a:endParaRPr lang="de-DE"/>
          </a:p>
        </p:txBody>
      </p:sp>
      <p:sp>
        <p:nvSpPr>
          <p:cNvPr id="117791" name="Freeform 64"/>
          <p:cNvSpPr>
            <a:spLocks/>
          </p:cNvSpPr>
          <p:nvPr/>
        </p:nvSpPr>
        <p:spPr bwMode="auto">
          <a:xfrm>
            <a:off x="3848101" y="3346450"/>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7792" name="Freeform 65"/>
          <p:cNvSpPr>
            <a:spLocks/>
          </p:cNvSpPr>
          <p:nvPr/>
        </p:nvSpPr>
        <p:spPr bwMode="auto">
          <a:xfrm>
            <a:off x="3863976" y="3400425"/>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7793" name="Freeform 66"/>
          <p:cNvSpPr>
            <a:spLocks/>
          </p:cNvSpPr>
          <p:nvPr/>
        </p:nvSpPr>
        <p:spPr bwMode="auto">
          <a:xfrm>
            <a:off x="3883026" y="345598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7794" name="Freeform 67"/>
          <p:cNvSpPr>
            <a:spLocks/>
          </p:cNvSpPr>
          <p:nvPr/>
        </p:nvSpPr>
        <p:spPr bwMode="auto">
          <a:xfrm>
            <a:off x="3898901" y="3509964"/>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7795" name="Freeform 68"/>
          <p:cNvSpPr>
            <a:spLocks/>
          </p:cNvSpPr>
          <p:nvPr/>
        </p:nvSpPr>
        <p:spPr bwMode="auto">
          <a:xfrm>
            <a:off x="3917951" y="356552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7796" name="Freeform 69"/>
          <p:cNvSpPr>
            <a:spLocks/>
          </p:cNvSpPr>
          <p:nvPr/>
        </p:nvSpPr>
        <p:spPr bwMode="auto">
          <a:xfrm>
            <a:off x="3933826" y="3619501"/>
            <a:ext cx="17463" cy="22225"/>
          </a:xfrm>
          <a:custGeom>
            <a:avLst/>
            <a:gdLst>
              <a:gd name="T0" fmla="*/ 0 w 11"/>
              <a:gd name="T1" fmla="*/ 2147483647 h 14"/>
              <a:gd name="T2" fmla="*/ 2147483647 w 11"/>
              <a:gd name="T3" fmla="*/ 0 h 14"/>
              <a:gd name="T4" fmla="*/ 2147483647 w 11"/>
              <a:gd name="T5" fmla="*/ 2147483647 h 14"/>
              <a:gd name="T6" fmla="*/ 2147483647 w 11"/>
              <a:gd name="T7" fmla="*/ 2147483647 h 14"/>
              <a:gd name="T8" fmla="*/ 0 w 11"/>
              <a:gd name="T9" fmla="*/ 2147483647 h 14"/>
              <a:gd name="T10" fmla="*/ 0 60000 65536"/>
              <a:gd name="T11" fmla="*/ 0 60000 65536"/>
              <a:gd name="T12" fmla="*/ 0 60000 65536"/>
              <a:gd name="T13" fmla="*/ 0 60000 65536"/>
              <a:gd name="T14" fmla="*/ 0 60000 65536"/>
              <a:gd name="T15" fmla="*/ 0 w 11"/>
              <a:gd name="T16" fmla="*/ 0 h 14"/>
              <a:gd name="T17" fmla="*/ 11 w 11"/>
              <a:gd name="T18" fmla="*/ 14 h 14"/>
            </a:gdLst>
            <a:ahLst/>
            <a:cxnLst>
              <a:cxn ang="T10">
                <a:pos x="T0" y="T1"/>
              </a:cxn>
              <a:cxn ang="T11">
                <a:pos x="T2" y="T3"/>
              </a:cxn>
              <a:cxn ang="T12">
                <a:pos x="T4" y="T5"/>
              </a:cxn>
              <a:cxn ang="T13">
                <a:pos x="T6" y="T7"/>
              </a:cxn>
              <a:cxn ang="T14">
                <a:pos x="T8" y="T9"/>
              </a:cxn>
            </a:cxnLst>
            <a:rect l="T15" t="T16" r="T17" b="T18"/>
            <a:pathLst>
              <a:path w="11" h="14">
                <a:moveTo>
                  <a:pt x="0" y="2"/>
                </a:moveTo>
                <a:lnTo>
                  <a:pt x="7" y="0"/>
                </a:lnTo>
                <a:lnTo>
                  <a:pt x="11" y="12"/>
                </a:lnTo>
                <a:lnTo>
                  <a:pt x="4" y="14"/>
                </a:lnTo>
                <a:lnTo>
                  <a:pt x="0" y="2"/>
                </a:lnTo>
                <a:close/>
              </a:path>
            </a:pathLst>
          </a:custGeom>
          <a:solidFill>
            <a:srgbClr val="000000"/>
          </a:solidFill>
          <a:ln w="9525">
            <a:noFill/>
            <a:round/>
            <a:headEnd/>
            <a:tailEnd/>
          </a:ln>
        </p:spPr>
        <p:txBody>
          <a:bodyPr/>
          <a:lstStyle/>
          <a:p>
            <a:endParaRPr lang="de-DE"/>
          </a:p>
        </p:txBody>
      </p:sp>
      <p:sp>
        <p:nvSpPr>
          <p:cNvPr id="117797" name="Freeform 70"/>
          <p:cNvSpPr>
            <a:spLocks/>
          </p:cNvSpPr>
          <p:nvPr/>
        </p:nvSpPr>
        <p:spPr bwMode="auto">
          <a:xfrm>
            <a:off x="3954464" y="3675064"/>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7798" name="Freeform 71"/>
          <p:cNvSpPr>
            <a:spLocks/>
          </p:cNvSpPr>
          <p:nvPr/>
        </p:nvSpPr>
        <p:spPr bwMode="auto">
          <a:xfrm>
            <a:off x="3970339" y="3732213"/>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7799" name="Freeform 72"/>
          <p:cNvSpPr>
            <a:spLocks/>
          </p:cNvSpPr>
          <p:nvPr/>
        </p:nvSpPr>
        <p:spPr bwMode="auto">
          <a:xfrm>
            <a:off x="3989389" y="3787775"/>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7800" name="Freeform 73"/>
          <p:cNvSpPr>
            <a:spLocks/>
          </p:cNvSpPr>
          <p:nvPr/>
        </p:nvSpPr>
        <p:spPr bwMode="auto">
          <a:xfrm>
            <a:off x="4005264" y="3841751"/>
            <a:ext cx="15875" cy="23813"/>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2"/>
                </a:moveTo>
                <a:lnTo>
                  <a:pt x="6" y="0"/>
                </a:lnTo>
                <a:lnTo>
                  <a:pt x="10" y="13"/>
                </a:lnTo>
                <a:lnTo>
                  <a:pt x="4" y="15"/>
                </a:lnTo>
                <a:lnTo>
                  <a:pt x="0" y="2"/>
                </a:lnTo>
                <a:close/>
              </a:path>
            </a:pathLst>
          </a:custGeom>
          <a:solidFill>
            <a:srgbClr val="000000"/>
          </a:solidFill>
          <a:ln w="9525">
            <a:noFill/>
            <a:round/>
            <a:headEnd/>
            <a:tailEnd/>
          </a:ln>
        </p:spPr>
        <p:txBody>
          <a:bodyPr/>
          <a:lstStyle/>
          <a:p>
            <a:endParaRPr lang="de-DE"/>
          </a:p>
        </p:txBody>
      </p:sp>
      <p:sp>
        <p:nvSpPr>
          <p:cNvPr id="117801" name="Freeform 74"/>
          <p:cNvSpPr>
            <a:spLocks/>
          </p:cNvSpPr>
          <p:nvPr/>
        </p:nvSpPr>
        <p:spPr bwMode="auto">
          <a:xfrm>
            <a:off x="4024314" y="3897314"/>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7802" name="Freeform 75"/>
          <p:cNvSpPr>
            <a:spLocks/>
          </p:cNvSpPr>
          <p:nvPr/>
        </p:nvSpPr>
        <p:spPr bwMode="auto">
          <a:xfrm>
            <a:off x="4040188" y="3951288"/>
            <a:ext cx="17462" cy="23812"/>
          </a:xfrm>
          <a:custGeom>
            <a:avLst/>
            <a:gdLst>
              <a:gd name="T0" fmla="*/ 0 w 11"/>
              <a:gd name="T1" fmla="*/ 2147483647 h 15"/>
              <a:gd name="T2" fmla="*/ 2147483647 w 11"/>
              <a:gd name="T3" fmla="*/ 0 h 15"/>
              <a:gd name="T4" fmla="*/ 2147483647 w 11"/>
              <a:gd name="T5" fmla="*/ 2147483647 h 15"/>
              <a:gd name="T6" fmla="*/ 2147483647 w 11"/>
              <a:gd name="T7" fmla="*/ 2147483647 h 15"/>
              <a:gd name="T8" fmla="*/ 0 w 11"/>
              <a:gd name="T9" fmla="*/ 2147483647 h 15"/>
              <a:gd name="T10" fmla="*/ 0 60000 65536"/>
              <a:gd name="T11" fmla="*/ 0 60000 65536"/>
              <a:gd name="T12" fmla="*/ 0 60000 65536"/>
              <a:gd name="T13" fmla="*/ 0 60000 65536"/>
              <a:gd name="T14" fmla="*/ 0 60000 65536"/>
              <a:gd name="T15" fmla="*/ 0 w 11"/>
              <a:gd name="T16" fmla="*/ 0 h 15"/>
              <a:gd name="T17" fmla="*/ 11 w 11"/>
              <a:gd name="T18" fmla="*/ 15 h 15"/>
            </a:gdLst>
            <a:ahLst/>
            <a:cxnLst>
              <a:cxn ang="T10">
                <a:pos x="T0" y="T1"/>
              </a:cxn>
              <a:cxn ang="T11">
                <a:pos x="T2" y="T3"/>
              </a:cxn>
              <a:cxn ang="T12">
                <a:pos x="T4" y="T5"/>
              </a:cxn>
              <a:cxn ang="T13">
                <a:pos x="T6" y="T7"/>
              </a:cxn>
              <a:cxn ang="T14">
                <a:pos x="T8" y="T9"/>
              </a:cxn>
            </a:cxnLst>
            <a:rect l="T15" t="T16" r="T17" b="T18"/>
            <a:pathLst>
              <a:path w="11" h="15">
                <a:moveTo>
                  <a:pt x="0" y="2"/>
                </a:moveTo>
                <a:lnTo>
                  <a:pt x="7" y="0"/>
                </a:lnTo>
                <a:lnTo>
                  <a:pt x="11" y="13"/>
                </a:lnTo>
                <a:lnTo>
                  <a:pt x="5" y="15"/>
                </a:lnTo>
                <a:lnTo>
                  <a:pt x="0" y="2"/>
                </a:lnTo>
                <a:close/>
              </a:path>
            </a:pathLst>
          </a:custGeom>
          <a:solidFill>
            <a:srgbClr val="000000"/>
          </a:solidFill>
          <a:ln w="9525">
            <a:noFill/>
            <a:round/>
            <a:headEnd/>
            <a:tailEnd/>
          </a:ln>
        </p:spPr>
        <p:txBody>
          <a:bodyPr/>
          <a:lstStyle/>
          <a:p>
            <a:endParaRPr lang="de-DE"/>
          </a:p>
        </p:txBody>
      </p:sp>
      <p:sp>
        <p:nvSpPr>
          <p:cNvPr id="117803" name="Freeform 76"/>
          <p:cNvSpPr>
            <a:spLocks/>
          </p:cNvSpPr>
          <p:nvPr/>
        </p:nvSpPr>
        <p:spPr bwMode="auto">
          <a:xfrm>
            <a:off x="4060826" y="4006851"/>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7804" name="Freeform 77"/>
          <p:cNvSpPr>
            <a:spLocks/>
          </p:cNvSpPr>
          <p:nvPr/>
        </p:nvSpPr>
        <p:spPr bwMode="auto">
          <a:xfrm>
            <a:off x="4076701" y="4060826"/>
            <a:ext cx="15875" cy="23813"/>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2"/>
                </a:moveTo>
                <a:lnTo>
                  <a:pt x="6" y="0"/>
                </a:lnTo>
                <a:lnTo>
                  <a:pt x="10" y="13"/>
                </a:lnTo>
                <a:lnTo>
                  <a:pt x="4" y="15"/>
                </a:lnTo>
                <a:lnTo>
                  <a:pt x="0" y="2"/>
                </a:lnTo>
                <a:close/>
              </a:path>
            </a:pathLst>
          </a:custGeom>
          <a:solidFill>
            <a:srgbClr val="000000"/>
          </a:solidFill>
          <a:ln w="9525">
            <a:noFill/>
            <a:round/>
            <a:headEnd/>
            <a:tailEnd/>
          </a:ln>
        </p:spPr>
        <p:txBody>
          <a:bodyPr/>
          <a:lstStyle/>
          <a:p>
            <a:endParaRPr lang="de-DE"/>
          </a:p>
        </p:txBody>
      </p:sp>
      <p:sp>
        <p:nvSpPr>
          <p:cNvPr id="117805" name="Freeform 78"/>
          <p:cNvSpPr>
            <a:spLocks/>
          </p:cNvSpPr>
          <p:nvPr/>
        </p:nvSpPr>
        <p:spPr bwMode="auto">
          <a:xfrm>
            <a:off x="4095751" y="4119563"/>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7806" name="Freeform 79"/>
          <p:cNvSpPr>
            <a:spLocks/>
          </p:cNvSpPr>
          <p:nvPr/>
        </p:nvSpPr>
        <p:spPr bwMode="auto">
          <a:xfrm>
            <a:off x="4114800" y="4175125"/>
            <a:ext cx="12700" cy="19050"/>
          </a:xfrm>
          <a:custGeom>
            <a:avLst/>
            <a:gdLst>
              <a:gd name="T0" fmla="*/ 0 w 8"/>
              <a:gd name="T1" fmla="*/ 2147483647 h 12"/>
              <a:gd name="T2" fmla="*/ 2147483647 w 8"/>
              <a:gd name="T3" fmla="*/ 0 h 12"/>
              <a:gd name="T4" fmla="*/ 2147483647 w 8"/>
              <a:gd name="T5" fmla="*/ 2147483647 h 12"/>
              <a:gd name="T6" fmla="*/ 2147483647 w 8"/>
              <a:gd name="T7" fmla="*/ 2147483647 h 12"/>
              <a:gd name="T8" fmla="*/ 0 w 8"/>
              <a:gd name="T9" fmla="*/ 2147483647 h 12"/>
              <a:gd name="T10" fmla="*/ 0 60000 65536"/>
              <a:gd name="T11" fmla="*/ 0 60000 65536"/>
              <a:gd name="T12" fmla="*/ 0 60000 65536"/>
              <a:gd name="T13" fmla="*/ 0 60000 65536"/>
              <a:gd name="T14" fmla="*/ 0 60000 65536"/>
              <a:gd name="T15" fmla="*/ 0 w 8"/>
              <a:gd name="T16" fmla="*/ 0 h 12"/>
              <a:gd name="T17" fmla="*/ 8 w 8"/>
              <a:gd name="T18" fmla="*/ 12 h 12"/>
            </a:gdLst>
            <a:ahLst/>
            <a:cxnLst>
              <a:cxn ang="T10">
                <a:pos x="T0" y="T1"/>
              </a:cxn>
              <a:cxn ang="T11">
                <a:pos x="T2" y="T3"/>
              </a:cxn>
              <a:cxn ang="T12">
                <a:pos x="T4" y="T5"/>
              </a:cxn>
              <a:cxn ang="T13">
                <a:pos x="T6" y="T7"/>
              </a:cxn>
              <a:cxn ang="T14">
                <a:pos x="T8" y="T9"/>
              </a:cxn>
            </a:cxnLst>
            <a:rect l="T15" t="T16" r="T17" b="T18"/>
            <a:pathLst>
              <a:path w="8" h="12">
                <a:moveTo>
                  <a:pt x="0" y="2"/>
                </a:moveTo>
                <a:lnTo>
                  <a:pt x="6" y="0"/>
                </a:lnTo>
                <a:lnTo>
                  <a:pt x="8" y="10"/>
                </a:lnTo>
                <a:lnTo>
                  <a:pt x="2" y="12"/>
                </a:lnTo>
                <a:lnTo>
                  <a:pt x="0" y="2"/>
                </a:lnTo>
                <a:close/>
              </a:path>
            </a:pathLst>
          </a:custGeom>
          <a:solidFill>
            <a:srgbClr val="000000"/>
          </a:solidFill>
          <a:ln w="9525">
            <a:noFill/>
            <a:round/>
            <a:headEnd/>
            <a:tailEnd/>
          </a:ln>
        </p:spPr>
        <p:txBody>
          <a:bodyPr/>
          <a:lstStyle/>
          <a:p>
            <a:endParaRPr lang="de-DE"/>
          </a:p>
        </p:txBody>
      </p:sp>
      <p:sp>
        <p:nvSpPr>
          <p:cNvPr id="117807" name="Freeform 80"/>
          <p:cNvSpPr>
            <a:spLocks/>
          </p:cNvSpPr>
          <p:nvPr/>
        </p:nvSpPr>
        <p:spPr bwMode="auto">
          <a:xfrm>
            <a:off x="4130676" y="4229101"/>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7808" name="Freeform 81"/>
          <p:cNvSpPr>
            <a:spLocks/>
          </p:cNvSpPr>
          <p:nvPr/>
        </p:nvSpPr>
        <p:spPr bwMode="auto">
          <a:xfrm>
            <a:off x="4151313" y="4284664"/>
            <a:ext cx="12700" cy="22225"/>
          </a:xfrm>
          <a:custGeom>
            <a:avLst/>
            <a:gdLst>
              <a:gd name="T0" fmla="*/ 0 w 8"/>
              <a:gd name="T1" fmla="*/ 2147483647 h 14"/>
              <a:gd name="T2" fmla="*/ 2147483647 w 8"/>
              <a:gd name="T3" fmla="*/ 0 h 14"/>
              <a:gd name="T4" fmla="*/ 2147483647 w 8"/>
              <a:gd name="T5" fmla="*/ 2147483647 h 14"/>
              <a:gd name="T6" fmla="*/ 2147483647 w 8"/>
              <a:gd name="T7" fmla="*/ 2147483647 h 14"/>
              <a:gd name="T8" fmla="*/ 0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0" y="2"/>
                </a:moveTo>
                <a:lnTo>
                  <a:pt x="6" y="0"/>
                </a:lnTo>
                <a:lnTo>
                  <a:pt x="8" y="12"/>
                </a:lnTo>
                <a:lnTo>
                  <a:pt x="2" y="14"/>
                </a:lnTo>
                <a:lnTo>
                  <a:pt x="0" y="2"/>
                </a:lnTo>
                <a:close/>
              </a:path>
            </a:pathLst>
          </a:custGeom>
          <a:solidFill>
            <a:srgbClr val="000000"/>
          </a:solidFill>
          <a:ln w="9525">
            <a:noFill/>
            <a:round/>
            <a:headEnd/>
            <a:tailEnd/>
          </a:ln>
        </p:spPr>
        <p:txBody>
          <a:bodyPr/>
          <a:lstStyle/>
          <a:p>
            <a:endParaRPr lang="de-DE"/>
          </a:p>
        </p:txBody>
      </p:sp>
      <p:sp>
        <p:nvSpPr>
          <p:cNvPr id="117809" name="Freeform 82"/>
          <p:cNvSpPr>
            <a:spLocks/>
          </p:cNvSpPr>
          <p:nvPr/>
        </p:nvSpPr>
        <p:spPr bwMode="auto">
          <a:xfrm>
            <a:off x="4167189" y="433863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7810" name="Freeform 83"/>
          <p:cNvSpPr>
            <a:spLocks/>
          </p:cNvSpPr>
          <p:nvPr/>
        </p:nvSpPr>
        <p:spPr bwMode="auto">
          <a:xfrm>
            <a:off x="4186238" y="4394201"/>
            <a:ext cx="12700" cy="22225"/>
          </a:xfrm>
          <a:custGeom>
            <a:avLst/>
            <a:gdLst>
              <a:gd name="T0" fmla="*/ 0 w 8"/>
              <a:gd name="T1" fmla="*/ 2147483647 h 14"/>
              <a:gd name="T2" fmla="*/ 2147483647 w 8"/>
              <a:gd name="T3" fmla="*/ 0 h 14"/>
              <a:gd name="T4" fmla="*/ 2147483647 w 8"/>
              <a:gd name="T5" fmla="*/ 2147483647 h 14"/>
              <a:gd name="T6" fmla="*/ 2147483647 w 8"/>
              <a:gd name="T7" fmla="*/ 2147483647 h 14"/>
              <a:gd name="T8" fmla="*/ 0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0" y="2"/>
                </a:moveTo>
                <a:lnTo>
                  <a:pt x="6" y="0"/>
                </a:lnTo>
                <a:lnTo>
                  <a:pt x="8" y="12"/>
                </a:lnTo>
                <a:lnTo>
                  <a:pt x="2" y="14"/>
                </a:lnTo>
                <a:lnTo>
                  <a:pt x="0" y="2"/>
                </a:lnTo>
                <a:close/>
              </a:path>
            </a:pathLst>
          </a:custGeom>
          <a:solidFill>
            <a:srgbClr val="000000"/>
          </a:solidFill>
          <a:ln w="9525">
            <a:noFill/>
            <a:round/>
            <a:headEnd/>
            <a:tailEnd/>
          </a:ln>
        </p:spPr>
        <p:txBody>
          <a:bodyPr/>
          <a:lstStyle/>
          <a:p>
            <a:endParaRPr lang="de-DE"/>
          </a:p>
        </p:txBody>
      </p:sp>
      <p:sp>
        <p:nvSpPr>
          <p:cNvPr id="117811" name="Freeform 84"/>
          <p:cNvSpPr>
            <a:spLocks/>
          </p:cNvSpPr>
          <p:nvPr/>
        </p:nvSpPr>
        <p:spPr bwMode="auto">
          <a:xfrm>
            <a:off x="4202114" y="444817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7812" name="Freeform 85"/>
          <p:cNvSpPr>
            <a:spLocks/>
          </p:cNvSpPr>
          <p:nvPr/>
        </p:nvSpPr>
        <p:spPr bwMode="auto">
          <a:xfrm>
            <a:off x="4221163" y="4506913"/>
            <a:ext cx="12700" cy="19050"/>
          </a:xfrm>
          <a:custGeom>
            <a:avLst/>
            <a:gdLst>
              <a:gd name="T0" fmla="*/ 0 w 8"/>
              <a:gd name="T1" fmla="*/ 2147483647 h 12"/>
              <a:gd name="T2" fmla="*/ 2147483647 w 8"/>
              <a:gd name="T3" fmla="*/ 0 h 12"/>
              <a:gd name="T4" fmla="*/ 2147483647 w 8"/>
              <a:gd name="T5" fmla="*/ 2147483647 h 12"/>
              <a:gd name="T6" fmla="*/ 2147483647 w 8"/>
              <a:gd name="T7" fmla="*/ 2147483647 h 12"/>
              <a:gd name="T8" fmla="*/ 0 w 8"/>
              <a:gd name="T9" fmla="*/ 2147483647 h 12"/>
              <a:gd name="T10" fmla="*/ 0 60000 65536"/>
              <a:gd name="T11" fmla="*/ 0 60000 65536"/>
              <a:gd name="T12" fmla="*/ 0 60000 65536"/>
              <a:gd name="T13" fmla="*/ 0 60000 65536"/>
              <a:gd name="T14" fmla="*/ 0 60000 65536"/>
              <a:gd name="T15" fmla="*/ 0 w 8"/>
              <a:gd name="T16" fmla="*/ 0 h 12"/>
              <a:gd name="T17" fmla="*/ 8 w 8"/>
              <a:gd name="T18" fmla="*/ 12 h 12"/>
            </a:gdLst>
            <a:ahLst/>
            <a:cxnLst>
              <a:cxn ang="T10">
                <a:pos x="T0" y="T1"/>
              </a:cxn>
              <a:cxn ang="T11">
                <a:pos x="T2" y="T3"/>
              </a:cxn>
              <a:cxn ang="T12">
                <a:pos x="T4" y="T5"/>
              </a:cxn>
              <a:cxn ang="T13">
                <a:pos x="T6" y="T7"/>
              </a:cxn>
              <a:cxn ang="T14">
                <a:pos x="T8" y="T9"/>
              </a:cxn>
            </a:cxnLst>
            <a:rect l="T15" t="T16" r="T17" b="T18"/>
            <a:pathLst>
              <a:path w="8" h="12">
                <a:moveTo>
                  <a:pt x="0" y="2"/>
                </a:moveTo>
                <a:lnTo>
                  <a:pt x="6" y="0"/>
                </a:lnTo>
                <a:lnTo>
                  <a:pt x="8" y="10"/>
                </a:lnTo>
                <a:lnTo>
                  <a:pt x="2" y="12"/>
                </a:lnTo>
                <a:lnTo>
                  <a:pt x="0" y="2"/>
                </a:lnTo>
                <a:close/>
              </a:path>
            </a:pathLst>
          </a:custGeom>
          <a:solidFill>
            <a:srgbClr val="000000"/>
          </a:solidFill>
          <a:ln w="9525">
            <a:noFill/>
            <a:round/>
            <a:headEnd/>
            <a:tailEnd/>
          </a:ln>
        </p:spPr>
        <p:txBody>
          <a:bodyPr/>
          <a:lstStyle/>
          <a:p>
            <a:endParaRPr lang="de-DE"/>
          </a:p>
        </p:txBody>
      </p:sp>
      <p:sp>
        <p:nvSpPr>
          <p:cNvPr id="117813" name="Freeform 86"/>
          <p:cNvSpPr>
            <a:spLocks/>
          </p:cNvSpPr>
          <p:nvPr/>
        </p:nvSpPr>
        <p:spPr bwMode="auto">
          <a:xfrm>
            <a:off x="4237038" y="4560889"/>
            <a:ext cx="17462" cy="22225"/>
          </a:xfrm>
          <a:custGeom>
            <a:avLst/>
            <a:gdLst>
              <a:gd name="T0" fmla="*/ 0 w 11"/>
              <a:gd name="T1" fmla="*/ 2147483647 h 14"/>
              <a:gd name="T2" fmla="*/ 2147483647 w 11"/>
              <a:gd name="T3" fmla="*/ 0 h 14"/>
              <a:gd name="T4" fmla="*/ 2147483647 w 11"/>
              <a:gd name="T5" fmla="*/ 2147483647 h 14"/>
              <a:gd name="T6" fmla="*/ 2147483647 w 11"/>
              <a:gd name="T7" fmla="*/ 2147483647 h 14"/>
              <a:gd name="T8" fmla="*/ 0 w 11"/>
              <a:gd name="T9" fmla="*/ 2147483647 h 14"/>
              <a:gd name="T10" fmla="*/ 0 60000 65536"/>
              <a:gd name="T11" fmla="*/ 0 60000 65536"/>
              <a:gd name="T12" fmla="*/ 0 60000 65536"/>
              <a:gd name="T13" fmla="*/ 0 60000 65536"/>
              <a:gd name="T14" fmla="*/ 0 60000 65536"/>
              <a:gd name="T15" fmla="*/ 0 w 11"/>
              <a:gd name="T16" fmla="*/ 0 h 14"/>
              <a:gd name="T17" fmla="*/ 11 w 11"/>
              <a:gd name="T18" fmla="*/ 14 h 14"/>
            </a:gdLst>
            <a:ahLst/>
            <a:cxnLst>
              <a:cxn ang="T10">
                <a:pos x="T0" y="T1"/>
              </a:cxn>
              <a:cxn ang="T11">
                <a:pos x="T2" y="T3"/>
              </a:cxn>
              <a:cxn ang="T12">
                <a:pos x="T4" y="T5"/>
              </a:cxn>
              <a:cxn ang="T13">
                <a:pos x="T6" y="T7"/>
              </a:cxn>
              <a:cxn ang="T14">
                <a:pos x="T8" y="T9"/>
              </a:cxn>
            </a:cxnLst>
            <a:rect l="T15" t="T16" r="T17" b="T18"/>
            <a:pathLst>
              <a:path w="11" h="14">
                <a:moveTo>
                  <a:pt x="0" y="2"/>
                </a:moveTo>
                <a:lnTo>
                  <a:pt x="6" y="0"/>
                </a:lnTo>
                <a:lnTo>
                  <a:pt x="11" y="12"/>
                </a:lnTo>
                <a:lnTo>
                  <a:pt x="4" y="14"/>
                </a:lnTo>
                <a:lnTo>
                  <a:pt x="0" y="2"/>
                </a:lnTo>
                <a:close/>
              </a:path>
            </a:pathLst>
          </a:custGeom>
          <a:solidFill>
            <a:srgbClr val="000000"/>
          </a:solidFill>
          <a:ln w="9525">
            <a:noFill/>
            <a:round/>
            <a:headEnd/>
            <a:tailEnd/>
          </a:ln>
        </p:spPr>
        <p:txBody>
          <a:bodyPr/>
          <a:lstStyle/>
          <a:p>
            <a:endParaRPr lang="de-DE"/>
          </a:p>
        </p:txBody>
      </p:sp>
      <p:sp>
        <p:nvSpPr>
          <p:cNvPr id="117814" name="Freeform 87"/>
          <p:cNvSpPr>
            <a:spLocks/>
          </p:cNvSpPr>
          <p:nvPr/>
        </p:nvSpPr>
        <p:spPr bwMode="auto">
          <a:xfrm>
            <a:off x="4257675" y="4616451"/>
            <a:ext cx="12700" cy="22225"/>
          </a:xfrm>
          <a:custGeom>
            <a:avLst/>
            <a:gdLst>
              <a:gd name="T0" fmla="*/ 0 w 8"/>
              <a:gd name="T1" fmla="*/ 2147483647 h 14"/>
              <a:gd name="T2" fmla="*/ 2147483647 w 8"/>
              <a:gd name="T3" fmla="*/ 0 h 14"/>
              <a:gd name="T4" fmla="*/ 2147483647 w 8"/>
              <a:gd name="T5" fmla="*/ 2147483647 h 14"/>
              <a:gd name="T6" fmla="*/ 2147483647 w 8"/>
              <a:gd name="T7" fmla="*/ 2147483647 h 14"/>
              <a:gd name="T8" fmla="*/ 0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0" y="2"/>
                </a:moveTo>
                <a:lnTo>
                  <a:pt x="6" y="0"/>
                </a:lnTo>
                <a:lnTo>
                  <a:pt x="8" y="12"/>
                </a:lnTo>
                <a:lnTo>
                  <a:pt x="2" y="14"/>
                </a:lnTo>
                <a:lnTo>
                  <a:pt x="0" y="2"/>
                </a:lnTo>
                <a:close/>
              </a:path>
            </a:pathLst>
          </a:custGeom>
          <a:solidFill>
            <a:srgbClr val="000000"/>
          </a:solidFill>
          <a:ln w="9525">
            <a:noFill/>
            <a:round/>
            <a:headEnd/>
            <a:tailEnd/>
          </a:ln>
        </p:spPr>
        <p:txBody>
          <a:bodyPr/>
          <a:lstStyle/>
          <a:p>
            <a:endParaRPr lang="de-DE"/>
          </a:p>
        </p:txBody>
      </p:sp>
      <p:sp>
        <p:nvSpPr>
          <p:cNvPr id="117815" name="Freeform 88"/>
          <p:cNvSpPr>
            <a:spLocks/>
          </p:cNvSpPr>
          <p:nvPr/>
        </p:nvSpPr>
        <p:spPr bwMode="auto">
          <a:xfrm>
            <a:off x="4273551" y="467042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7816" name="Freeform 89"/>
          <p:cNvSpPr>
            <a:spLocks/>
          </p:cNvSpPr>
          <p:nvPr/>
        </p:nvSpPr>
        <p:spPr bwMode="auto">
          <a:xfrm>
            <a:off x="4292601" y="472598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7817" name="Freeform 90"/>
          <p:cNvSpPr>
            <a:spLocks/>
          </p:cNvSpPr>
          <p:nvPr/>
        </p:nvSpPr>
        <p:spPr bwMode="auto">
          <a:xfrm>
            <a:off x="4308476" y="4779963"/>
            <a:ext cx="15875" cy="23812"/>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2"/>
                </a:moveTo>
                <a:lnTo>
                  <a:pt x="6" y="0"/>
                </a:lnTo>
                <a:lnTo>
                  <a:pt x="10" y="13"/>
                </a:lnTo>
                <a:lnTo>
                  <a:pt x="4" y="15"/>
                </a:lnTo>
                <a:lnTo>
                  <a:pt x="0" y="2"/>
                </a:lnTo>
                <a:close/>
              </a:path>
            </a:pathLst>
          </a:custGeom>
          <a:solidFill>
            <a:srgbClr val="000000"/>
          </a:solidFill>
          <a:ln w="9525">
            <a:noFill/>
            <a:round/>
            <a:headEnd/>
            <a:tailEnd/>
          </a:ln>
        </p:spPr>
        <p:txBody>
          <a:bodyPr/>
          <a:lstStyle/>
          <a:p>
            <a:endParaRPr lang="de-DE"/>
          </a:p>
        </p:txBody>
      </p:sp>
      <p:sp>
        <p:nvSpPr>
          <p:cNvPr id="117818" name="Freeform 91"/>
          <p:cNvSpPr>
            <a:spLocks/>
          </p:cNvSpPr>
          <p:nvPr/>
        </p:nvSpPr>
        <p:spPr bwMode="auto">
          <a:xfrm>
            <a:off x="4327526" y="4838700"/>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7819" name="Freeform 92"/>
          <p:cNvSpPr>
            <a:spLocks/>
          </p:cNvSpPr>
          <p:nvPr/>
        </p:nvSpPr>
        <p:spPr bwMode="auto">
          <a:xfrm>
            <a:off x="4343401" y="4892675"/>
            <a:ext cx="17463" cy="20638"/>
          </a:xfrm>
          <a:custGeom>
            <a:avLst/>
            <a:gdLst>
              <a:gd name="T0" fmla="*/ 0 w 11"/>
              <a:gd name="T1" fmla="*/ 2147483647 h 13"/>
              <a:gd name="T2" fmla="*/ 2147483647 w 11"/>
              <a:gd name="T3" fmla="*/ 0 h 13"/>
              <a:gd name="T4" fmla="*/ 2147483647 w 11"/>
              <a:gd name="T5" fmla="*/ 2147483647 h 13"/>
              <a:gd name="T6" fmla="*/ 2147483647 w 11"/>
              <a:gd name="T7" fmla="*/ 2147483647 h 13"/>
              <a:gd name="T8" fmla="*/ 0 w 11"/>
              <a:gd name="T9" fmla="*/ 2147483647 h 13"/>
              <a:gd name="T10" fmla="*/ 0 60000 65536"/>
              <a:gd name="T11" fmla="*/ 0 60000 65536"/>
              <a:gd name="T12" fmla="*/ 0 60000 65536"/>
              <a:gd name="T13" fmla="*/ 0 60000 65536"/>
              <a:gd name="T14" fmla="*/ 0 60000 65536"/>
              <a:gd name="T15" fmla="*/ 0 w 11"/>
              <a:gd name="T16" fmla="*/ 0 h 13"/>
              <a:gd name="T17" fmla="*/ 11 w 11"/>
              <a:gd name="T18" fmla="*/ 13 h 13"/>
            </a:gdLst>
            <a:ahLst/>
            <a:cxnLst>
              <a:cxn ang="T10">
                <a:pos x="T0" y="T1"/>
              </a:cxn>
              <a:cxn ang="T11">
                <a:pos x="T2" y="T3"/>
              </a:cxn>
              <a:cxn ang="T12">
                <a:pos x="T4" y="T5"/>
              </a:cxn>
              <a:cxn ang="T13">
                <a:pos x="T6" y="T7"/>
              </a:cxn>
              <a:cxn ang="T14">
                <a:pos x="T8" y="T9"/>
              </a:cxn>
            </a:cxnLst>
            <a:rect l="T15" t="T16" r="T17" b="T18"/>
            <a:pathLst>
              <a:path w="11" h="13">
                <a:moveTo>
                  <a:pt x="0" y="2"/>
                </a:moveTo>
                <a:lnTo>
                  <a:pt x="6" y="0"/>
                </a:lnTo>
                <a:lnTo>
                  <a:pt x="11" y="11"/>
                </a:lnTo>
                <a:lnTo>
                  <a:pt x="4" y="13"/>
                </a:lnTo>
                <a:lnTo>
                  <a:pt x="0" y="2"/>
                </a:lnTo>
                <a:close/>
              </a:path>
            </a:pathLst>
          </a:custGeom>
          <a:solidFill>
            <a:srgbClr val="000000"/>
          </a:solidFill>
          <a:ln w="9525">
            <a:noFill/>
            <a:round/>
            <a:headEnd/>
            <a:tailEnd/>
          </a:ln>
        </p:spPr>
        <p:txBody>
          <a:bodyPr/>
          <a:lstStyle/>
          <a:p>
            <a:endParaRPr lang="de-DE"/>
          </a:p>
        </p:txBody>
      </p:sp>
      <p:sp>
        <p:nvSpPr>
          <p:cNvPr id="117820" name="Freeform 93"/>
          <p:cNvSpPr>
            <a:spLocks/>
          </p:cNvSpPr>
          <p:nvPr/>
        </p:nvSpPr>
        <p:spPr bwMode="auto">
          <a:xfrm>
            <a:off x="4364039" y="494823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7821" name="Freeform 94"/>
          <p:cNvSpPr>
            <a:spLocks/>
          </p:cNvSpPr>
          <p:nvPr/>
        </p:nvSpPr>
        <p:spPr bwMode="auto">
          <a:xfrm>
            <a:off x="4379914" y="5002213"/>
            <a:ext cx="15875" cy="23812"/>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2"/>
                </a:moveTo>
                <a:lnTo>
                  <a:pt x="6" y="0"/>
                </a:lnTo>
                <a:lnTo>
                  <a:pt x="10" y="13"/>
                </a:lnTo>
                <a:lnTo>
                  <a:pt x="4" y="15"/>
                </a:lnTo>
                <a:lnTo>
                  <a:pt x="0" y="2"/>
                </a:lnTo>
                <a:close/>
              </a:path>
            </a:pathLst>
          </a:custGeom>
          <a:solidFill>
            <a:srgbClr val="000000"/>
          </a:solidFill>
          <a:ln w="9525">
            <a:noFill/>
            <a:round/>
            <a:headEnd/>
            <a:tailEnd/>
          </a:ln>
        </p:spPr>
        <p:txBody>
          <a:bodyPr/>
          <a:lstStyle/>
          <a:p>
            <a:endParaRPr lang="de-DE"/>
          </a:p>
        </p:txBody>
      </p:sp>
      <p:sp>
        <p:nvSpPr>
          <p:cNvPr id="117822" name="Freeform 95"/>
          <p:cNvSpPr>
            <a:spLocks/>
          </p:cNvSpPr>
          <p:nvPr/>
        </p:nvSpPr>
        <p:spPr bwMode="auto">
          <a:xfrm>
            <a:off x="4398964" y="505777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7823" name="Freeform 96"/>
          <p:cNvSpPr>
            <a:spLocks/>
          </p:cNvSpPr>
          <p:nvPr/>
        </p:nvSpPr>
        <p:spPr bwMode="auto">
          <a:xfrm>
            <a:off x="4414839" y="5111751"/>
            <a:ext cx="15875" cy="23813"/>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3"/>
                </a:moveTo>
                <a:lnTo>
                  <a:pt x="6" y="0"/>
                </a:lnTo>
                <a:lnTo>
                  <a:pt x="10" y="13"/>
                </a:lnTo>
                <a:lnTo>
                  <a:pt x="4" y="15"/>
                </a:lnTo>
                <a:lnTo>
                  <a:pt x="0" y="3"/>
                </a:lnTo>
                <a:close/>
              </a:path>
            </a:pathLst>
          </a:custGeom>
          <a:solidFill>
            <a:srgbClr val="000000"/>
          </a:solidFill>
          <a:ln w="9525">
            <a:noFill/>
            <a:round/>
            <a:headEnd/>
            <a:tailEnd/>
          </a:ln>
        </p:spPr>
        <p:txBody>
          <a:bodyPr/>
          <a:lstStyle/>
          <a:p>
            <a:endParaRPr lang="de-DE"/>
          </a:p>
        </p:txBody>
      </p:sp>
      <p:sp>
        <p:nvSpPr>
          <p:cNvPr id="117824" name="Freeform 97"/>
          <p:cNvSpPr>
            <a:spLocks/>
          </p:cNvSpPr>
          <p:nvPr/>
        </p:nvSpPr>
        <p:spPr bwMode="auto">
          <a:xfrm>
            <a:off x="4433889" y="5167314"/>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7825" name="Freeform 98"/>
          <p:cNvSpPr>
            <a:spLocks/>
          </p:cNvSpPr>
          <p:nvPr/>
        </p:nvSpPr>
        <p:spPr bwMode="auto">
          <a:xfrm>
            <a:off x="4449763" y="5226050"/>
            <a:ext cx="17462" cy="19050"/>
          </a:xfrm>
          <a:custGeom>
            <a:avLst/>
            <a:gdLst>
              <a:gd name="T0" fmla="*/ 0 w 11"/>
              <a:gd name="T1" fmla="*/ 2147483647 h 12"/>
              <a:gd name="T2" fmla="*/ 2147483647 w 11"/>
              <a:gd name="T3" fmla="*/ 0 h 12"/>
              <a:gd name="T4" fmla="*/ 2147483647 w 11"/>
              <a:gd name="T5" fmla="*/ 2147483647 h 12"/>
              <a:gd name="T6" fmla="*/ 2147483647 w 11"/>
              <a:gd name="T7" fmla="*/ 2147483647 h 12"/>
              <a:gd name="T8" fmla="*/ 0 w 11"/>
              <a:gd name="T9" fmla="*/ 2147483647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0" y="2"/>
                </a:moveTo>
                <a:lnTo>
                  <a:pt x="7" y="0"/>
                </a:lnTo>
                <a:lnTo>
                  <a:pt x="11" y="10"/>
                </a:lnTo>
                <a:lnTo>
                  <a:pt x="5" y="12"/>
                </a:lnTo>
                <a:lnTo>
                  <a:pt x="0" y="2"/>
                </a:lnTo>
                <a:close/>
              </a:path>
            </a:pathLst>
          </a:custGeom>
          <a:solidFill>
            <a:srgbClr val="000000"/>
          </a:solidFill>
          <a:ln w="9525">
            <a:noFill/>
            <a:round/>
            <a:headEnd/>
            <a:tailEnd/>
          </a:ln>
        </p:spPr>
        <p:txBody>
          <a:bodyPr/>
          <a:lstStyle/>
          <a:p>
            <a:endParaRPr lang="de-DE"/>
          </a:p>
        </p:txBody>
      </p:sp>
      <p:sp>
        <p:nvSpPr>
          <p:cNvPr id="117826" name="Freeform 99"/>
          <p:cNvSpPr>
            <a:spLocks/>
          </p:cNvSpPr>
          <p:nvPr/>
        </p:nvSpPr>
        <p:spPr bwMode="auto">
          <a:xfrm>
            <a:off x="3582989" y="2390775"/>
            <a:ext cx="22225" cy="14288"/>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7"/>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7827" name="Freeform 100"/>
          <p:cNvSpPr>
            <a:spLocks/>
          </p:cNvSpPr>
          <p:nvPr/>
        </p:nvSpPr>
        <p:spPr bwMode="auto">
          <a:xfrm>
            <a:off x="3641726" y="239871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28" name="Rectangle 101"/>
          <p:cNvSpPr>
            <a:spLocks noChangeArrowheads="1"/>
          </p:cNvSpPr>
          <p:nvPr/>
        </p:nvSpPr>
        <p:spPr bwMode="auto">
          <a:xfrm>
            <a:off x="3698875" y="2408239"/>
            <a:ext cx="19050" cy="9525"/>
          </a:xfrm>
          <a:prstGeom prst="rect">
            <a:avLst/>
          </a:prstGeom>
          <a:solidFill>
            <a:srgbClr val="000000"/>
          </a:solidFill>
          <a:ln w="9525">
            <a:noFill/>
            <a:miter lim="800000"/>
            <a:headEnd/>
            <a:tailEnd/>
          </a:ln>
        </p:spPr>
        <p:txBody>
          <a:bodyPr/>
          <a:lstStyle/>
          <a:p>
            <a:endParaRPr lang="de-DE"/>
          </a:p>
        </p:txBody>
      </p:sp>
      <p:sp>
        <p:nvSpPr>
          <p:cNvPr id="117829" name="Freeform 102"/>
          <p:cNvSpPr>
            <a:spLocks/>
          </p:cNvSpPr>
          <p:nvPr/>
        </p:nvSpPr>
        <p:spPr bwMode="auto">
          <a:xfrm>
            <a:off x="3757614" y="24145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30" name="Freeform 103"/>
          <p:cNvSpPr>
            <a:spLocks/>
          </p:cNvSpPr>
          <p:nvPr/>
        </p:nvSpPr>
        <p:spPr bwMode="auto">
          <a:xfrm>
            <a:off x="3811589" y="242093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31" name="Freeform 104"/>
          <p:cNvSpPr>
            <a:spLocks/>
          </p:cNvSpPr>
          <p:nvPr/>
        </p:nvSpPr>
        <p:spPr bwMode="auto">
          <a:xfrm>
            <a:off x="3870326" y="24272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32" name="Freeform 105"/>
          <p:cNvSpPr>
            <a:spLocks/>
          </p:cNvSpPr>
          <p:nvPr/>
        </p:nvSpPr>
        <p:spPr bwMode="auto">
          <a:xfrm>
            <a:off x="3927476" y="2436813"/>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7833" name="Freeform 106"/>
          <p:cNvSpPr>
            <a:spLocks/>
          </p:cNvSpPr>
          <p:nvPr/>
        </p:nvSpPr>
        <p:spPr bwMode="auto">
          <a:xfrm>
            <a:off x="3986214" y="244316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34" name="Freeform 107"/>
          <p:cNvSpPr>
            <a:spLocks/>
          </p:cNvSpPr>
          <p:nvPr/>
        </p:nvSpPr>
        <p:spPr bwMode="auto">
          <a:xfrm>
            <a:off x="4043363" y="2449513"/>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3" y="0"/>
                </a:moveTo>
                <a:lnTo>
                  <a:pt x="0" y="6"/>
                </a:lnTo>
                <a:lnTo>
                  <a:pt x="13" y="8"/>
                </a:lnTo>
                <a:lnTo>
                  <a:pt x="15" y="2"/>
                </a:lnTo>
                <a:lnTo>
                  <a:pt x="3" y="0"/>
                </a:lnTo>
                <a:close/>
              </a:path>
            </a:pathLst>
          </a:custGeom>
          <a:solidFill>
            <a:srgbClr val="000000"/>
          </a:solidFill>
          <a:ln w="9525">
            <a:noFill/>
            <a:round/>
            <a:headEnd/>
            <a:tailEnd/>
          </a:ln>
        </p:spPr>
        <p:txBody>
          <a:bodyPr/>
          <a:lstStyle/>
          <a:p>
            <a:endParaRPr lang="de-DE"/>
          </a:p>
        </p:txBody>
      </p:sp>
      <p:sp>
        <p:nvSpPr>
          <p:cNvPr id="117835" name="Rectangle 108"/>
          <p:cNvSpPr>
            <a:spLocks noChangeArrowheads="1"/>
          </p:cNvSpPr>
          <p:nvPr/>
        </p:nvSpPr>
        <p:spPr bwMode="auto">
          <a:xfrm>
            <a:off x="4102100" y="2459039"/>
            <a:ext cx="19050" cy="9525"/>
          </a:xfrm>
          <a:prstGeom prst="rect">
            <a:avLst/>
          </a:prstGeom>
          <a:solidFill>
            <a:srgbClr val="000000"/>
          </a:solidFill>
          <a:ln w="9525">
            <a:noFill/>
            <a:miter lim="800000"/>
            <a:headEnd/>
            <a:tailEnd/>
          </a:ln>
        </p:spPr>
        <p:txBody>
          <a:bodyPr/>
          <a:lstStyle/>
          <a:p>
            <a:endParaRPr lang="de-DE"/>
          </a:p>
        </p:txBody>
      </p:sp>
      <p:sp>
        <p:nvSpPr>
          <p:cNvPr id="117836" name="Freeform 109"/>
          <p:cNvSpPr>
            <a:spLocks/>
          </p:cNvSpPr>
          <p:nvPr/>
        </p:nvSpPr>
        <p:spPr bwMode="auto">
          <a:xfrm>
            <a:off x="4160839" y="24653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37" name="Freeform 110"/>
          <p:cNvSpPr>
            <a:spLocks/>
          </p:cNvSpPr>
          <p:nvPr/>
        </p:nvSpPr>
        <p:spPr bwMode="auto">
          <a:xfrm>
            <a:off x="4217988" y="2471738"/>
            <a:ext cx="19050" cy="12700"/>
          </a:xfrm>
          <a:custGeom>
            <a:avLst/>
            <a:gdLst>
              <a:gd name="T0" fmla="*/ 2147483647 w 12"/>
              <a:gd name="T1" fmla="*/ 0 h 8"/>
              <a:gd name="T2" fmla="*/ 0 w 12"/>
              <a:gd name="T3" fmla="*/ 2147483647 h 8"/>
              <a:gd name="T4" fmla="*/ 2147483647 w 12"/>
              <a:gd name="T5" fmla="*/ 2147483647 h 8"/>
              <a:gd name="T6" fmla="*/ 2147483647 w 12"/>
              <a:gd name="T7" fmla="*/ 2147483647 h 8"/>
              <a:gd name="T8" fmla="*/ 2147483647 w 12"/>
              <a:gd name="T9" fmla="*/ 0 h 8"/>
              <a:gd name="T10" fmla="*/ 0 60000 65536"/>
              <a:gd name="T11" fmla="*/ 0 60000 65536"/>
              <a:gd name="T12" fmla="*/ 0 60000 65536"/>
              <a:gd name="T13" fmla="*/ 0 60000 65536"/>
              <a:gd name="T14" fmla="*/ 0 60000 65536"/>
              <a:gd name="T15" fmla="*/ 0 w 12"/>
              <a:gd name="T16" fmla="*/ 0 h 8"/>
              <a:gd name="T17" fmla="*/ 12 w 12"/>
              <a:gd name="T18" fmla="*/ 8 h 8"/>
            </a:gdLst>
            <a:ahLst/>
            <a:cxnLst>
              <a:cxn ang="T10">
                <a:pos x="T0" y="T1"/>
              </a:cxn>
              <a:cxn ang="T11">
                <a:pos x="T2" y="T3"/>
              </a:cxn>
              <a:cxn ang="T12">
                <a:pos x="T4" y="T5"/>
              </a:cxn>
              <a:cxn ang="T13">
                <a:pos x="T6" y="T7"/>
              </a:cxn>
              <a:cxn ang="T14">
                <a:pos x="T8" y="T9"/>
              </a:cxn>
            </a:cxnLst>
            <a:rect l="T15" t="T16" r="T17" b="T18"/>
            <a:pathLst>
              <a:path w="12" h="8">
                <a:moveTo>
                  <a:pt x="2" y="0"/>
                </a:moveTo>
                <a:lnTo>
                  <a:pt x="0" y="6"/>
                </a:lnTo>
                <a:lnTo>
                  <a:pt x="10" y="8"/>
                </a:lnTo>
                <a:lnTo>
                  <a:pt x="12" y="2"/>
                </a:lnTo>
                <a:lnTo>
                  <a:pt x="2" y="0"/>
                </a:lnTo>
                <a:close/>
              </a:path>
            </a:pathLst>
          </a:custGeom>
          <a:solidFill>
            <a:srgbClr val="000000"/>
          </a:solidFill>
          <a:ln w="9525">
            <a:noFill/>
            <a:round/>
            <a:headEnd/>
            <a:tailEnd/>
          </a:ln>
        </p:spPr>
        <p:txBody>
          <a:bodyPr/>
          <a:lstStyle/>
          <a:p>
            <a:endParaRPr lang="de-DE"/>
          </a:p>
        </p:txBody>
      </p:sp>
      <p:sp>
        <p:nvSpPr>
          <p:cNvPr id="117838" name="Freeform 111"/>
          <p:cNvSpPr>
            <a:spLocks/>
          </p:cNvSpPr>
          <p:nvPr/>
        </p:nvSpPr>
        <p:spPr bwMode="auto">
          <a:xfrm>
            <a:off x="4273551" y="24780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39" name="Freeform 112"/>
          <p:cNvSpPr>
            <a:spLocks/>
          </p:cNvSpPr>
          <p:nvPr/>
        </p:nvSpPr>
        <p:spPr bwMode="auto">
          <a:xfrm>
            <a:off x="4330701" y="2487614"/>
            <a:ext cx="22225" cy="14287"/>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6"/>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7840" name="Freeform 113"/>
          <p:cNvSpPr>
            <a:spLocks/>
          </p:cNvSpPr>
          <p:nvPr/>
        </p:nvSpPr>
        <p:spPr bwMode="auto">
          <a:xfrm>
            <a:off x="4389439" y="2493964"/>
            <a:ext cx="22225" cy="14287"/>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7"/>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7841" name="Freeform 114"/>
          <p:cNvSpPr>
            <a:spLocks/>
          </p:cNvSpPr>
          <p:nvPr/>
        </p:nvSpPr>
        <p:spPr bwMode="auto">
          <a:xfrm>
            <a:off x="4446588" y="2501900"/>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7842" name="Rectangle 115"/>
          <p:cNvSpPr>
            <a:spLocks noChangeArrowheads="1"/>
          </p:cNvSpPr>
          <p:nvPr/>
        </p:nvSpPr>
        <p:spPr bwMode="auto">
          <a:xfrm>
            <a:off x="4505325" y="2511426"/>
            <a:ext cx="19050" cy="9525"/>
          </a:xfrm>
          <a:prstGeom prst="rect">
            <a:avLst/>
          </a:prstGeom>
          <a:solidFill>
            <a:srgbClr val="000000"/>
          </a:solidFill>
          <a:ln w="9525">
            <a:noFill/>
            <a:miter lim="800000"/>
            <a:headEnd/>
            <a:tailEnd/>
          </a:ln>
        </p:spPr>
        <p:txBody>
          <a:bodyPr/>
          <a:lstStyle/>
          <a:p>
            <a:endParaRPr lang="de-DE"/>
          </a:p>
        </p:txBody>
      </p:sp>
      <p:sp>
        <p:nvSpPr>
          <p:cNvPr id="117843" name="Freeform 116"/>
          <p:cNvSpPr>
            <a:spLocks/>
          </p:cNvSpPr>
          <p:nvPr/>
        </p:nvSpPr>
        <p:spPr bwMode="auto">
          <a:xfrm>
            <a:off x="4564064" y="251777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44" name="Freeform 117"/>
          <p:cNvSpPr>
            <a:spLocks/>
          </p:cNvSpPr>
          <p:nvPr/>
        </p:nvSpPr>
        <p:spPr bwMode="auto">
          <a:xfrm>
            <a:off x="4621214" y="252412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45" name="Rectangle 118"/>
          <p:cNvSpPr>
            <a:spLocks noChangeArrowheads="1"/>
          </p:cNvSpPr>
          <p:nvPr/>
        </p:nvSpPr>
        <p:spPr bwMode="auto">
          <a:xfrm>
            <a:off x="4676775" y="2533651"/>
            <a:ext cx="19050" cy="9525"/>
          </a:xfrm>
          <a:prstGeom prst="rect">
            <a:avLst/>
          </a:prstGeom>
          <a:solidFill>
            <a:srgbClr val="000000"/>
          </a:solidFill>
          <a:ln w="9525">
            <a:noFill/>
            <a:miter lim="800000"/>
            <a:headEnd/>
            <a:tailEnd/>
          </a:ln>
        </p:spPr>
        <p:txBody>
          <a:bodyPr/>
          <a:lstStyle/>
          <a:p>
            <a:endParaRPr lang="de-DE"/>
          </a:p>
        </p:txBody>
      </p:sp>
      <p:sp>
        <p:nvSpPr>
          <p:cNvPr id="117846" name="Freeform 119"/>
          <p:cNvSpPr>
            <a:spLocks/>
          </p:cNvSpPr>
          <p:nvPr/>
        </p:nvSpPr>
        <p:spPr bwMode="auto">
          <a:xfrm>
            <a:off x="4733926" y="25400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47" name="Freeform 120"/>
          <p:cNvSpPr>
            <a:spLocks/>
          </p:cNvSpPr>
          <p:nvPr/>
        </p:nvSpPr>
        <p:spPr bwMode="auto">
          <a:xfrm>
            <a:off x="4792664" y="254635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48" name="Freeform 121"/>
          <p:cNvSpPr>
            <a:spLocks/>
          </p:cNvSpPr>
          <p:nvPr/>
        </p:nvSpPr>
        <p:spPr bwMode="auto">
          <a:xfrm>
            <a:off x="4849813" y="2552700"/>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7849" name="Rectangle 122"/>
          <p:cNvSpPr>
            <a:spLocks noChangeArrowheads="1"/>
          </p:cNvSpPr>
          <p:nvPr/>
        </p:nvSpPr>
        <p:spPr bwMode="auto">
          <a:xfrm>
            <a:off x="4908550" y="2562226"/>
            <a:ext cx="19050" cy="9525"/>
          </a:xfrm>
          <a:prstGeom prst="rect">
            <a:avLst/>
          </a:prstGeom>
          <a:solidFill>
            <a:srgbClr val="000000"/>
          </a:solidFill>
          <a:ln w="9525">
            <a:noFill/>
            <a:miter lim="800000"/>
            <a:headEnd/>
            <a:tailEnd/>
          </a:ln>
        </p:spPr>
        <p:txBody>
          <a:bodyPr/>
          <a:lstStyle/>
          <a:p>
            <a:endParaRPr lang="de-DE"/>
          </a:p>
        </p:txBody>
      </p:sp>
      <p:sp>
        <p:nvSpPr>
          <p:cNvPr id="117850" name="Freeform 123"/>
          <p:cNvSpPr>
            <a:spLocks/>
          </p:cNvSpPr>
          <p:nvPr/>
        </p:nvSpPr>
        <p:spPr bwMode="auto">
          <a:xfrm>
            <a:off x="4965701" y="2568575"/>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3" y="0"/>
                </a:moveTo>
                <a:lnTo>
                  <a:pt x="0" y="6"/>
                </a:lnTo>
                <a:lnTo>
                  <a:pt x="13" y="8"/>
                </a:lnTo>
                <a:lnTo>
                  <a:pt x="15" y="2"/>
                </a:lnTo>
                <a:lnTo>
                  <a:pt x="3" y="0"/>
                </a:lnTo>
                <a:close/>
              </a:path>
            </a:pathLst>
          </a:custGeom>
          <a:solidFill>
            <a:srgbClr val="000000"/>
          </a:solidFill>
          <a:ln w="9525">
            <a:noFill/>
            <a:round/>
            <a:headEnd/>
            <a:tailEnd/>
          </a:ln>
        </p:spPr>
        <p:txBody>
          <a:bodyPr/>
          <a:lstStyle/>
          <a:p>
            <a:endParaRPr lang="de-DE"/>
          </a:p>
        </p:txBody>
      </p:sp>
      <p:sp>
        <p:nvSpPr>
          <p:cNvPr id="117851" name="Freeform 124"/>
          <p:cNvSpPr>
            <a:spLocks/>
          </p:cNvSpPr>
          <p:nvPr/>
        </p:nvSpPr>
        <p:spPr bwMode="auto">
          <a:xfrm>
            <a:off x="5024439" y="257492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52" name="Rectangle 125"/>
          <p:cNvSpPr>
            <a:spLocks noChangeArrowheads="1"/>
          </p:cNvSpPr>
          <p:nvPr/>
        </p:nvSpPr>
        <p:spPr bwMode="auto">
          <a:xfrm>
            <a:off x="5080000" y="2584451"/>
            <a:ext cx="19050" cy="9525"/>
          </a:xfrm>
          <a:prstGeom prst="rect">
            <a:avLst/>
          </a:prstGeom>
          <a:solidFill>
            <a:srgbClr val="000000"/>
          </a:solidFill>
          <a:ln w="9525">
            <a:noFill/>
            <a:miter lim="800000"/>
            <a:headEnd/>
            <a:tailEnd/>
          </a:ln>
        </p:spPr>
        <p:txBody>
          <a:bodyPr/>
          <a:lstStyle/>
          <a:p>
            <a:endParaRPr lang="de-DE"/>
          </a:p>
        </p:txBody>
      </p:sp>
      <p:sp>
        <p:nvSpPr>
          <p:cNvPr id="117853" name="Freeform 126"/>
          <p:cNvSpPr>
            <a:spLocks/>
          </p:cNvSpPr>
          <p:nvPr/>
        </p:nvSpPr>
        <p:spPr bwMode="auto">
          <a:xfrm>
            <a:off x="5137151" y="2590800"/>
            <a:ext cx="22225" cy="14288"/>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6"/>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7854" name="Freeform 127"/>
          <p:cNvSpPr>
            <a:spLocks/>
          </p:cNvSpPr>
          <p:nvPr/>
        </p:nvSpPr>
        <p:spPr bwMode="auto">
          <a:xfrm>
            <a:off x="5195889" y="2597150"/>
            <a:ext cx="22225" cy="14288"/>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7"/>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7855" name="Freeform 128"/>
          <p:cNvSpPr>
            <a:spLocks/>
          </p:cNvSpPr>
          <p:nvPr/>
        </p:nvSpPr>
        <p:spPr bwMode="auto">
          <a:xfrm>
            <a:off x="5253039" y="26050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56" name="Rectangle 129"/>
          <p:cNvSpPr>
            <a:spLocks noChangeArrowheads="1"/>
          </p:cNvSpPr>
          <p:nvPr/>
        </p:nvSpPr>
        <p:spPr bwMode="auto">
          <a:xfrm>
            <a:off x="5311775" y="2614614"/>
            <a:ext cx="19050" cy="9525"/>
          </a:xfrm>
          <a:prstGeom prst="rect">
            <a:avLst/>
          </a:prstGeom>
          <a:solidFill>
            <a:srgbClr val="000000"/>
          </a:solidFill>
          <a:ln w="9525">
            <a:noFill/>
            <a:miter lim="800000"/>
            <a:headEnd/>
            <a:tailEnd/>
          </a:ln>
        </p:spPr>
        <p:txBody>
          <a:bodyPr/>
          <a:lstStyle/>
          <a:p>
            <a:endParaRPr lang="de-DE"/>
          </a:p>
        </p:txBody>
      </p:sp>
      <p:sp>
        <p:nvSpPr>
          <p:cNvPr id="117857" name="Freeform 130"/>
          <p:cNvSpPr>
            <a:spLocks/>
          </p:cNvSpPr>
          <p:nvPr/>
        </p:nvSpPr>
        <p:spPr bwMode="auto">
          <a:xfrm>
            <a:off x="5368926" y="2620963"/>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7858" name="Freeform 131"/>
          <p:cNvSpPr>
            <a:spLocks/>
          </p:cNvSpPr>
          <p:nvPr/>
        </p:nvSpPr>
        <p:spPr bwMode="auto">
          <a:xfrm>
            <a:off x="5427664" y="262731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59" name="Rectangle 132"/>
          <p:cNvSpPr>
            <a:spLocks noChangeArrowheads="1"/>
          </p:cNvSpPr>
          <p:nvPr/>
        </p:nvSpPr>
        <p:spPr bwMode="auto">
          <a:xfrm>
            <a:off x="5486400" y="2636839"/>
            <a:ext cx="19050" cy="9525"/>
          </a:xfrm>
          <a:prstGeom prst="rect">
            <a:avLst/>
          </a:prstGeom>
          <a:solidFill>
            <a:srgbClr val="000000"/>
          </a:solidFill>
          <a:ln w="9525">
            <a:noFill/>
            <a:miter lim="800000"/>
            <a:headEnd/>
            <a:tailEnd/>
          </a:ln>
        </p:spPr>
        <p:txBody>
          <a:bodyPr/>
          <a:lstStyle/>
          <a:p>
            <a:endParaRPr lang="de-DE"/>
          </a:p>
        </p:txBody>
      </p:sp>
      <p:sp>
        <p:nvSpPr>
          <p:cNvPr id="117860" name="Freeform 133"/>
          <p:cNvSpPr>
            <a:spLocks/>
          </p:cNvSpPr>
          <p:nvPr/>
        </p:nvSpPr>
        <p:spPr bwMode="auto">
          <a:xfrm>
            <a:off x="5540376" y="26431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61" name="Freeform 134"/>
          <p:cNvSpPr>
            <a:spLocks/>
          </p:cNvSpPr>
          <p:nvPr/>
        </p:nvSpPr>
        <p:spPr bwMode="auto">
          <a:xfrm>
            <a:off x="5599114" y="264953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62" name="Freeform 135"/>
          <p:cNvSpPr>
            <a:spLocks/>
          </p:cNvSpPr>
          <p:nvPr/>
        </p:nvSpPr>
        <p:spPr bwMode="auto">
          <a:xfrm>
            <a:off x="5656264" y="26558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63" name="Rectangle 136"/>
          <p:cNvSpPr>
            <a:spLocks noChangeArrowheads="1"/>
          </p:cNvSpPr>
          <p:nvPr/>
        </p:nvSpPr>
        <p:spPr bwMode="auto">
          <a:xfrm>
            <a:off x="5715000" y="2665414"/>
            <a:ext cx="19050" cy="9525"/>
          </a:xfrm>
          <a:prstGeom prst="rect">
            <a:avLst/>
          </a:prstGeom>
          <a:solidFill>
            <a:srgbClr val="000000"/>
          </a:solidFill>
          <a:ln w="9525">
            <a:noFill/>
            <a:miter lim="800000"/>
            <a:headEnd/>
            <a:tailEnd/>
          </a:ln>
        </p:spPr>
        <p:txBody>
          <a:bodyPr/>
          <a:lstStyle/>
          <a:p>
            <a:endParaRPr lang="de-DE"/>
          </a:p>
        </p:txBody>
      </p:sp>
      <p:sp>
        <p:nvSpPr>
          <p:cNvPr id="117864" name="Freeform 137"/>
          <p:cNvSpPr>
            <a:spLocks/>
          </p:cNvSpPr>
          <p:nvPr/>
        </p:nvSpPr>
        <p:spPr bwMode="auto">
          <a:xfrm>
            <a:off x="5772151" y="2671763"/>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7865" name="Freeform 138"/>
          <p:cNvSpPr>
            <a:spLocks/>
          </p:cNvSpPr>
          <p:nvPr/>
        </p:nvSpPr>
        <p:spPr bwMode="auto">
          <a:xfrm>
            <a:off x="5830889" y="267811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66" name="Rectangle 139"/>
          <p:cNvSpPr>
            <a:spLocks noChangeArrowheads="1"/>
          </p:cNvSpPr>
          <p:nvPr/>
        </p:nvSpPr>
        <p:spPr bwMode="auto">
          <a:xfrm>
            <a:off x="5888039" y="2687639"/>
            <a:ext cx="20637" cy="9525"/>
          </a:xfrm>
          <a:prstGeom prst="rect">
            <a:avLst/>
          </a:prstGeom>
          <a:solidFill>
            <a:srgbClr val="000000"/>
          </a:solidFill>
          <a:ln w="9525">
            <a:noFill/>
            <a:miter lim="800000"/>
            <a:headEnd/>
            <a:tailEnd/>
          </a:ln>
        </p:spPr>
        <p:txBody>
          <a:bodyPr/>
          <a:lstStyle/>
          <a:p>
            <a:endParaRPr lang="de-DE"/>
          </a:p>
        </p:txBody>
      </p:sp>
      <p:sp>
        <p:nvSpPr>
          <p:cNvPr id="117867" name="Freeform 140"/>
          <p:cNvSpPr>
            <a:spLocks/>
          </p:cNvSpPr>
          <p:nvPr/>
        </p:nvSpPr>
        <p:spPr bwMode="auto">
          <a:xfrm>
            <a:off x="5943601" y="26939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68" name="Freeform 141"/>
          <p:cNvSpPr>
            <a:spLocks/>
          </p:cNvSpPr>
          <p:nvPr/>
        </p:nvSpPr>
        <p:spPr bwMode="auto">
          <a:xfrm>
            <a:off x="6002339" y="2700339"/>
            <a:ext cx="22225" cy="14287"/>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7"/>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7869" name="Freeform 142"/>
          <p:cNvSpPr>
            <a:spLocks/>
          </p:cNvSpPr>
          <p:nvPr/>
        </p:nvSpPr>
        <p:spPr bwMode="auto">
          <a:xfrm>
            <a:off x="6059489" y="2706689"/>
            <a:ext cx="22225" cy="14287"/>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7"/>
                </a:lnTo>
                <a:lnTo>
                  <a:pt x="12" y="9"/>
                </a:lnTo>
                <a:lnTo>
                  <a:pt x="14" y="3"/>
                </a:lnTo>
                <a:lnTo>
                  <a:pt x="2" y="0"/>
                </a:lnTo>
                <a:close/>
              </a:path>
            </a:pathLst>
          </a:custGeom>
          <a:solidFill>
            <a:srgbClr val="000000"/>
          </a:solidFill>
          <a:ln w="9525">
            <a:noFill/>
            <a:round/>
            <a:headEnd/>
            <a:tailEnd/>
          </a:ln>
        </p:spPr>
        <p:txBody>
          <a:bodyPr/>
          <a:lstStyle/>
          <a:p>
            <a:endParaRPr lang="de-DE"/>
          </a:p>
        </p:txBody>
      </p:sp>
      <p:sp>
        <p:nvSpPr>
          <p:cNvPr id="117870" name="Freeform 143"/>
          <p:cNvSpPr>
            <a:spLocks/>
          </p:cNvSpPr>
          <p:nvPr/>
        </p:nvSpPr>
        <p:spPr bwMode="auto">
          <a:xfrm>
            <a:off x="6118226" y="27178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71" name="Freeform 144"/>
          <p:cNvSpPr>
            <a:spLocks/>
          </p:cNvSpPr>
          <p:nvPr/>
        </p:nvSpPr>
        <p:spPr bwMode="auto">
          <a:xfrm>
            <a:off x="6175376" y="272415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72" name="Freeform 145"/>
          <p:cNvSpPr>
            <a:spLocks/>
          </p:cNvSpPr>
          <p:nvPr/>
        </p:nvSpPr>
        <p:spPr bwMode="auto">
          <a:xfrm>
            <a:off x="6234114" y="27305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73" name="Rectangle 146"/>
          <p:cNvSpPr>
            <a:spLocks noChangeArrowheads="1"/>
          </p:cNvSpPr>
          <p:nvPr/>
        </p:nvSpPr>
        <p:spPr bwMode="auto">
          <a:xfrm>
            <a:off x="6291264" y="2740026"/>
            <a:ext cx="20637" cy="9525"/>
          </a:xfrm>
          <a:prstGeom prst="rect">
            <a:avLst/>
          </a:prstGeom>
          <a:solidFill>
            <a:srgbClr val="000000"/>
          </a:solidFill>
          <a:ln w="9525">
            <a:noFill/>
            <a:miter lim="800000"/>
            <a:headEnd/>
            <a:tailEnd/>
          </a:ln>
        </p:spPr>
        <p:txBody>
          <a:bodyPr/>
          <a:lstStyle/>
          <a:p>
            <a:endParaRPr lang="de-DE"/>
          </a:p>
        </p:txBody>
      </p:sp>
      <p:sp>
        <p:nvSpPr>
          <p:cNvPr id="117874" name="Freeform 147"/>
          <p:cNvSpPr>
            <a:spLocks/>
          </p:cNvSpPr>
          <p:nvPr/>
        </p:nvSpPr>
        <p:spPr bwMode="auto">
          <a:xfrm>
            <a:off x="6350000" y="2746375"/>
            <a:ext cx="19050" cy="12700"/>
          </a:xfrm>
          <a:custGeom>
            <a:avLst/>
            <a:gdLst>
              <a:gd name="T0" fmla="*/ 2147483647 w 12"/>
              <a:gd name="T1" fmla="*/ 0 h 8"/>
              <a:gd name="T2" fmla="*/ 0 w 12"/>
              <a:gd name="T3" fmla="*/ 2147483647 h 8"/>
              <a:gd name="T4" fmla="*/ 2147483647 w 12"/>
              <a:gd name="T5" fmla="*/ 2147483647 h 8"/>
              <a:gd name="T6" fmla="*/ 2147483647 w 12"/>
              <a:gd name="T7" fmla="*/ 2147483647 h 8"/>
              <a:gd name="T8" fmla="*/ 2147483647 w 12"/>
              <a:gd name="T9" fmla="*/ 0 h 8"/>
              <a:gd name="T10" fmla="*/ 0 60000 65536"/>
              <a:gd name="T11" fmla="*/ 0 60000 65536"/>
              <a:gd name="T12" fmla="*/ 0 60000 65536"/>
              <a:gd name="T13" fmla="*/ 0 60000 65536"/>
              <a:gd name="T14" fmla="*/ 0 60000 65536"/>
              <a:gd name="T15" fmla="*/ 0 w 12"/>
              <a:gd name="T16" fmla="*/ 0 h 8"/>
              <a:gd name="T17" fmla="*/ 12 w 12"/>
              <a:gd name="T18" fmla="*/ 8 h 8"/>
            </a:gdLst>
            <a:ahLst/>
            <a:cxnLst>
              <a:cxn ang="T10">
                <a:pos x="T0" y="T1"/>
              </a:cxn>
              <a:cxn ang="T11">
                <a:pos x="T2" y="T3"/>
              </a:cxn>
              <a:cxn ang="T12">
                <a:pos x="T4" y="T5"/>
              </a:cxn>
              <a:cxn ang="T13">
                <a:pos x="T6" y="T7"/>
              </a:cxn>
              <a:cxn ang="T14">
                <a:pos x="T8" y="T9"/>
              </a:cxn>
            </a:cxnLst>
            <a:rect l="T15" t="T16" r="T17" b="T18"/>
            <a:pathLst>
              <a:path w="12" h="8">
                <a:moveTo>
                  <a:pt x="2" y="0"/>
                </a:moveTo>
                <a:lnTo>
                  <a:pt x="0" y="6"/>
                </a:lnTo>
                <a:lnTo>
                  <a:pt x="10" y="8"/>
                </a:lnTo>
                <a:lnTo>
                  <a:pt x="12" y="2"/>
                </a:lnTo>
                <a:lnTo>
                  <a:pt x="2" y="0"/>
                </a:lnTo>
                <a:close/>
              </a:path>
            </a:pathLst>
          </a:custGeom>
          <a:solidFill>
            <a:srgbClr val="000000"/>
          </a:solidFill>
          <a:ln w="9525">
            <a:noFill/>
            <a:round/>
            <a:headEnd/>
            <a:tailEnd/>
          </a:ln>
        </p:spPr>
        <p:txBody>
          <a:bodyPr/>
          <a:lstStyle/>
          <a:p>
            <a:endParaRPr lang="de-DE"/>
          </a:p>
        </p:txBody>
      </p:sp>
      <p:sp>
        <p:nvSpPr>
          <p:cNvPr id="117875" name="Freeform 148"/>
          <p:cNvSpPr>
            <a:spLocks/>
          </p:cNvSpPr>
          <p:nvPr/>
        </p:nvSpPr>
        <p:spPr bwMode="auto">
          <a:xfrm>
            <a:off x="6403976" y="2752725"/>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3" y="0"/>
                </a:moveTo>
                <a:lnTo>
                  <a:pt x="0" y="6"/>
                </a:lnTo>
                <a:lnTo>
                  <a:pt x="13" y="8"/>
                </a:lnTo>
                <a:lnTo>
                  <a:pt x="15" y="2"/>
                </a:lnTo>
                <a:lnTo>
                  <a:pt x="3" y="0"/>
                </a:lnTo>
                <a:close/>
              </a:path>
            </a:pathLst>
          </a:custGeom>
          <a:solidFill>
            <a:srgbClr val="000000"/>
          </a:solidFill>
          <a:ln w="9525">
            <a:noFill/>
            <a:round/>
            <a:headEnd/>
            <a:tailEnd/>
          </a:ln>
        </p:spPr>
        <p:txBody>
          <a:bodyPr/>
          <a:lstStyle/>
          <a:p>
            <a:endParaRPr lang="de-DE"/>
          </a:p>
        </p:txBody>
      </p:sp>
      <p:sp>
        <p:nvSpPr>
          <p:cNvPr id="117876" name="Freeform 149"/>
          <p:cNvSpPr>
            <a:spLocks/>
          </p:cNvSpPr>
          <p:nvPr/>
        </p:nvSpPr>
        <p:spPr bwMode="auto">
          <a:xfrm>
            <a:off x="6462714" y="275907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77" name="Freeform 150"/>
          <p:cNvSpPr>
            <a:spLocks/>
          </p:cNvSpPr>
          <p:nvPr/>
        </p:nvSpPr>
        <p:spPr bwMode="auto">
          <a:xfrm>
            <a:off x="6521451" y="27686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78" name="Freeform 151"/>
          <p:cNvSpPr>
            <a:spLocks/>
          </p:cNvSpPr>
          <p:nvPr/>
        </p:nvSpPr>
        <p:spPr bwMode="auto">
          <a:xfrm>
            <a:off x="6578601" y="277495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79" name="Freeform 152"/>
          <p:cNvSpPr>
            <a:spLocks/>
          </p:cNvSpPr>
          <p:nvPr/>
        </p:nvSpPr>
        <p:spPr bwMode="auto">
          <a:xfrm>
            <a:off x="6637339" y="27813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80" name="Rectangle 153"/>
          <p:cNvSpPr>
            <a:spLocks noChangeArrowheads="1"/>
          </p:cNvSpPr>
          <p:nvPr/>
        </p:nvSpPr>
        <p:spPr bwMode="auto">
          <a:xfrm>
            <a:off x="6694489" y="2790826"/>
            <a:ext cx="20637" cy="9525"/>
          </a:xfrm>
          <a:prstGeom prst="rect">
            <a:avLst/>
          </a:prstGeom>
          <a:solidFill>
            <a:srgbClr val="000000"/>
          </a:solidFill>
          <a:ln w="9525">
            <a:noFill/>
            <a:miter lim="800000"/>
            <a:headEnd/>
            <a:tailEnd/>
          </a:ln>
        </p:spPr>
        <p:txBody>
          <a:bodyPr/>
          <a:lstStyle/>
          <a:p>
            <a:endParaRPr lang="de-DE"/>
          </a:p>
        </p:txBody>
      </p:sp>
      <p:sp>
        <p:nvSpPr>
          <p:cNvPr id="117881" name="Freeform 154"/>
          <p:cNvSpPr>
            <a:spLocks/>
          </p:cNvSpPr>
          <p:nvPr/>
        </p:nvSpPr>
        <p:spPr bwMode="auto">
          <a:xfrm>
            <a:off x="6753226" y="279717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82" name="Freeform 155"/>
          <p:cNvSpPr>
            <a:spLocks/>
          </p:cNvSpPr>
          <p:nvPr/>
        </p:nvSpPr>
        <p:spPr bwMode="auto">
          <a:xfrm>
            <a:off x="6807201" y="2803525"/>
            <a:ext cx="23813" cy="14288"/>
          </a:xfrm>
          <a:custGeom>
            <a:avLst/>
            <a:gdLst>
              <a:gd name="T0" fmla="*/ 2147483647 w 15"/>
              <a:gd name="T1" fmla="*/ 0 h 9"/>
              <a:gd name="T2" fmla="*/ 0 w 15"/>
              <a:gd name="T3" fmla="*/ 2147483647 h 9"/>
              <a:gd name="T4" fmla="*/ 2147483647 w 15"/>
              <a:gd name="T5" fmla="*/ 2147483647 h 9"/>
              <a:gd name="T6" fmla="*/ 2147483647 w 15"/>
              <a:gd name="T7" fmla="*/ 2147483647 h 9"/>
              <a:gd name="T8" fmla="*/ 2147483647 w 15"/>
              <a:gd name="T9" fmla="*/ 0 h 9"/>
              <a:gd name="T10" fmla="*/ 0 60000 65536"/>
              <a:gd name="T11" fmla="*/ 0 60000 65536"/>
              <a:gd name="T12" fmla="*/ 0 60000 65536"/>
              <a:gd name="T13" fmla="*/ 0 60000 65536"/>
              <a:gd name="T14" fmla="*/ 0 60000 65536"/>
              <a:gd name="T15" fmla="*/ 0 w 15"/>
              <a:gd name="T16" fmla="*/ 0 h 9"/>
              <a:gd name="T17" fmla="*/ 15 w 15"/>
              <a:gd name="T18" fmla="*/ 9 h 9"/>
            </a:gdLst>
            <a:ahLst/>
            <a:cxnLst>
              <a:cxn ang="T10">
                <a:pos x="T0" y="T1"/>
              </a:cxn>
              <a:cxn ang="T11">
                <a:pos x="T2" y="T3"/>
              </a:cxn>
              <a:cxn ang="T12">
                <a:pos x="T4" y="T5"/>
              </a:cxn>
              <a:cxn ang="T13">
                <a:pos x="T6" y="T7"/>
              </a:cxn>
              <a:cxn ang="T14">
                <a:pos x="T8" y="T9"/>
              </a:cxn>
            </a:cxnLst>
            <a:rect l="T15" t="T16" r="T17" b="T18"/>
            <a:pathLst>
              <a:path w="15" h="9">
                <a:moveTo>
                  <a:pt x="2" y="0"/>
                </a:moveTo>
                <a:lnTo>
                  <a:pt x="0" y="7"/>
                </a:lnTo>
                <a:lnTo>
                  <a:pt x="13" y="9"/>
                </a:lnTo>
                <a:lnTo>
                  <a:pt x="15" y="2"/>
                </a:lnTo>
                <a:lnTo>
                  <a:pt x="2" y="0"/>
                </a:lnTo>
                <a:close/>
              </a:path>
            </a:pathLst>
          </a:custGeom>
          <a:solidFill>
            <a:srgbClr val="000000"/>
          </a:solidFill>
          <a:ln w="9525">
            <a:noFill/>
            <a:round/>
            <a:headEnd/>
            <a:tailEnd/>
          </a:ln>
        </p:spPr>
        <p:txBody>
          <a:bodyPr/>
          <a:lstStyle/>
          <a:p>
            <a:endParaRPr lang="de-DE"/>
          </a:p>
        </p:txBody>
      </p:sp>
      <p:sp>
        <p:nvSpPr>
          <p:cNvPr id="117883" name="Rectangle 156"/>
          <p:cNvSpPr>
            <a:spLocks noChangeArrowheads="1"/>
          </p:cNvSpPr>
          <p:nvPr/>
        </p:nvSpPr>
        <p:spPr bwMode="auto">
          <a:xfrm>
            <a:off x="6865938" y="2814639"/>
            <a:ext cx="19050" cy="9525"/>
          </a:xfrm>
          <a:prstGeom prst="rect">
            <a:avLst/>
          </a:prstGeom>
          <a:solidFill>
            <a:srgbClr val="000000"/>
          </a:solidFill>
          <a:ln w="9525">
            <a:noFill/>
            <a:miter lim="800000"/>
            <a:headEnd/>
            <a:tailEnd/>
          </a:ln>
        </p:spPr>
        <p:txBody>
          <a:bodyPr/>
          <a:lstStyle/>
          <a:p>
            <a:endParaRPr lang="de-DE"/>
          </a:p>
        </p:txBody>
      </p:sp>
      <p:sp>
        <p:nvSpPr>
          <p:cNvPr id="117884" name="Freeform 157"/>
          <p:cNvSpPr>
            <a:spLocks/>
          </p:cNvSpPr>
          <p:nvPr/>
        </p:nvSpPr>
        <p:spPr bwMode="auto">
          <a:xfrm>
            <a:off x="6924676" y="28209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85" name="Freeform 158"/>
          <p:cNvSpPr>
            <a:spLocks/>
          </p:cNvSpPr>
          <p:nvPr/>
        </p:nvSpPr>
        <p:spPr bwMode="auto">
          <a:xfrm>
            <a:off x="6981826" y="282733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86" name="Freeform 159"/>
          <p:cNvSpPr>
            <a:spLocks/>
          </p:cNvSpPr>
          <p:nvPr/>
        </p:nvSpPr>
        <p:spPr bwMode="auto">
          <a:xfrm>
            <a:off x="7040564" y="28336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87" name="Rectangle 160"/>
          <p:cNvSpPr>
            <a:spLocks noChangeArrowheads="1"/>
          </p:cNvSpPr>
          <p:nvPr/>
        </p:nvSpPr>
        <p:spPr bwMode="auto">
          <a:xfrm>
            <a:off x="7097713" y="2843214"/>
            <a:ext cx="19050" cy="9525"/>
          </a:xfrm>
          <a:prstGeom prst="rect">
            <a:avLst/>
          </a:prstGeom>
          <a:solidFill>
            <a:srgbClr val="000000"/>
          </a:solidFill>
          <a:ln w="9525">
            <a:noFill/>
            <a:miter lim="800000"/>
            <a:headEnd/>
            <a:tailEnd/>
          </a:ln>
        </p:spPr>
        <p:txBody>
          <a:bodyPr/>
          <a:lstStyle/>
          <a:p>
            <a:endParaRPr lang="de-DE"/>
          </a:p>
        </p:txBody>
      </p:sp>
      <p:sp>
        <p:nvSpPr>
          <p:cNvPr id="117888" name="Freeform 161"/>
          <p:cNvSpPr>
            <a:spLocks/>
          </p:cNvSpPr>
          <p:nvPr/>
        </p:nvSpPr>
        <p:spPr bwMode="auto">
          <a:xfrm>
            <a:off x="7156451" y="284956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89" name="Freeform 162"/>
          <p:cNvSpPr>
            <a:spLocks/>
          </p:cNvSpPr>
          <p:nvPr/>
        </p:nvSpPr>
        <p:spPr bwMode="auto">
          <a:xfrm>
            <a:off x="7213600" y="2855913"/>
            <a:ext cx="20638" cy="12700"/>
          </a:xfrm>
          <a:custGeom>
            <a:avLst/>
            <a:gdLst>
              <a:gd name="T0" fmla="*/ 2147483647 w 13"/>
              <a:gd name="T1" fmla="*/ 0 h 8"/>
              <a:gd name="T2" fmla="*/ 0 w 13"/>
              <a:gd name="T3" fmla="*/ 2147483647 h 8"/>
              <a:gd name="T4" fmla="*/ 2147483647 w 13"/>
              <a:gd name="T5" fmla="*/ 2147483647 h 8"/>
              <a:gd name="T6" fmla="*/ 2147483647 w 13"/>
              <a:gd name="T7" fmla="*/ 2147483647 h 8"/>
              <a:gd name="T8" fmla="*/ 2147483647 w 13"/>
              <a:gd name="T9" fmla="*/ 0 h 8"/>
              <a:gd name="T10" fmla="*/ 0 60000 65536"/>
              <a:gd name="T11" fmla="*/ 0 60000 65536"/>
              <a:gd name="T12" fmla="*/ 0 60000 65536"/>
              <a:gd name="T13" fmla="*/ 0 60000 65536"/>
              <a:gd name="T14" fmla="*/ 0 60000 65536"/>
              <a:gd name="T15" fmla="*/ 0 w 13"/>
              <a:gd name="T16" fmla="*/ 0 h 8"/>
              <a:gd name="T17" fmla="*/ 13 w 13"/>
              <a:gd name="T18" fmla="*/ 8 h 8"/>
            </a:gdLst>
            <a:ahLst/>
            <a:cxnLst>
              <a:cxn ang="T10">
                <a:pos x="T0" y="T1"/>
              </a:cxn>
              <a:cxn ang="T11">
                <a:pos x="T2" y="T3"/>
              </a:cxn>
              <a:cxn ang="T12">
                <a:pos x="T4" y="T5"/>
              </a:cxn>
              <a:cxn ang="T13">
                <a:pos x="T6" y="T7"/>
              </a:cxn>
              <a:cxn ang="T14">
                <a:pos x="T8" y="T9"/>
              </a:cxn>
            </a:cxnLst>
            <a:rect l="T15" t="T16" r="T17" b="T18"/>
            <a:pathLst>
              <a:path w="13" h="8">
                <a:moveTo>
                  <a:pt x="2" y="0"/>
                </a:moveTo>
                <a:lnTo>
                  <a:pt x="0" y="6"/>
                </a:lnTo>
                <a:lnTo>
                  <a:pt x="11" y="8"/>
                </a:lnTo>
                <a:lnTo>
                  <a:pt x="13" y="2"/>
                </a:lnTo>
                <a:lnTo>
                  <a:pt x="2" y="0"/>
                </a:lnTo>
                <a:close/>
              </a:path>
            </a:pathLst>
          </a:custGeom>
          <a:solidFill>
            <a:srgbClr val="000000"/>
          </a:solidFill>
          <a:ln w="9525">
            <a:noFill/>
            <a:round/>
            <a:headEnd/>
            <a:tailEnd/>
          </a:ln>
        </p:spPr>
        <p:txBody>
          <a:bodyPr/>
          <a:lstStyle/>
          <a:p>
            <a:endParaRPr lang="de-DE"/>
          </a:p>
        </p:txBody>
      </p:sp>
      <p:sp>
        <p:nvSpPr>
          <p:cNvPr id="117890" name="Rectangle 163"/>
          <p:cNvSpPr>
            <a:spLocks noChangeArrowheads="1"/>
          </p:cNvSpPr>
          <p:nvPr/>
        </p:nvSpPr>
        <p:spPr bwMode="auto">
          <a:xfrm>
            <a:off x="7269163" y="2865439"/>
            <a:ext cx="19050" cy="9525"/>
          </a:xfrm>
          <a:prstGeom prst="rect">
            <a:avLst/>
          </a:prstGeom>
          <a:solidFill>
            <a:srgbClr val="000000"/>
          </a:solidFill>
          <a:ln w="9525">
            <a:noFill/>
            <a:miter lim="800000"/>
            <a:headEnd/>
            <a:tailEnd/>
          </a:ln>
        </p:spPr>
        <p:txBody>
          <a:bodyPr/>
          <a:lstStyle/>
          <a:p>
            <a:endParaRPr lang="de-DE"/>
          </a:p>
        </p:txBody>
      </p:sp>
      <p:sp>
        <p:nvSpPr>
          <p:cNvPr id="117891" name="Freeform 164"/>
          <p:cNvSpPr>
            <a:spLocks/>
          </p:cNvSpPr>
          <p:nvPr/>
        </p:nvSpPr>
        <p:spPr bwMode="auto">
          <a:xfrm>
            <a:off x="7326313" y="2871788"/>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3" y="0"/>
                </a:moveTo>
                <a:lnTo>
                  <a:pt x="0" y="6"/>
                </a:lnTo>
                <a:lnTo>
                  <a:pt x="13" y="8"/>
                </a:lnTo>
                <a:lnTo>
                  <a:pt x="15" y="2"/>
                </a:lnTo>
                <a:lnTo>
                  <a:pt x="3" y="0"/>
                </a:lnTo>
                <a:close/>
              </a:path>
            </a:pathLst>
          </a:custGeom>
          <a:solidFill>
            <a:srgbClr val="000000"/>
          </a:solidFill>
          <a:ln w="9525">
            <a:noFill/>
            <a:round/>
            <a:headEnd/>
            <a:tailEnd/>
          </a:ln>
        </p:spPr>
        <p:txBody>
          <a:bodyPr/>
          <a:lstStyle/>
          <a:p>
            <a:endParaRPr lang="de-DE"/>
          </a:p>
        </p:txBody>
      </p:sp>
      <p:sp>
        <p:nvSpPr>
          <p:cNvPr id="117892" name="Freeform 165"/>
          <p:cNvSpPr>
            <a:spLocks/>
          </p:cNvSpPr>
          <p:nvPr/>
        </p:nvSpPr>
        <p:spPr bwMode="auto">
          <a:xfrm>
            <a:off x="7385051" y="287813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93" name="Freeform 166"/>
          <p:cNvSpPr>
            <a:spLocks/>
          </p:cNvSpPr>
          <p:nvPr/>
        </p:nvSpPr>
        <p:spPr bwMode="auto">
          <a:xfrm>
            <a:off x="7443789" y="28844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94" name="Rectangle 167"/>
          <p:cNvSpPr>
            <a:spLocks noChangeArrowheads="1"/>
          </p:cNvSpPr>
          <p:nvPr/>
        </p:nvSpPr>
        <p:spPr bwMode="auto">
          <a:xfrm>
            <a:off x="7500938" y="2894014"/>
            <a:ext cx="19050" cy="9525"/>
          </a:xfrm>
          <a:prstGeom prst="rect">
            <a:avLst/>
          </a:prstGeom>
          <a:solidFill>
            <a:srgbClr val="000000"/>
          </a:solidFill>
          <a:ln w="9525">
            <a:noFill/>
            <a:miter lim="800000"/>
            <a:headEnd/>
            <a:tailEnd/>
          </a:ln>
        </p:spPr>
        <p:txBody>
          <a:bodyPr/>
          <a:lstStyle/>
          <a:p>
            <a:endParaRPr lang="de-DE"/>
          </a:p>
        </p:txBody>
      </p:sp>
      <p:sp>
        <p:nvSpPr>
          <p:cNvPr id="117895" name="Freeform 168"/>
          <p:cNvSpPr>
            <a:spLocks/>
          </p:cNvSpPr>
          <p:nvPr/>
        </p:nvSpPr>
        <p:spPr bwMode="auto">
          <a:xfrm>
            <a:off x="7559676" y="290036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896" name="Freeform 169"/>
          <p:cNvSpPr>
            <a:spLocks/>
          </p:cNvSpPr>
          <p:nvPr/>
        </p:nvSpPr>
        <p:spPr bwMode="auto">
          <a:xfrm>
            <a:off x="7616826" y="2906714"/>
            <a:ext cx="23813" cy="14287"/>
          </a:xfrm>
          <a:custGeom>
            <a:avLst/>
            <a:gdLst>
              <a:gd name="T0" fmla="*/ 2147483647 w 15"/>
              <a:gd name="T1" fmla="*/ 0 h 9"/>
              <a:gd name="T2" fmla="*/ 0 w 15"/>
              <a:gd name="T3" fmla="*/ 2147483647 h 9"/>
              <a:gd name="T4" fmla="*/ 2147483647 w 15"/>
              <a:gd name="T5" fmla="*/ 2147483647 h 9"/>
              <a:gd name="T6" fmla="*/ 2147483647 w 15"/>
              <a:gd name="T7" fmla="*/ 2147483647 h 9"/>
              <a:gd name="T8" fmla="*/ 2147483647 w 15"/>
              <a:gd name="T9" fmla="*/ 0 h 9"/>
              <a:gd name="T10" fmla="*/ 0 60000 65536"/>
              <a:gd name="T11" fmla="*/ 0 60000 65536"/>
              <a:gd name="T12" fmla="*/ 0 60000 65536"/>
              <a:gd name="T13" fmla="*/ 0 60000 65536"/>
              <a:gd name="T14" fmla="*/ 0 60000 65536"/>
              <a:gd name="T15" fmla="*/ 0 w 15"/>
              <a:gd name="T16" fmla="*/ 0 h 9"/>
              <a:gd name="T17" fmla="*/ 15 w 15"/>
              <a:gd name="T18" fmla="*/ 9 h 9"/>
            </a:gdLst>
            <a:ahLst/>
            <a:cxnLst>
              <a:cxn ang="T10">
                <a:pos x="T0" y="T1"/>
              </a:cxn>
              <a:cxn ang="T11">
                <a:pos x="T2" y="T3"/>
              </a:cxn>
              <a:cxn ang="T12">
                <a:pos x="T4" y="T5"/>
              </a:cxn>
              <a:cxn ang="T13">
                <a:pos x="T6" y="T7"/>
              </a:cxn>
              <a:cxn ang="T14">
                <a:pos x="T8" y="T9"/>
              </a:cxn>
            </a:cxnLst>
            <a:rect l="T15" t="T16" r="T17" b="T18"/>
            <a:pathLst>
              <a:path w="15" h="9">
                <a:moveTo>
                  <a:pt x="2" y="0"/>
                </a:moveTo>
                <a:lnTo>
                  <a:pt x="0" y="6"/>
                </a:lnTo>
                <a:lnTo>
                  <a:pt x="12" y="9"/>
                </a:lnTo>
                <a:lnTo>
                  <a:pt x="15" y="2"/>
                </a:lnTo>
                <a:lnTo>
                  <a:pt x="2" y="0"/>
                </a:lnTo>
                <a:close/>
              </a:path>
            </a:pathLst>
          </a:custGeom>
          <a:solidFill>
            <a:srgbClr val="000000"/>
          </a:solidFill>
          <a:ln w="9525">
            <a:noFill/>
            <a:round/>
            <a:headEnd/>
            <a:tailEnd/>
          </a:ln>
        </p:spPr>
        <p:txBody>
          <a:bodyPr/>
          <a:lstStyle/>
          <a:p>
            <a:endParaRPr lang="de-DE"/>
          </a:p>
        </p:txBody>
      </p:sp>
      <p:sp>
        <p:nvSpPr>
          <p:cNvPr id="117897" name="Rectangle 170"/>
          <p:cNvSpPr>
            <a:spLocks noChangeArrowheads="1"/>
          </p:cNvSpPr>
          <p:nvPr/>
        </p:nvSpPr>
        <p:spPr bwMode="auto">
          <a:xfrm>
            <a:off x="7672388" y="2916238"/>
            <a:ext cx="19050" cy="11112"/>
          </a:xfrm>
          <a:prstGeom prst="rect">
            <a:avLst/>
          </a:prstGeom>
          <a:solidFill>
            <a:srgbClr val="000000"/>
          </a:solidFill>
          <a:ln w="9525">
            <a:noFill/>
            <a:miter lim="800000"/>
            <a:headEnd/>
            <a:tailEnd/>
          </a:ln>
        </p:spPr>
        <p:txBody>
          <a:bodyPr/>
          <a:lstStyle/>
          <a:p>
            <a:endParaRPr lang="de-DE"/>
          </a:p>
        </p:txBody>
      </p:sp>
      <p:sp>
        <p:nvSpPr>
          <p:cNvPr id="117898" name="Freeform 171"/>
          <p:cNvSpPr>
            <a:spLocks/>
          </p:cNvSpPr>
          <p:nvPr/>
        </p:nvSpPr>
        <p:spPr bwMode="auto">
          <a:xfrm>
            <a:off x="7729538" y="2924175"/>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7899" name="Freeform 172"/>
          <p:cNvSpPr>
            <a:spLocks/>
          </p:cNvSpPr>
          <p:nvPr/>
        </p:nvSpPr>
        <p:spPr bwMode="auto">
          <a:xfrm>
            <a:off x="7788276" y="293052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900" name="Freeform 173"/>
          <p:cNvSpPr>
            <a:spLocks/>
          </p:cNvSpPr>
          <p:nvPr/>
        </p:nvSpPr>
        <p:spPr bwMode="auto">
          <a:xfrm>
            <a:off x="7847014" y="293687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901" name="Rectangle 174"/>
          <p:cNvSpPr>
            <a:spLocks noChangeArrowheads="1"/>
          </p:cNvSpPr>
          <p:nvPr/>
        </p:nvSpPr>
        <p:spPr bwMode="auto">
          <a:xfrm>
            <a:off x="7904163" y="2946401"/>
            <a:ext cx="19050" cy="9525"/>
          </a:xfrm>
          <a:prstGeom prst="rect">
            <a:avLst/>
          </a:prstGeom>
          <a:solidFill>
            <a:srgbClr val="000000"/>
          </a:solidFill>
          <a:ln w="9525">
            <a:noFill/>
            <a:miter lim="800000"/>
            <a:headEnd/>
            <a:tailEnd/>
          </a:ln>
        </p:spPr>
        <p:txBody>
          <a:bodyPr/>
          <a:lstStyle/>
          <a:p>
            <a:endParaRPr lang="de-DE"/>
          </a:p>
        </p:txBody>
      </p:sp>
      <p:sp>
        <p:nvSpPr>
          <p:cNvPr id="117902" name="Freeform 175"/>
          <p:cNvSpPr>
            <a:spLocks/>
          </p:cNvSpPr>
          <p:nvPr/>
        </p:nvSpPr>
        <p:spPr bwMode="auto">
          <a:xfrm>
            <a:off x="7962901" y="295275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903" name="Freeform 176"/>
          <p:cNvSpPr>
            <a:spLocks/>
          </p:cNvSpPr>
          <p:nvPr/>
        </p:nvSpPr>
        <p:spPr bwMode="auto">
          <a:xfrm>
            <a:off x="8020051" y="29591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904" name="Rectangle 177"/>
          <p:cNvSpPr>
            <a:spLocks noChangeArrowheads="1"/>
          </p:cNvSpPr>
          <p:nvPr/>
        </p:nvSpPr>
        <p:spPr bwMode="auto">
          <a:xfrm>
            <a:off x="8075613" y="2968626"/>
            <a:ext cx="19050" cy="9525"/>
          </a:xfrm>
          <a:prstGeom prst="rect">
            <a:avLst/>
          </a:prstGeom>
          <a:solidFill>
            <a:srgbClr val="000000"/>
          </a:solidFill>
          <a:ln w="9525">
            <a:noFill/>
            <a:miter lim="800000"/>
            <a:headEnd/>
            <a:tailEnd/>
          </a:ln>
        </p:spPr>
        <p:txBody>
          <a:bodyPr/>
          <a:lstStyle/>
          <a:p>
            <a:endParaRPr lang="de-DE"/>
          </a:p>
        </p:txBody>
      </p:sp>
      <p:sp>
        <p:nvSpPr>
          <p:cNvPr id="117905" name="Freeform 178"/>
          <p:cNvSpPr>
            <a:spLocks/>
          </p:cNvSpPr>
          <p:nvPr/>
        </p:nvSpPr>
        <p:spPr bwMode="auto">
          <a:xfrm>
            <a:off x="8132763" y="2974975"/>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7906" name="Freeform 179"/>
          <p:cNvSpPr>
            <a:spLocks/>
          </p:cNvSpPr>
          <p:nvPr/>
        </p:nvSpPr>
        <p:spPr bwMode="auto">
          <a:xfrm>
            <a:off x="8191501" y="298132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7907" name="Freeform 180"/>
          <p:cNvSpPr>
            <a:spLocks/>
          </p:cNvSpPr>
          <p:nvPr/>
        </p:nvSpPr>
        <p:spPr bwMode="auto">
          <a:xfrm>
            <a:off x="8248651" y="2987675"/>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7908" name="Oval 181"/>
          <p:cNvSpPr>
            <a:spLocks noChangeArrowheads="1"/>
          </p:cNvSpPr>
          <p:nvPr/>
        </p:nvSpPr>
        <p:spPr bwMode="auto">
          <a:xfrm>
            <a:off x="6437313" y="2189163"/>
            <a:ext cx="354012" cy="354012"/>
          </a:xfrm>
          <a:prstGeom prst="ellipse">
            <a:avLst/>
          </a:prstGeom>
          <a:blipFill dpi="0" rotWithShape="0">
            <a:blip r:embed="rId3" cstate="print"/>
            <a:srcRect/>
            <a:tile tx="0" ty="0" sx="100000" sy="100000" flip="none" algn="tl"/>
          </a:blipFill>
          <a:ln w="9525">
            <a:noFill/>
            <a:round/>
            <a:headEnd/>
            <a:tailEnd/>
          </a:ln>
        </p:spPr>
        <p:txBody>
          <a:bodyPr/>
          <a:lstStyle/>
          <a:p>
            <a:endParaRPr lang="de-DE"/>
          </a:p>
        </p:txBody>
      </p:sp>
      <p:sp>
        <p:nvSpPr>
          <p:cNvPr id="117909" name="Oval 182"/>
          <p:cNvSpPr>
            <a:spLocks noChangeArrowheads="1"/>
          </p:cNvSpPr>
          <p:nvPr/>
        </p:nvSpPr>
        <p:spPr bwMode="auto">
          <a:xfrm>
            <a:off x="6534150" y="2284414"/>
            <a:ext cx="160338" cy="161925"/>
          </a:xfrm>
          <a:prstGeom prst="ellipse">
            <a:avLst/>
          </a:prstGeom>
          <a:solidFill>
            <a:srgbClr val="FFFF00"/>
          </a:solidFill>
          <a:ln w="12700">
            <a:solidFill>
              <a:srgbClr val="000000"/>
            </a:solidFill>
            <a:round/>
            <a:headEnd/>
            <a:tailEnd/>
          </a:ln>
        </p:spPr>
        <p:txBody>
          <a:bodyPr/>
          <a:lstStyle/>
          <a:p>
            <a:endParaRPr lang="de-DE"/>
          </a:p>
        </p:txBody>
      </p:sp>
      <p:sp>
        <p:nvSpPr>
          <p:cNvPr id="117910" name="Line 183"/>
          <p:cNvSpPr>
            <a:spLocks noChangeShapeType="1"/>
          </p:cNvSpPr>
          <p:nvPr/>
        </p:nvSpPr>
        <p:spPr bwMode="auto">
          <a:xfrm>
            <a:off x="3548064" y="2417763"/>
            <a:ext cx="2498725" cy="2762250"/>
          </a:xfrm>
          <a:prstGeom prst="line">
            <a:avLst/>
          </a:prstGeom>
          <a:noFill/>
          <a:ln w="19050">
            <a:solidFill>
              <a:srgbClr val="000000"/>
            </a:solidFill>
            <a:round/>
            <a:headEnd/>
            <a:tailEnd/>
          </a:ln>
        </p:spPr>
        <p:txBody>
          <a:bodyPr/>
          <a:lstStyle/>
          <a:p>
            <a:endParaRPr lang="de-DE"/>
          </a:p>
        </p:txBody>
      </p:sp>
      <p:sp>
        <p:nvSpPr>
          <p:cNvPr id="117911" name="Freeform 184"/>
          <p:cNvSpPr>
            <a:spLocks/>
          </p:cNvSpPr>
          <p:nvPr/>
        </p:nvSpPr>
        <p:spPr bwMode="auto">
          <a:xfrm>
            <a:off x="6005513" y="5138739"/>
            <a:ext cx="69850" cy="73025"/>
          </a:xfrm>
          <a:custGeom>
            <a:avLst/>
            <a:gdLst>
              <a:gd name="T0" fmla="*/ 2147483647 w 44"/>
              <a:gd name="T1" fmla="*/ 0 h 46"/>
              <a:gd name="T2" fmla="*/ 0 w 44"/>
              <a:gd name="T3" fmla="*/ 2147483647 h 46"/>
              <a:gd name="T4" fmla="*/ 2147483647 w 44"/>
              <a:gd name="T5" fmla="*/ 2147483647 h 46"/>
              <a:gd name="T6" fmla="*/ 2147483647 w 44"/>
              <a:gd name="T7" fmla="*/ 0 h 46"/>
              <a:gd name="T8" fmla="*/ 0 60000 65536"/>
              <a:gd name="T9" fmla="*/ 0 60000 65536"/>
              <a:gd name="T10" fmla="*/ 0 60000 65536"/>
              <a:gd name="T11" fmla="*/ 0 60000 65536"/>
              <a:gd name="T12" fmla="*/ 0 w 44"/>
              <a:gd name="T13" fmla="*/ 0 h 46"/>
              <a:gd name="T14" fmla="*/ 44 w 44"/>
              <a:gd name="T15" fmla="*/ 46 h 46"/>
            </a:gdLst>
            <a:ahLst/>
            <a:cxnLst>
              <a:cxn ang="T8">
                <a:pos x="T0" y="T1"/>
              </a:cxn>
              <a:cxn ang="T9">
                <a:pos x="T2" y="T3"/>
              </a:cxn>
              <a:cxn ang="T10">
                <a:pos x="T4" y="T5"/>
              </a:cxn>
              <a:cxn ang="T11">
                <a:pos x="T6" y="T7"/>
              </a:cxn>
            </a:cxnLst>
            <a:rect l="T12" t="T13" r="T14" b="T15"/>
            <a:pathLst>
              <a:path w="44" h="46">
                <a:moveTo>
                  <a:pt x="40" y="0"/>
                </a:moveTo>
                <a:lnTo>
                  <a:pt x="0" y="38"/>
                </a:lnTo>
                <a:lnTo>
                  <a:pt x="44" y="46"/>
                </a:lnTo>
                <a:lnTo>
                  <a:pt x="40" y="0"/>
                </a:lnTo>
                <a:close/>
              </a:path>
            </a:pathLst>
          </a:custGeom>
          <a:solidFill>
            <a:srgbClr val="000000"/>
          </a:solidFill>
          <a:ln w="3175">
            <a:solidFill>
              <a:srgbClr val="000000"/>
            </a:solidFill>
            <a:round/>
            <a:headEnd/>
            <a:tailEnd/>
          </a:ln>
        </p:spPr>
        <p:txBody>
          <a:bodyPr/>
          <a:lstStyle/>
          <a:p>
            <a:endParaRPr lang="de-DE"/>
          </a:p>
        </p:txBody>
      </p:sp>
      <p:sp>
        <p:nvSpPr>
          <p:cNvPr id="117912" name="Line 185"/>
          <p:cNvSpPr>
            <a:spLocks noChangeShapeType="1"/>
          </p:cNvSpPr>
          <p:nvPr/>
        </p:nvSpPr>
        <p:spPr bwMode="auto">
          <a:xfrm flipV="1">
            <a:off x="6084888" y="4976813"/>
            <a:ext cx="203200" cy="222250"/>
          </a:xfrm>
          <a:prstGeom prst="line">
            <a:avLst/>
          </a:prstGeom>
          <a:noFill/>
          <a:ln w="19050">
            <a:solidFill>
              <a:srgbClr val="000000"/>
            </a:solidFill>
            <a:round/>
            <a:headEnd/>
            <a:tailEnd/>
          </a:ln>
        </p:spPr>
        <p:txBody>
          <a:bodyPr/>
          <a:lstStyle/>
          <a:p>
            <a:endParaRPr lang="de-DE"/>
          </a:p>
        </p:txBody>
      </p:sp>
      <p:sp>
        <p:nvSpPr>
          <p:cNvPr id="117913" name="Freeform 186"/>
          <p:cNvSpPr>
            <a:spLocks/>
          </p:cNvSpPr>
          <p:nvPr/>
        </p:nvSpPr>
        <p:spPr bwMode="auto">
          <a:xfrm>
            <a:off x="6246814" y="4945064"/>
            <a:ext cx="71437" cy="71437"/>
          </a:xfrm>
          <a:custGeom>
            <a:avLst/>
            <a:gdLst>
              <a:gd name="T0" fmla="*/ 0 w 45"/>
              <a:gd name="T1" fmla="*/ 2147483647 h 45"/>
              <a:gd name="T2" fmla="*/ 2147483647 w 45"/>
              <a:gd name="T3" fmla="*/ 2147483647 h 45"/>
              <a:gd name="T4" fmla="*/ 2147483647 w 45"/>
              <a:gd name="T5" fmla="*/ 0 h 45"/>
              <a:gd name="T6" fmla="*/ 0 w 45"/>
              <a:gd name="T7" fmla="*/ 2147483647 h 45"/>
              <a:gd name="T8" fmla="*/ 0 60000 65536"/>
              <a:gd name="T9" fmla="*/ 0 60000 65536"/>
              <a:gd name="T10" fmla="*/ 0 60000 65536"/>
              <a:gd name="T11" fmla="*/ 0 60000 65536"/>
              <a:gd name="T12" fmla="*/ 0 w 45"/>
              <a:gd name="T13" fmla="*/ 0 h 45"/>
              <a:gd name="T14" fmla="*/ 45 w 45"/>
              <a:gd name="T15" fmla="*/ 45 h 45"/>
            </a:gdLst>
            <a:ahLst/>
            <a:cxnLst>
              <a:cxn ang="T8">
                <a:pos x="T0" y="T1"/>
              </a:cxn>
              <a:cxn ang="T9">
                <a:pos x="T2" y="T3"/>
              </a:cxn>
              <a:cxn ang="T10">
                <a:pos x="T4" y="T5"/>
              </a:cxn>
              <a:cxn ang="T11">
                <a:pos x="T6" y="T7"/>
              </a:cxn>
            </a:cxnLst>
            <a:rect l="T12" t="T13" r="T14" b="T15"/>
            <a:pathLst>
              <a:path w="45" h="45">
                <a:moveTo>
                  <a:pt x="0" y="8"/>
                </a:moveTo>
                <a:lnTo>
                  <a:pt x="41" y="45"/>
                </a:lnTo>
                <a:lnTo>
                  <a:pt x="45" y="0"/>
                </a:lnTo>
                <a:lnTo>
                  <a:pt x="0" y="8"/>
                </a:lnTo>
                <a:close/>
              </a:path>
            </a:pathLst>
          </a:custGeom>
          <a:solidFill>
            <a:srgbClr val="000000"/>
          </a:solidFill>
          <a:ln w="3175">
            <a:solidFill>
              <a:srgbClr val="000000"/>
            </a:solidFill>
            <a:round/>
            <a:headEnd/>
            <a:tailEnd/>
          </a:ln>
        </p:spPr>
        <p:txBody>
          <a:bodyPr/>
          <a:lstStyle/>
          <a:p>
            <a:endParaRPr lang="de-DE"/>
          </a:p>
        </p:txBody>
      </p:sp>
      <p:sp>
        <p:nvSpPr>
          <p:cNvPr id="117914" name="Line 187"/>
          <p:cNvSpPr>
            <a:spLocks noChangeShapeType="1"/>
          </p:cNvSpPr>
          <p:nvPr/>
        </p:nvSpPr>
        <p:spPr bwMode="auto">
          <a:xfrm flipH="1">
            <a:off x="5172076" y="4957764"/>
            <a:ext cx="1146175" cy="257175"/>
          </a:xfrm>
          <a:prstGeom prst="line">
            <a:avLst/>
          </a:prstGeom>
          <a:noFill/>
          <a:ln w="19050">
            <a:solidFill>
              <a:srgbClr val="000000"/>
            </a:solidFill>
            <a:round/>
            <a:headEnd/>
            <a:tailEnd/>
          </a:ln>
        </p:spPr>
        <p:txBody>
          <a:bodyPr/>
          <a:lstStyle/>
          <a:p>
            <a:endParaRPr lang="de-DE"/>
          </a:p>
        </p:txBody>
      </p:sp>
      <p:sp>
        <p:nvSpPr>
          <p:cNvPr id="117915" name="Freeform 188"/>
          <p:cNvSpPr>
            <a:spLocks/>
          </p:cNvSpPr>
          <p:nvPr/>
        </p:nvSpPr>
        <p:spPr bwMode="auto">
          <a:xfrm>
            <a:off x="5130800" y="5167313"/>
            <a:ext cx="65088" cy="87312"/>
          </a:xfrm>
          <a:custGeom>
            <a:avLst/>
            <a:gdLst>
              <a:gd name="T0" fmla="*/ 2147483647 w 41"/>
              <a:gd name="T1" fmla="*/ 2147483647 h 55"/>
              <a:gd name="T2" fmla="*/ 2147483647 w 41"/>
              <a:gd name="T3" fmla="*/ 0 h 55"/>
              <a:gd name="T4" fmla="*/ 0 w 41"/>
              <a:gd name="T5" fmla="*/ 2147483647 h 55"/>
              <a:gd name="T6" fmla="*/ 2147483647 w 41"/>
              <a:gd name="T7" fmla="*/ 2147483647 h 55"/>
              <a:gd name="T8" fmla="*/ 0 60000 65536"/>
              <a:gd name="T9" fmla="*/ 0 60000 65536"/>
              <a:gd name="T10" fmla="*/ 0 60000 65536"/>
              <a:gd name="T11" fmla="*/ 0 60000 65536"/>
              <a:gd name="T12" fmla="*/ 0 w 41"/>
              <a:gd name="T13" fmla="*/ 0 h 55"/>
              <a:gd name="T14" fmla="*/ 41 w 41"/>
              <a:gd name="T15" fmla="*/ 55 h 55"/>
            </a:gdLst>
            <a:ahLst/>
            <a:cxnLst>
              <a:cxn ang="T8">
                <a:pos x="T0" y="T1"/>
              </a:cxn>
              <a:cxn ang="T9">
                <a:pos x="T2" y="T3"/>
              </a:cxn>
              <a:cxn ang="T10">
                <a:pos x="T4" y="T5"/>
              </a:cxn>
              <a:cxn ang="T11">
                <a:pos x="T6" y="T7"/>
              </a:cxn>
            </a:cxnLst>
            <a:rect l="T12" t="T13" r="T14" b="T15"/>
            <a:pathLst>
              <a:path w="41" h="55">
                <a:moveTo>
                  <a:pt x="41" y="55"/>
                </a:moveTo>
                <a:lnTo>
                  <a:pt x="29" y="0"/>
                </a:lnTo>
                <a:lnTo>
                  <a:pt x="0" y="35"/>
                </a:lnTo>
                <a:lnTo>
                  <a:pt x="41" y="55"/>
                </a:lnTo>
                <a:close/>
              </a:path>
            </a:pathLst>
          </a:custGeom>
          <a:solidFill>
            <a:srgbClr val="000000"/>
          </a:solidFill>
          <a:ln w="3175">
            <a:solidFill>
              <a:srgbClr val="000000"/>
            </a:solidFill>
            <a:round/>
            <a:headEnd/>
            <a:tailEnd/>
          </a:ln>
        </p:spPr>
        <p:txBody>
          <a:bodyPr/>
          <a:lstStyle/>
          <a:p>
            <a:endParaRPr lang="de-DE"/>
          </a:p>
        </p:txBody>
      </p:sp>
      <p:sp>
        <p:nvSpPr>
          <p:cNvPr id="117916" name="Line 189"/>
          <p:cNvSpPr>
            <a:spLocks noChangeShapeType="1"/>
          </p:cNvSpPr>
          <p:nvPr/>
        </p:nvSpPr>
        <p:spPr bwMode="auto">
          <a:xfrm flipH="1" flipV="1">
            <a:off x="3467100" y="4973639"/>
            <a:ext cx="1689100" cy="249237"/>
          </a:xfrm>
          <a:prstGeom prst="line">
            <a:avLst/>
          </a:prstGeom>
          <a:noFill/>
          <a:ln w="19050">
            <a:solidFill>
              <a:srgbClr val="000000"/>
            </a:solidFill>
            <a:round/>
            <a:headEnd/>
            <a:tailEnd/>
          </a:ln>
        </p:spPr>
        <p:txBody>
          <a:bodyPr/>
          <a:lstStyle/>
          <a:p>
            <a:endParaRPr lang="de-DE"/>
          </a:p>
        </p:txBody>
      </p:sp>
      <p:sp>
        <p:nvSpPr>
          <p:cNvPr id="117917" name="Freeform 190"/>
          <p:cNvSpPr>
            <a:spLocks/>
          </p:cNvSpPr>
          <p:nvPr/>
        </p:nvSpPr>
        <p:spPr bwMode="auto">
          <a:xfrm>
            <a:off x="3424239" y="4932364"/>
            <a:ext cx="65087" cy="90487"/>
          </a:xfrm>
          <a:custGeom>
            <a:avLst/>
            <a:gdLst>
              <a:gd name="T0" fmla="*/ 2147483647 w 41"/>
              <a:gd name="T1" fmla="*/ 2147483647 h 57"/>
              <a:gd name="T2" fmla="*/ 2147483647 w 41"/>
              <a:gd name="T3" fmla="*/ 0 h 57"/>
              <a:gd name="T4" fmla="*/ 0 w 41"/>
              <a:gd name="T5" fmla="*/ 2147483647 h 57"/>
              <a:gd name="T6" fmla="*/ 2147483647 w 41"/>
              <a:gd name="T7" fmla="*/ 2147483647 h 57"/>
              <a:gd name="T8" fmla="*/ 0 60000 65536"/>
              <a:gd name="T9" fmla="*/ 0 60000 65536"/>
              <a:gd name="T10" fmla="*/ 0 60000 65536"/>
              <a:gd name="T11" fmla="*/ 0 60000 65536"/>
              <a:gd name="T12" fmla="*/ 0 w 41"/>
              <a:gd name="T13" fmla="*/ 0 h 57"/>
              <a:gd name="T14" fmla="*/ 41 w 41"/>
              <a:gd name="T15" fmla="*/ 57 h 57"/>
            </a:gdLst>
            <a:ahLst/>
            <a:cxnLst>
              <a:cxn ang="T8">
                <a:pos x="T0" y="T1"/>
              </a:cxn>
              <a:cxn ang="T9">
                <a:pos x="T2" y="T3"/>
              </a:cxn>
              <a:cxn ang="T10">
                <a:pos x="T4" y="T5"/>
              </a:cxn>
              <a:cxn ang="T11">
                <a:pos x="T6" y="T7"/>
              </a:cxn>
            </a:cxnLst>
            <a:rect l="T12" t="T13" r="T14" b="T15"/>
            <a:pathLst>
              <a:path w="41" h="57">
                <a:moveTo>
                  <a:pt x="33" y="57"/>
                </a:moveTo>
                <a:lnTo>
                  <a:pt x="41" y="0"/>
                </a:lnTo>
                <a:lnTo>
                  <a:pt x="0" y="22"/>
                </a:lnTo>
                <a:lnTo>
                  <a:pt x="33" y="57"/>
                </a:lnTo>
                <a:close/>
              </a:path>
            </a:pathLst>
          </a:custGeom>
          <a:solidFill>
            <a:srgbClr val="000000"/>
          </a:solidFill>
          <a:ln w="3175">
            <a:solidFill>
              <a:srgbClr val="000000"/>
            </a:solidFill>
            <a:round/>
            <a:headEnd/>
            <a:tailEnd/>
          </a:ln>
        </p:spPr>
        <p:txBody>
          <a:bodyPr/>
          <a:lstStyle/>
          <a:p>
            <a:endParaRPr lang="de-DE"/>
          </a:p>
        </p:txBody>
      </p:sp>
      <p:sp>
        <p:nvSpPr>
          <p:cNvPr id="117918" name="Text Box 6"/>
          <p:cNvSpPr txBox="1">
            <a:spLocks noChangeArrowheads="1"/>
          </p:cNvSpPr>
          <p:nvPr/>
        </p:nvSpPr>
        <p:spPr bwMode="auto">
          <a:xfrm>
            <a:off x="5181600" y="5257801"/>
            <a:ext cx="1524000" cy="442913"/>
          </a:xfrm>
          <a:prstGeom prst="rect">
            <a:avLst/>
          </a:prstGeom>
          <a:solidFill>
            <a:srgbClr val="EAEAEA"/>
          </a:solidFill>
          <a:ln w="9525">
            <a:noFill/>
            <a:miter lim="800000"/>
            <a:headEnd/>
            <a:tailEnd/>
          </a:ln>
        </p:spPr>
        <p:txBody>
          <a:bodyPr>
            <a:spAutoFit/>
          </a:bodyPr>
          <a:lstStyle/>
          <a:p>
            <a:r>
              <a:rPr lang="de-DE" sz="2300">
                <a:latin typeface="Arial" charset="0"/>
              </a:rPr>
              <a:t>spiegelnd</a:t>
            </a:r>
            <a:endParaRPr lang="de-DE" sz="2200"/>
          </a:p>
        </p:txBody>
      </p:sp>
      <p:sp>
        <p:nvSpPr>
          <p:cNvPr id="35847" name="Freeform 7"/>
          <p:cNvSpPr>
            <a:spLocks/>
          </p:cNvSpPr>
          <p:nvPr/>
        </p:nvSpPr>
        <p:spPr bwMode="auto">
          <a:xfrm>
            <a:off x="6089650" y="2501900"/>
            <a:ext cx="495300" cy="2590800"/>
          </a:xfrm>
          <a:custGeom>
            <a:avLst/>
            <a:gdLst>
              <a:gd name="T0" fmla="*/ 2147483647 w 312"/>
              <a:gd name="T1" fmla="*/ 0 h 1632"/>
              <a:gd name="T2" fmla="*/ 0 w 312"/>
              <a:gd name="T3" fmla="*/ 2147483647 h 1632"/>
              <a:gd name="T4" fmla="*/ 0 60000 65536"/>
              <a:gd name="T5" fmla="*/ 0 60000 65536"/>
              <a:gd name="T6" fmla="*/ 0 w 312"/>
              <a:gd name="T7" fmla="*/ 0 h 1632"/>
              <a:gd name="T8" fmla="*/ 312 w 312"/>
              <a:gd name="T9" fmla="*/ 1632 h 1632"/>
            </a:gdLst>
            <a:ahLst/>
            <a:cxnLst>
              <a:cxn ang="T4">
                <a:pos x="T0" y="T1"/>
              </a:cxn>
              <a:cxn ang="T5">
                <a:pos x="T2" y="T3"/>
              </a:cxn>
            </a:cxnLst>
            <a:rect l="T6" t="T7" r="T8" b="T9"/>
            <a:pathLst>
              <a:path w="312" h="1632">
                <a:moveTo>
                  <a:pt x="312" y="0"/>
                </a:moveTo>
                <a:lnTo>
                  <a:pt x="0" y="1632"/>
                </a:lnTo>
              </a:path>
            </a:pathLst>
          </a:custGeom>
          <a:noFill/>
          <a:ln w="19050">
            <a:solidFill>
              <a:schemeClr val="tx1"/>
            </a:solidFill>
            <a:round/>
            <a:headEnd/>
            <a:tailEnd type="triangle" w="med" len="med"/>
          </a:ln>
        </p:spPr>
        <p:txBody>
          <a:bodyPr wrap="none" anchor="ctr"/>
          <a:lstStyle/>
          <a:p>
            <a:endParaRPr lang="de-DE"/>
          </a:p>
        </p:txBody>
      </p:sp>
      <p:sp>
        <p:nvSpPr>
          <p:cNvPr id="35851" name="Freeform 11"/>
          <p:cNvSpPr>
            <a:spLocks/>
          </p:cNvSpPr>
          <p:nvPr/>
        </p:nvSpPr>
        <p:spPr bwMode="auto">
          <a:xfrm>
            <a:off x="6394450" y="2501900"/>
            <a:ext cx="196850" cy="2279650"/>
          </a:xfrm>
          <a:custGeom>
            <a:avLst/>
            <a:gdLst>
              <a:gd name="T0" fmla="*/ 2147483647 w 124"/>
              <a:gd name="T1" fmla="*/ 0 h 1436"/>
              <a:gd name="T2" fmla="*/ 0 w 124"/>
              <a:gd name="T3" fmla="*/ 2147483647 h 1436"/>
              <a:gd name="T4" fmla="*/ 0 60000 65536"/>
              <a:gd name="T5" fmla="*/ 0 60000 65536"/>
              <a:gd name="T6" fmla="*/ 0 w 124"/>
              <a:gd name="T7" fmla="*/ 0 h 1436"/>
              <a:gd name="T8" fmla="*/ 124 w 124"/>
              <a:gd name="T9" fmla="*/ 1436 h 1436"/>
            </a:gdLst>
            <a:ahLst/>
            <a:cxnLst>
              <a:cxn ang="T4">
                <a:pos x="T0" y="T1"/>
              </a:cxn>
              <a:cxn ang="T5">
                <a:pos x="T2" y="T3"/>
              </a:cxn>
            </a:cxnLst>
            <a:rect l="T6" t="T7" r="T8" b="T9"/>
            <a:pathLst>
              <a:path w="124" h="1436">
                <a:moveTo>
                  <a:pt x="124" y="0"/>
                </a:moveTo>
                <a:lnTo>
                  <a:pt x="0" y="1436"/>
                </a:lnTo>
              </a:path>
            </a:pathLst>
          </a:custGeom>
          <a:noFill/>
          <a:ln w="19050">
            <a:solidFill>
              <a:schemeClr val="tx1"/>
            </a:solidFill>
            <a:round/>
            <a:headEnd/>
            <a:tailEnd type="triangle" w="med" len="med"/>
          </a:ln>
        </p:spPr>
        <p:txBody>
          <a:bodyPr wrap="none" anchor="ctr"/>
          <a:lstStyle/>
          <a:p>
            <a:endParaRPr lang="de-DE"/>
          </a:p>
        </p:txBody>
      </p:sp>
      <p:grpSp>
        <p:nvGrpSpPr>
          <p:cNvPr id="4" name="Group 17"/>
          <p:cNvGrpSpPr>
            <a:grpSpLocks/>
          </p:cNvGrpSpPr>
          <p:nvPr/>
        </p:nvGrpSpPr>
        <p:grpSpPr bwMode="auto">
          <a:xfrm>
            <a:off x="5943600" y="3087688"/>
            <a:ext cx="3817938" cy="2246312"/>
            <a:chOff x="2784" y="1945"/>
            <a:chExt cx="2405" cy="1415"/>
          </a:xfrm>
        </p:grpSpPr>
        <p:sp>
          <p:nvSpPr>
            <p:cNvPr id="117931" name="Oval 8"/>
            <p:cNvSpPr>
              <a:spLocks noChangeArrowheads="1"/>
            </p:cNvSpPr>
            <p:nvPr/>
          </p:nvSpPr>
          <p:spPr bwMode="auto">
            <a:xfrm>
              <a:off x="2784" y="3216"/>
              <a:ext cx="144" cy="144"/>
            </a:xfrm>
            <a:prstGeom prst="ellipse">
              <a:avLst/>
            </a:prstGeom>
            <a:solidFill>
              <a:schemeClr val="folHlink"/>
            </a:solidFill>
            <a:ln w="9525">
              <a:solidFill>
                <a:schemeClr val="tx1"/>
              </a:solidFill>
              <a:round/>
              <a:headEnd/>
              <a:tailEnd/>
            </a:ln>
          </p:spPr>
          <p:txBody>
            <a:bodyPr wrap="none" anchor="ctr"/>
            <a:lstStyle/>
            <a:p>
              <a:endParaRPr lang="de-DE"/>
            </a:p>
          </p:txBody>
        </p:sp>
        <p:sp>
          <p:nvSpPr>
            <p:cNvPr id="117932" name="Oval 12"/>
            <p:cNvSpPr>
              <a:spLocks noChangeArrowheads="1"/>
            </p:cNvSpPr>
            <p:nvPr/>
          </p:nvSpPr>
          <p:spPr bwMode="auto">
            <a:xfrm>
              <a:off x="4176" y="1968"/>
              <a:ext cx="144" cy="144"/>
            </a:xfrm>
            <a:prstGeom prst="ellipse">
              <a:avLst/>
            </a:prstGeom>
            <a:solidFill>
              <a:schemeClr val="folHlink"/>
            </a:solidFill>
            <a:ln w="9525">
              <a:solidFill>
                <a:schemeClr val="tx1"/>
              </a:solidFill>
              <a:round/>
              <a:headEnd/>
              <a:tailEnd/>
            </a:ln>
          </p:spPr>
          <p:txBody>
            <a:bodyPr wrap="none" anchor="ctr"/>
            <a:lstStyle/>
            <a:p>
              <a:endParaRPr lang="de-DE"/>
            </a:p>
          </p:txBody>
        </p:sp>
        <p:sp>
          <p:nvSpPr>
            <p:cNvPr id="117933" name="Text Box 14"/>
            <p:cNvSpPr txBox="1">
              <a:spLocks noChangeArrowheads="1"/>
            </p:cNvSpPr>
            <p:nvPr/>
          </p:nvSpPr>
          <p:spPr bwMode="auto">
            <a:xfrm>
              <a:off x="4358" y="1945"/>
              <a:ext cx="831" cy="173"/>
            </a:xfrm>
            <a:prstGeom prst="rect">
              <a:avLst/>
            </a:prstGeom>
            <a:noFill/>
            <a:ln w="9525">
              <a:noFill/>
              <a:miter lim="800000"/>
              <a:headEnd/>
              <a:tailEnd/>
            </a:ln>
          </p:spPr>
          <p:txBody>
            <a:bodyPr wrap="none">
              <a:spAutoFit/>
            </a:bodyPr>
            <a:lstStyle/>
            <a:p>
              <a:r>
                <a:rPr lang="de-DE" sz="1200">
                  <a:latin typeface="Arial Black" pitchFamily="34" charset="0"/>
                </a:rPr>
                <a:t>Objektfarbe 1</a:t>
              </a:r>
            </a:p>
          </p:txBody>
        </p:sp>
      </p:grpSp>
      <p:grpSp>
        <p:nvGrpSpPr>
          <p:cNvPr id="5" name="Group 20"/>
          <p:cNvGrpSpPr>
            <a:grpSpLocks/>
          </p:cNvGrpSpPr>
          <p:nvPr/>
        </p:nvGrpSpPr>
        <p:grpSpPr bwMode="auto">
          <a:xfrm>
            <a:off x="3962401" y="2895600"/>
            <a:ext cx="5603875" cy="1112838"/>
            <a:chOff x="1536" y="1824"/>
            <a:chExt cx="3530" cy="701"/>
          </a:xfrm>
        </p:grpSpPr>
        <p:sp>
          <p:nvSpPr>
            <p:cNvPr id="117928" name="Oval 9"/>
            <p:cNvSpPr>
              <a:spLocks noChangeArrowheads="1"/>
            </p:cNvSpPr>
            <p:nvPr/>
          </p:nvSpPr>
          <p:spPr bwMode="auto">
            <a:xfrm>
              <a:off x="1536" y="1824"/>
              <a:ext cx="144" cy="144"/>
            </a:xfrm>
            <a:prstGeom prst="ellipse">
              <a:avLst/>
            </a:prstGeom>
            <a:solidFill>
              <a:srgbClr val="CC9900"/>
            </a:solidFill>
            <a:ln w="9525">
              <a:solidFill>
                <a:schemeClr val="tx1"/>
              </a:solidFill>
              <a:round/>
              <a:headEnd/>
              <a:tailEnd/>
            </a:ln>
          </p:spPr>
          <p:txBody>
            <a:bodyPr wrap="none" anchor="ctr"/>
            <a:lstStyle/>
            <a:p>
              <a:endParaRPr lang="de-DE"/>
            </a:p>
          </p:txBody>
        </p:sp>
        <p:sp>
          <p:nvSpPr>
            <p:cNvPr id="117929" name="Oval 13"/>
            <p:cNvSpPr>
              <a:spLocks noChangeArrowheads="1"/>
            </p:cNvSpPr>
            <p:nvPr/>
          </p:nvSpPr>
          <p:spPr bwMode="auto">
            <a:xfrm>
              <a:off x="4176" y="2352"/>
              <a:ext cx="144" cy="144"/>
            </a:xfrm>
            <a:prstGeom prst="ellipse">
              <a:avLst/>
            </a:prstGeom>
            <a:solidFill>
              <a:srgbClr val="CC9900"/>
            </a:solidFill>
            <a:ln w="9525">
              <a:solidFill>
                <a:schemeClr val="tx1"/>
              </a:solidFill>
              <a:round/>
              <a:headEnd/>
              <a:tailEnd/>
            </a:ln>
          </p:spPr>
          <p:txBody>
            <a:bodyPr wrap="none" anchor="ctr"/>
            <a:lstStyle/>
            <a:p>
              <a:endParaRPr lang="de-DE"/>
            </a:p>
          </p:txBody>
        </p:sp>
        <p:sp>
          <p:nvSpPr>
            <p:cNvPr id="117930" name="Text Box 16"/>
            <p:cNvSpPr txBox="1">
              <a:spLocks noChangeArrowheads="1"/>
            </p:cNvSpPr>
            <p:nvPr/>
          </p:nvSpPr>
          <p:spPr bwMode="auto">
            <a:xfrm>
              <a:off x="4368" y="2352"/>
              <a:ext cx="698" cy="173"/>
            </a:xfrm>
            <a:prstGeom prst="rect">
              <a:avLst/>
            </a:prstGeom>
            <a:noFill/>
            <a:ln w="9525">
              <a:noFill/>
              <a:miter lim="800000"/>
              <a:headEnd/>
              <a:tailEnd/>
            </a:ln>
          </p:spPr>
          <p:txBody>
            <a:bodyPr wrap="none">
              <a:spAutoFit/>
            </a:bodyPr>
            <a:lstStyle/>
            <a:p>
              <a:r>
                <a:rPr lang="de-DE" sz="1200">
                  <a:latin typeface="Arial Black" pitchFamily="34" charset="0"/>
                </a:rPr>
                <a:t>Mischfarbe</a:t>
              </a:r>
            </a:p>
          </p:txBody>
        </p:sp>
      </p:grpSp>
      <p:grpSp>
        <p:nvGrpSpPr>
          <p:cNvPr id="6" name="Group 19"/>
          <p:cNvGrpSpPr>
            <a:grpSpLocks/>
          </p:cNvGrpSpPr>
          <p:nvPr/>
        </p:nvGrpSpPr>
        <p:grpSpPr bwMode="auto">
          <a:xfrm>
            <a:off x="6248400" y="3429000"/>
            <a:ext cx="3505200" cy="1600200"/>
            <a:chOff x="2976" y="2160"/>
            <a:chExt cx="2208" cy="1008"/>
          </a:xfrm>
        </p:grpSpPr>
        <p:sp>
          <p:nvSpPr>
            <p:cNvPr id="117925" name="Oval 10"/>
            <p:cNvSpPr>
              <a:spLocks noChangeArrowheads="1"/>
            </p:cNvSpPr>
            <p:nvPr/>
          </p:nvSpPr>
          <p:spPr bwMode="auto">
            <a:xfrm>
              <a:off x="4176" y="2160"/>
              <a:ext cx="144" cy="144"/>
            </a:xfrm>
            <a:prstGeom prst="ellipse">
              <a:avLst/>
            </a:prstGeom>
            <a:solidFill>
              <a:srgbClr val="990033"/>
            </a:solidFill>
            <a:ln w="9525">
              <a:solidFill>
                <a:schemeClr val="tx1"/>
              </a:solidFill>
              <a:round/>
              <a:headEnd/>
              <a:tailEnd/>
            </a:ln>
          </p:spPr>
          <p:txBody>
            <a:bodyPr wrap="none" anchor="ctr"/>
            <a:lstStyle/>
            <a:p>
              <a:endParaRPr lang="de-DE"/>
            </a:p>
          </p:txBody>
        </p:sp>
        <p:sp>
          <p:nvSpPr>
            <p:cNvPr id="117926" name="Text Box 15"/>
            <p:cNvSpPr txBox="1">
              <a:spLocks noChangeArrowheads="1"/>
            </p:cNvSpPr>
            <p:nvPr/>
          </p:nvSpPr>
          <p:spPr bwMode="auto">
            <a:xfrm>
              <a:off x="4353" y="2160"/>
              <a:ext cx="831" cy="173"/>
            </a:xfrm>
            <a:prstGeom prst="rect">
              <a:avLst/>
            </a:prstGeom>
            <a:noFill/>
            <a:ln w="9525">
              <a:noFill/>
              <a:miter lim="800000"/>
              <a:headEnd/>
              <a:tailEnd/>
            </a:ln>
          </p:spPr>
          <p:txBody>
            <a:bodyPr wrap="none">
              <a:spAutoFit/>
            </a:bodyPr>
            <a:lstStyle/>
            <a:p>
              <a:r>
                <a:rPr lang="de-DE" sz="1200">
                  <a:latin typeface="Arial Black" pitchFamily="34" charset="0"/>
                </a:rPr>
                <a:t>Objektfarbe 2</a:t>
              </a:r>
            </a:p>
          </p:txBody>
        </p:sp>
        <p:sp>
          <p:nvSpPr>
            <p:cNvPr id="117927" name="Oval 18"/>
            <p:cNvSpPr>
              <a:spLocks noChangeArrowheads="1"/>
            </p:cNvSpPr>
            <p:nvPr/>
          </p:nvSpPr>
          <p:spPr bwMode="auto">
            <a:xfrm>
              <a:off x="2976" y="3024"/>
              <a:ext cx="144" cy="144"/>
            </a:xfrm>
            <a:prstGeom prst="ellipse">
              <a:avLst/>
            </a:prstGeom>
            <a:solidFill>
              <a:srgbClr val="990033"/>
            </a:solidFill>
            <a:ln w="9525">
              <a:solidFill>
                <a:schemeClr val="tx1"/>
              </a:solidFill>
              <a:round/>
              <a:headEnd/>
              <a:tailEnd/>
            </a:ln>
          </p:spPr>
          <p:txBody>
            <a:bodyPr wrap="none" anchor="ctr"/>
            <a:lstStyle/>
            <a:p>
              <a:endParaRPr lang="de-DE"/>
            </a:p>
          </p:txBody>
        </p:sp>
      </p:grpSp>
      <p:sp>
        <p:nvSpPr>
          <p:cNvPr id="191" name="Rectangle 2"/>
          <p:cNvSpPr txBox="1">
            <a:spLocks noChangeArrowheads="1"/>
          </p:cNvSpPr>
          <p:nvPr/>
        </p:nvSpPr>
        <p:spPr bwMode="auto">
          <a:xfrm>
            <a:off x="2135189" y="260351"/>
            <a:ext cx="6048375" cy="658813"/>
          </a:xfrm>
          <a:prstGeom prst="rect">
            <a:avLst/>
          </a:prstGeom>
          <a:noFill/>
          <a:ln w="9525">
            <a:noFill/>
            <a:miter lim="800000"/>
            <a:headEnd/>
            <a:tailEnd/>
          </a:ln>
        </p:spPr>
        <p:txBody>
          <a:bodyPr anchor="ctr"/>
          <a:lstStyle/>
          <a:p>
            <a:pPr>
              <a:defRPr/>
            </a:pPr>
            <a:r>
              <a:rPr lang="de-DE" sz="2000" kern="0" dirty="0" err="1">
                <a:solidFill>
                  <a:schemeClr val="tx2"/>
                </a:solidFill>
                <a:latin typeface="+mj-lt"/>
                <a:ea typeface="+mj-ea"/>
                <a:cs typeface="+mj-cs"/>
              </a:rPr>
              <a:t>Raytracing</a:t>
            </a:r>
            <a:endParaRPr lang="de-DE" sz="2000" kern="0" dirty="0">
              <a:solidFill>
                <a:schemeClr val="tx2"/>
              </a:solidFill>
              <a:latin typeface="+mj-lt"/>
              <a:ea typeface="+mj-ea"/>
              <a:cs typeface="+mj-cs"/>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847"/>
                                        </p:tgtEl>
                                        <p:attrNameLst>
                                          <p:attrName>style.visibility</p:attrName>
                                        </p:attrNameLst>
                                      </p:cBhvr>
                                      <p:to>
                                        <p:strVal val="visible"/>
                                      </p:to>
                                    </p:set>
                                    <p:animEffect transition="in" filter="wipe(up)">
                                      <p:cBhvr>
                                        <p:cTn id="7" dur="500"/>
                                        <p:tgtEl>
                                          <p:spTgt spid="3584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5851"/>
                                        </p:tgtEl>
                                        <p:attrNameLst>
                                          <p:attrName>style.visibility</p:attrName>
                                        </p:attrNameLst>
                                      </p:cBhvr>
                                      <p:to>
                                        <p:strVal val="visible"/>
                                      </p:to>
                                    </p:set>
                                    <p:animEffect transition="in" filter="wipe(up)">
                                      <p:cBhvr>
                                        <p:cTn id="16" dur="500"/>
                                        <p:tgtEl>
                                          <p:spTgt spid="3585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7" grpId="0" animBg="1"/>
      <p:bldP spid="35851"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3"/>
          <p:cNvSpPr>
            <a:spLocks noGrp="1" noChangeArrowheads="1"/>
          </p:cNvSpPr>
          <p:nvPr>
            <p:ph type="subTitle" idx="1"/>
          </p:nvPr>
        </p:nvSpPr>
        <p:spPr>
          <a:xfrm>
            <a:off x="3200400" y="1371600"/>
            <a:ext cx="7086600" cy="4572000"/>
          </a:xfrm>
        </p:spPr>
        <p:txBody>
          <a:bodyPr/>
          <a:lstStyle/>
          <a:p>
            <a:r>
              <a:rPr lang="en-US">
                <a:latin typeface="Square721 Ex BT" pitchFamily="34" charset="0"/>
              </a:rPr>
              <a:t>Raytracing-Tiefe</a:t>
            </a:r>
          </a:p>
        </p:txBody>
      </p:sp>
      <p:sp>
        <p:nvSpPr>
          <p:cNvPr id="118787" name="Oval 7"/>
          <p:cNvSpPr>
            <a:spLocks noChangeArrowheads="1"/>
          </p:cNvSpPr>
          <p:nvPr/>
        </p:nvSpPr>
        <p:spPr bwMode="auto">
          <a:xfrm>
            <a:off x="6218238" y="3948114"/>
            <a:ext cx="1276350" cy="1277937"/>
          </a:xfrm>
          <a:prstGeom prst="ellipse">
            <a:avLst/>
          </a:prstGeom>
          <a:solidFill>
            <a:srgbClr val="FF0000"/>
          </a:solidFill>
          <a:ln w="12700">
            <a:solidFill>
              <a:srgbClr val="000000"/>
            </a:solidFill>
            <a:round/>
            <a:headEnd/>
            <a:tailEnd/>
          </a:ln>
        </p:spPr>
        <p:txBody>
          <a:bodyPr/>
          <a:lstStyle/>
          <a:p>
            <a:endParaRPr lang="de-DE"/>
          </a:p>
        </p:txBody>
      </p:sp>
      <p:grpSp>
        <p:nvGrpSpPr>
          <p:cNvPr id="118788" name="Group 23"/>
          <p:cNvGrpSpPr>
            <a:grpSpLocks/>
          </p:cNvGrpSpPr>
          <p:nvPr/>
        </p:nvGrpSpPr>
        <p:grpSpPr bwMode="auto">
          <a:xfrm>
            <a:off x="3373438" y="5235576"/>
            <a:ext cx="4830762" cy="485775"/>
            <a:chOff x="1165" y="3298"/>
            <a:chExt cx="3043" cy="306"/>
          </a:xfrm>
        </p:grpSpPr>
        <p:sp>
          <p:nvSpPr>
            <p:cNvPr id="118970" name="Rectangle 8"/>
            <p:cNvSpPr>
              <a:spLocks noChangeArrowheads="1"/>
            </p:cNvSpPr>
            <p:nvPr/>
          </p:nvSpPr>
          <p:spPr bwMode="auto">
            <a:xfrm>
              <a:off x="1165" y="3298"/>
              <a:ext cx="3043" cy="306"/>
            </a:xfrm>
            <a:prstGeom prst="rect">
              <a:avLst/>
            </a:prstGeom>
            <a:solidFill>
              <a:srgbClr val="F2F2F2"/>
            </a:solidFill>
            <a:ln w="15875">
              <a:solidFill>
                <a:srgbClr val="000000"/>
              </a:solidFill>
              <a:miter lim="800000"/>
              <a:headEnd/>
              <a:tailEnd/>
            </a:ln>
          </p:spPr>
          <p:txBody>
            <a:bodyPr/>
            <a:lstStyle/>
            <a:p>
              <a:endParaRPr lang="de-DE"/>
            </a:p>
          </p:txBody>
        </p:sp>
        <p:grpSp>
          <p:nvGrpSpPr>
            <p:cNvPr id="118971" name="Group 22"/>
            <p:cNvGrpSpPr>
              <a:grpSpLocks/>
            </p:cNvGrpSpPr>
            <p:nvPr/>
          </p:nvGrpSpPr>
          <p:grpSpPr bwMode="auto">
            <a:xfrm>
              <a:off x="1222" y="3298"/>
              <a:ext cx="2870" cy="286"/>
              <a:chOff x="1222" y="3298"/>
              <a:chExt cx="2870" cy="286"/>
            </a:xfrm>
          </p:grpSpPr>
          <p:sp>
            <p:nvSpPr>
              <p:cNvPr id="118972" name="Line 9"/>
              <p:cNvSpPr>
                <a:spLocks noChangeShapeType="1"/>
              </p:cNvSpPr>
              <p:nvPr/>
            </p:nvSpPr>
            <p:spPr bwMode="auto">
              <a:xfrm flipV="1">
                <a:off x="1222" y="3298"/>
                <a:ext cx="116" cy="286"/>
              </a:xfrm>
              <a:prstGeom prst="line">
                <a:avLst/>
              </a:prstGeom>
              <a:noFill/>
              <a:ln w="12700">
                <a:solidFill>
                  <a:srgbClr val="000000"/>
                </a:solidFill>
                <a:round/>
                <a:headEnd/>
                <a:tailEnd/>
              </a:ln>
            </p:spPr>
            <p:txBody>
              <a:bodyPr/>
              <a:lstStyle/>
              <a:p>
                <a:endParaRPr lang="de-DE"/>
              </a:p>
            </p:txBody>
          </p:sp>
          <p:sp>
            <p:nvSpPr>
              <p:cNvPr id="118973" name="Line 10"/>
              <p:cNvSpPr>
                <a:spLocks noChangeShapeType="1"/>
              </p:cNvSpPr>
              <p:nvPr/>
            </p:nvSpPr>
            <p:spPr bwMode="auto">
              <a:xfrm flipV="1">
                <a:off x="1451" y="3298"/>
                <a:ext cx="116" cy="286"/>
              </a:xfrm>
              <a:prstGeom prst="line">
                <a:avLst/>
              </a:prstGeom>
              <a:noFill/>
              <a:ln w="12700">
                <a:solidFill>
                  <a:srgbClr val="000000"/>
                </a:solidFill>
                <a:round/>
                <a:headEnd/>
                <a:tailEnd/>
              </a:ln>
            </p:spPr>
            <p:txBody>
              <a:bodyPr/>
              <a:lstStyle/>
              <a:p>
                <a:endParaRPr lang="de-DE"/>
              </a:p>
            </p:txBody>
          </p:sp>
          <p:sp>
            <p:nvSpPr>
              <p:cNvPr id="118974" name="Line 11"/>
              <p:cNvSpPr>
                <a:spLocks noChangeShapeType="1"/>
              </p:cNvSpPr>
              <p:nvPr/>
            </p:nvSpPr>
            <p:spPr bwMode="auto">
              <a:xfrm flipV="1">
                <a:off x="1681" y="3298"/>
                <a:ext cx="116" cy="286"/>
              </a:xfrm>
              <a:prstGeom prst="line">
                <a:avLst/>
              </a:prstGeom>
              <a:noFill/>
              <a:ln w="12700">
                <a:solidFill>
                  <a:srgbClr val="000000"/>
                </a:solidFill>
                <a:round/>
                <a:headEnd/>
                <a:tailEnd/>
              </a:ln>
            </p:spPr>
            <p:txBody>
              <a:bodyPr/>
              <a:lstStyle/>
              <a:p>
                <a:endParaRPr lang="de-DE"/>
              </a:p>
            </p:txBody>
          </p:sp>
          <p:sp>
            <p:nvSpPr>
              <p:cNvPr id="118975" name="Line 12"/>
              <p:cNvSpPr>
                <a:spLocks noChangeShapeType="1"/>
              </p:cNvSpPr>
              <p:nvPr/>
            </p:nvSpPr>
            <p:spPr bwMode="auto">
              <a:xfrm flipV="1">
                <a:off x="1910" y="3298"/>
                <a:ext cx="116" cy="286"/>
              </a:xfrm>
              <a:prstGeom prst="line">
                <a:avLst/>
              </a:prstGeom>
              <a:noFill/>
              <a:ln w="12700">
                <a:solidFill>
                  <a:srgbClr val="000000"/>
                </a:solidFill>
                <a:round/>
                <a:headEnd/>
                <a:tailEnd/>
              </a:ln>
            </p:spPr>
            <p:txBody>
              <a:bodyPr/>
              <a:lstStyle/>
              <a:p>
                <a:endParaRPr lang="de-DE"/>
              </a:p>
            </p:txBody>
          </p:sp>
          <p:sp>
            <p:nvSpPr>
              <p:cNvPr id="118976" name="Line 13"/>
              <p:cNvSpPr>
                <a:spLocks noChangeShapeType="1"/>
              </p:cNvSpPr>
              <p:nvPr/>
            </p:nvSpPr>
            <p:spPr bwMode="auto">
              <a:xfrm flipV="1">
                <a:off x="2140" y="3298"/>
                <a:ext cx="116" cy="286"/>
              </a:xfrm>
              <a:prstGeom prst="line">
                <a:avLst/>
              </a:prstGeom>
              <a:noFill/>
              <a:ln w="12700">
                <a:solidFill>
                  <a:srgbClr val="000000"/>
                </a:solidFill>
                <a:round/>
                <a:headEnd/>
                <a:tailEnd/>
              </a:ln>
            </p:spPr>
            <p:txBody>
              <a:bodyPr/>
              <a:lstStyle/>
              <a:p>
                <a:endParaRPr lang="de-DE"/>
              </a:p>
            </p:txBody>
          </p:sp>
          <p:sp>
            <p:nvSpPr>
              <p:cNvPr id="118977" name="Line 14"/>
              <p:cNvSpPr>
                <a:spLocks noChangeShapeType="1"/>
              </p:cNvSpPr>
              <p:nvPr/>
            </p:nvSpPr>
            <p:spPr bwMode="auto">
              <a:xfrm flipV="1">
                <a:off x="2370" y="3298"/>
                <a:ext cx="115" cy="286"/>
              </a:xfrm>
              <a:prstGeom prst="line">
                <a:avLst/>
              </a:prstGeom>
              <a:noFill/>
              <a:ln w="12700">
                <a:solidFill>
                  <a:srgbClr val="000000"/>
                </a:solidFill>
                <a:round/>
                <a:headEnd/>
                <a:tailEnd/>
              </a:ln>
            </p:spPr>
            <p:txBody>
              <a:bodyPr/>
              <a:lstStyle/>
              <a:p>
                <a:endParaRPr lang="de-DE"/>
              </a:p>
            </p:txBody>
          </p:sp>
          <p:sp>
            <p:nvSpPr>
              <p:cNvPr id="118978" name="Line 15"/>
              <p:cNvSpPr>
                <a:spLocks noChangeShapeType="1"/>
              </p:cNvSpPr>
              <p:nvPr/>
            </p:nvSpPr>
            <p:spPr bwMode="auto">
              <a:xfrm flipV="1">
                <a:off x="2599" y="3298"/>
                <a:ext cx="116" cy="286"/>
              </a:xfrm>
              <a:prstGeom prst="line">
                <a:avLst/>
              </a:prstGeom>
              <a:noFill/>
              <a:ln w="12700">
                <a:solidFill>
                  <a:srgbClr val="000000"/>
                </a:solidFill>
                <a:round/>
                <a:headEnd/>
                <a:tailEnd/>
              </a:ln>
            </p:spPr>
            <p:txBody>
              <a:bodyPr/>
              <a:lstStyle/>
              <a:p>
                <a:endParaRPr lang="de-DE"/>
              </a:p>
            </p:txBody>
          </p:sp>
          <p:sp>
            <p:nvSpPr>
              <p:cNvPr id="118979" name="Line 16"/>
              <p:cNvSpPr>
                <a:spLocks noChangeShapeType="1"/>
              </p:cNvSpPr>
              <p:nvPr/>
            </p:nvSpPr>
            <p:spPr bwMode="auto">
              <a:xfrm flipV="1">
                <a:off x="2829" y="3298"/>
                <a:ext cx="115" cy="286"/>
              </a:xfrm>
              <a:prstGeom prst="line">
                <a:avLst/>
              </a:prstGeom>
              <a:noFill/>
              <a:ln w="12700">
                <a:solidFill>
                  <a:srgbClr val="000000"/>
                </a:solidFill>
                <a:round/>
                <a:headEnd/>
                <a:tailEnd/>
              </a:ln>
            </p:spPr>
            <p:txBody>
              <a:bodyPr/>
              <a:lstStyle/>
              <a:p>
                <a:endParaRPr lang="de-DE"/>
              </a:p>
            </p:txBody>
          </p:sp>
          <p:sp>
            <p:nvSpPr>
              <p:cNvPr id="118980" name="Line 17"/>
              <p:cNvSpPr>
                <a:spLocks noChangeShapeType="1"/>
              </p:cNvSpPr>
              <p:nvPr/>
            </p:nvSpPr>
            <p:spPr bwMode="auto">
              <a:xfrm flipV="1">
                <a:off x="3058" y="3298"/>
                <a:ext cx="116" cy="286"/>
              </a:xfrm>
              <a:prstGeom prst="line">
                <a:avLst/>
              </a:prstGeom>
              <a:noFill/>
              <a:ln w="12700">
                <a:solidFill>
                  <a:srgbClr val="000000"/>
                </a:solidFill>
                <a:round/>
                <a:headEnd/>
                <a:tailEnd/>
              </a:ln>
            </p:spPr>
            <p:txBody>
              <a:bodyPr/>
              <a:lstStyle/>
              <a:p>
                <a:endParaRPr lang="de-DE"/>
              </a:p>
            </p:txBody>
          </p:sp>
          <p:sp>
            <p:nvSpPr>
              <p:cNvPr id="118981" name="Line 18"/>
              <p:cNvSpPr>
                <a:spLocks noChangeShapeType="1"/>
              </p:cNvSpPr>
              <p:nvPr/>
            </p:nvSpPr>
            <p:spPr bwMode="auto">
              <a:xfrm flipV="1">
                <a:off x="3288" y="3298"/>
                <a:ext cx="116" cy="286"/>
              </a:xfrm>
              <a:prstGeom prst="line">
                <a:avLst/>
              </a:prstGeom>
              <a:noFill/>
              <a:ln w="12700">
                <a:solidFill>
                  <a:srgbClr val="000000"/>
                </a:solidFill>
                <a:round/>
                <a:headEnd/>
                <a:tailEnd/>
              </a:ln>
            </p:spPr>
            <p:txBody>
              <a:bodyPr/>
              <a:lstStyle/>
              <a:p>
                <a:endParaRPr lang="de-DE"/>
              </a:p>
            </p:txBody>
          </p:sp>
          <p:sp>
            <p:nvSpPr>
              <p:cNvPr id="118982" name="Line 19"/>
              <p:cNvSpPr>
                <a:spLocks noChangeShapeType="1"/>
              </p:cNvSpPr>
              <p:nvPr/>
            </p:nvSpPr>
            <p:spPr bwMode="auto">
              <a:xfrm flipV="1">
                <a:off x="3517" y="3298"/>
                <a:ext cx="116" cy="286"/>
              </a:xfrm>
              <a:prstGeom prst="line">
                <a:avLst/>
              </a:prstGeom>
              <a:noFill/>
              <a:ln w="12700">
                <a:solidFill>
                  <a:srgbClr val="000000"/>
                </a:solidFill>
                <a:round/>
                <a:headEnd/>
                <a:tailEnd/>
              </a:ln>
            </p:spPr>
            <p:txBody>
              <a:bodyPr/>
              <a:lstStyle/>
              <a:p>
                <a:endParaRPr lang="de-DE"/>
              </a:p>
            </p:txBody>
          </p:sp>
          <p:sp>
            <p:nvSpPr>
              <p:cNvPr id="118983" name="Line 20"/>
              <p:cNvSpPr>
                <a:spLocks noChangeShapeType="1"/>
              </p:cNvSpPr>
              <p:nvPr/>
            </p:nvSpPr>
            <p:spPr bwMode="auto">
              <a:xfrm flipV="1">
                <a:off x="3747" y="3298"/>
                <a:ext cx="116" cy="286"/>
              </a:xfrm>
              <a:prstGeom prst="line">
                <a:avLst/>
              </a:prstGeom>
              <a:noFill/>
              <a:ln w="12700">
                <a:solidFill>
                  <a:srgbClr val="000000"/>
                </a:solidFill>
                <a:round/>
                <a:headEnd/>
                <a:tailEnd/>
              </a:ln>
            </p:spPr>
            <p:txBody>
              <a:bodyPr/>
              <a:lstStyle/>
              <a:p>
                <a:endParaRPr lang="de-DE"/>
              </a:p>
            </p:txBody>
          </p:sp>
          <p:sp>
            <p:nvSpPr>
              <p:cNvPr id="118984" name="Line 21"/>
              <p:cNvSpPr>
                <a:spLocks noChangeShapeType="1"/>
              </p:cNvSpPr>
              <p:nvPr/>
            </p:nvSpPr>
            <p:spPr bwMode="auto">
              <a:xfrm flipV="1">
                <a:off x="3976" y="3298"/>
                <a:ext cx="116" cy="286"/>
              </a:xfrm>
              <a:prstGeom prst="line">
                <a:avLst/>
              </a:prstGeom>
              <a:noFill/>
              <a:ln w="12700">
                <a:solidFill>
                  <a:srgbClr val="000000"/>
                </a:solidFill>
                <a:round/>
                <a:headEnd/>
                <a:tailEnd/>
              </a:ln>
            </p:spPr>
            <p:txBody>
              <a:bodyPr/>
              <a:lstStyle/>
              <a:p>
                <a:endParaRPr lang="de-DE"/>
              </a:p>
            </p:txBody>
          </p:sp>
        </p:grpSp>
      </p:grpSp>
      <p:sp>
        <p:nvSpPr>
          <p:cNvPr id="118789" name="Rectangle 24"/>
          <p:cNvSpPr>
            <a:spLocks noChangeArrowheads="1"/>
          </p:cNvSpPr>
          <p:nvPr/>
        </p:nvSpPr>
        <p:spPr bwMode="auto">
          <a:xfrm>
            <a:off x="3276600" y="2146301"/>
            <a:ext cx="41678" cy="200055"/>
          </a:xfrm>
          <a:prstGeom prst="rect">
            <a:avLst/>
          </a:prstGeom>
          <a:noFill/>
          <a:ln w="9525">
            <a:noFill/>
            <a:miter lim="800000"/>
            <a:headEnd/>
            <a:tailEnd/>
          </a:ln>
        </p:spPr>
        <p:txBody>
          <a:bodyPr wrap="none" lIns="0" tIns="0" rIns="0" bIns="0">
            <a:spAutoFit/>
          </a:bodyPr>
          <a:lstStyle/>
          <a:p>
            <a:r>
              <a:rPr lang="de-DE" sz="1300" b="1">
                <a:solidFill>
                  <a:srgbClr val="000000"/>
                </a:solidFill>
              </a:rPr>
              <a:t> </a:t>
            </a:r>
            <a:endParaRPr lang="de-DE"/>
          </a:p>
        </p:txBody>
      </p:sp>
      <p:sp>
        <p:nvSpPr>
          <p:cNvPr id="118790" name="Rectangle 25"/>
          <p:cNvSpPr>
            <a:spLocks noChangeArrowheads="1"/>
          </p:cNvSpPr>
          <p:nvPr/>
        </p:nvSpPr>
        <p:spPr bwMode="auto">
          <a:xfrm>
            <a:off x="3317876" y="2133601"/>
            <a:ext cx="889667" cy="200055"/>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Betrachter</a:t>
            </a:r>
            <a:endParaRPr lang="de-DE"/>
          </a:p>
        </p:txBody>
      </p:sp>
      <p:sp>
        <p:nvSpPr>
          <p:cNvPr id="118791" name="Rectangle 26"/>
          <p:cNvSpPr>
            <a:spLocks noChangeArrowheads="1"/>
          </p:cNvSpPr>
          <p:nvPr/>
        </p:nvSpPr>
        <p:spPr bwMode="auto">
          <a:xfrm>
            <a:off x="6700839" y="2327276"/>
            <a:ext cx="626775" cy="200055"/>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   Licht-</a:t>
            </a:r>
            <a:endParaRPr lang="de-DE"/>
          </a:p>
        </p:txBody>
      </p:sp>
      <p:sp>
        <p:nvSpPr>
          <p:cNvPr id="118792" name="Rectangle 27"/>
          <p:cNvSpPr>
            <a:spLocks noChangeArrowheads="1"/>
          </p:cNvSpPr>
          <p:nvPr/>
        </p:nvSpPr>
        <p:spPr bwMode="auto">
          <a:xfrm>
            <a:off x="6700839" y="2520951"/>
            <a:ext cx="654025" cy="200055"/>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   quelle</a:t>
            </a:r>
            <a:endParaRPr lang="de-DE"/>
          </a:p>
        </p:txBody>
      </p:sp>
      <p:sp>
        <p:nvSpPr>
          <p:cNvPr id="118793" name="Rectangle 28"/>
          <p:cNvSpPr>
            <a:spLocks noChangeArrowheads="1"/>
          </p:cNvSpPr>
          <p:nvPr/>
        </p:nvSpPr>
        <p:spPr bwMode="auto">
          <a:xfrm>
            <a:off x="3276601" y="3487739"/>
            <a:ext cx="1069975" cy="198437"/>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 Projektions-</a:t>
            </a:r>
            <a:endParaRPr lang="de-DE"/>
          </a:p>
        </p:txBody>
      </p:sp>
      <p:sp>
        <p:nvSpPr>
          <p:cNvPr id="118794" name="Rectangle 29"/>
          <p:cNvSpPr>
            <a:spLocks noChangeArrowheads="1"/>
          </p:cNvSpPr>
          <p:nvPr/>
        </p:nvSpPr>
        <p:spPr bwMode="auto">
          <a:xfrm>
            <a:off x="3276601" y="3681414"/>
            <a:ext cx="559449" cy="200055"/>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 ebene</a:t>
            </a:r>
            <a:endParaRPr lang="de-DE"/>
          </a:p>
        </p:txBody>
      </p:sp>
      <p:sp>
        <p:nvSpPr>
          <p:cNvPr id="118795" name="Line 30"/>
          <p:cNvSpPr>
            <a:spLocks noChangeShapeType="1"/>
          </p:cNvSpPr>
          <p:nvPr/>
        </p:nvSpPr>
        <p:spPr bwMode="auto">
          <a:xfrm>
            <a:off x="3373439" y="5235575"/>
            <a:ext cx="4827587" cy="1588"/>
          </a:xfrm>
          <a:prstGeom prst="line">
            <a:avLst/>
          </a:prstGeom>
          <a:noFill/>
          <a:ln w="15875">
            <a:solidFill>
              <a:srgbClr val="000000"/>
            </a:solidFill>
            <a:round/>
            <a:headEnd/>
            <a:tailEnd/>
          </a:ln>
        </p:spPr>
        <p:txBody>
          <a:bodyPr/>
          <a:lstStyle/>
          <a:p>
            <a:endParaRPr lang="de-DE"/>
          </a:p>
        </p:txBody>
      </p:sp>
      <p:sp>
        <p:nvSpPr>
          <p:cNvPr id="118796" name="Line 31"/>
          <p:cNvSpPr>
            <a:spLocks noChangeShapeType="1"/>
          </p:cNvSpPr>
          <p:nvPr/>
        </p:nvSpPr>
        <p:spPr bwMode="auto">
          <a:xfrm flipV="1">
            <a:off x="3827463" y="2501900"/>
            <a:ext cx="639762" cy="820738"/>
          </a:xfrm>
          <a:prstGeom prst="line">
            <a:avLst/>
          </a:prstGeom>
          <a:noFill/>
          <a:ln w="31750">
            <a:solidFill>
              <a:srgbClr val="000000"/>
            </a:solidFill>
            <a:round/>
            <a:headEnd/>
            <a:tailEnd/>
          </a:ln>
        </p:spPr>
        <p:txBody>
          <a:bodyPr/>
          <a:lstStyle/>
          <a:p>
            <a:endParaRPr lang="de-DE"/>
          </a:p>
        </p:txBody>
      </p:sp>
      <p:sp>
        <p:nvSpPr>
          <p:cNvPr id="118797" name="Oval 32"/>
          <p:cNvSpPr>
            <a:spLocks noChangeArrowheads="1"/>
          </p:cNvSpPr>
          <p:nvPr/>
        </p:nvSpPr>
        <p:spPr bwMode="auto">
          <a:xfrm>
            <a:off x="3511550" y="2368550"/>
            <a:ext cx="90488" cy="90488"/>
          </a:xfrm>
          <a:prstGeom prst="ellipse">
            <a:avLst/>
          </a:prstGeom>
          <a:solidFill>
            <a:srgbClr val="000000"/>
          </a:solidFill>
          <a:ln w="12700">
            <a:solidFill>
              <a:srgbClr val="000000"/>
            </a:solidFill>
            <a:round/>
            <a:headEnd/>
            <a:tailEnd/>
          </a:ln>
        </p:spPr>
        <p:txBody>
          <a:bodyPr/>
          <a:lstStyle/>
          <a:p>
            <a:endParaRPr lang="de-DE"/>
          </a:p>
        </p:txBody>
      </p:sp>
      <p:sp>
        <p:nvSpPr>
          <p:cNvPr id="118798" name="Freeform 33"/>
          <p:cNvSpPr>
            <a:spLocks/>
          </p:cNvSpPr>
          <p:nvPr/>
        </p:nvSpPr>
        <p:spPr bwMode="auto">
          <a:xfrm>
            <a:off x="3544889" y="2405064"/>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8799" name="Freeform 34"/>
          <p:cNvSpPr>
            <a:spLocks/>
          </p:cNvSpPr>
          <p:nvPr/>
        </p:nvSpPr>
        <p:spPr bwMode="auto">
          <a:xfrm>
            <a:off x="3563938" y="2459039"/>
            <a:ext cx="12700" cy="22225"/>
          </a:xfrm>
          <a:custGeom>
            <a:avLst/>
            <a:gdLst>
              <a:gd name="T0" fmla="*/ 0 w 8"/>
              <a:gd name="T1" fmla="*/ 2147483647 h 14"/>
              <a:gd name="T2" fmla="*/ 2147483647 w 8"/>
              <a:gd name="T3" fmla="*/ 0 h 14"/>
              <a:gd name="T4" fmla="*/ 2147483647 w 8"/>
              <a:gd name="T5" fmla="*/ 2147483647 h 14"/>
              <a:gd name="T6" fmla="*/ 2147483647 w 8"/>
              <a:gd name="T7" fmla="*/ 2147483647 h 14"/>
              <a:gd name="T8" fmla="*/ 0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0" y="2"/>
                </a:moveTo>
                <a:lnTo>
                  <a:pt x="6" y="0"/>
                </a:lnTo>
                <a:lnTo>
                  <a:pt x="8" y="12"/>
                </a:lnTo>
                <a:lnTo>
                  <a:pt x="2" y="14"/>
                </a:lnTo>
                <a:lnTo>
                  <a:pt x="0" y="2"/>
                </a:lnTo>
                <a:close/>
              </a:path>
            </a:pathLst>
          </a:custGeom>
          <a:solidFill>
            <a:srgbClr val="000000"/>
          </a:solidFill>
          <a:ln w="9525">
            <a:noFill/>
            <a:round/>
            <a:headEnd/>
            <a:tailEnd/>
          </a:ln>
        </p:spPr>
        <p:txBody>
          <a:bodyPr/>
          <a:lstStyle/>
          <a:p>
            <a:endParaRPr lang="de-DE"/>
          </a:p>
        </p:txBody>
      </p:sp>
      <p:sp>
        <p:nvSpPr>
          <p:cNvPr id="118800" name="Freeform 35"/>
          <p:cNvSpPr>
            <a:spLocks/>
          </p:cNvSpPr>
          <p:nvPr/>
        </p:nvSpPr>
        <p:spPr bwMode="auto">
          <a:xfrm>
            <a:off x="3579814" y="2514601"/>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8801" name="Freeform 36"/>
          <p:cNvSpPr>
            <a:spLocks/>
          </p:cNvSpPr>
          <p:nvPr/>
        </p:nvSpPr>
        <p:spPr bwMode="auto">
          <a:xfrm>
            <a:off x="3598863" y="2568576"/>
            <a:ext cx="12700" cy="22225"/>
          </a:xfrm>
          <a:custGeom>
            <a:avLst/>
            <a:gdLst>
              <a:gd name="T0" fmla="*/ 0 w 8"/>
              <a:gd name="T1" fmla="*/ 2147483647 h 14"/>
              <a:gd name="T2" fmla="*/ 2147483647 w 8"/>
              <a:gd name="T3" fmla="*/ 0 h 14"/>
              <a:gd name="T4" fmla="*/ 2147483647 w 8"/>
              <a:gd name="T5" fmla="*/ 2147483647 h 14"/>
              <a:gd name="T6" fmla="*/ 2147483647 w 8"/>
              <a:gd name="T7" fmla="*/ 2147483647 h 14"/>
              <a:gd name="T8" fmla="*/ 0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0" y="2"/>
                </a:moveTo>
                <a:lnTo>
                  <a:pt x="6" y="0"/>
                </a:lnTo>
                <a:lnTo>
                  <a:pt x="8" y="12"/>
                </a:lnTo>
                <a:lnTo>
                  <a:pt x="2" y="14"/>
                </a:lnTo>
                <a:lnTo>
                  <a:pt x="0" y="2"/>
                </a:lnTo>
                <a:close/>
              </a:path>
            </a:pathLst>
          </a:custGeom>
          <a:solidFill>
            <a:srgbClr val="000000"/>
          </a:solidFill>
          <a:ln w="9525">
            <a:noFill/>
            <a:round/>
            <a:headEnd/>
            <a:tailEnd/>
          </a:ln>
        </p:spPr>
        <p:txBody>
          <a:bodyPr/>
          <a:lstStyle/>
          <a:p>
            <a:endParaRPr lang="de-DE"/>
          </a:p>
        </p:txBody>
      </p:sp>
      <p:sp>
        <p:nvSpPr>
          <p:cNvPr id="118802" name="Freeform 37"/>
          <p:cNvSpPr>
            <a:spLocks/>
          </p:cNvSpPr>
          <p:nvPr/>
        </p:nvSpPr>
        <p:spPr bwMode="auto">
          <a:xfrm>
            <a:off x="3614739" y="2627313"/>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8803" name="Freeform 38"/>
          <p:cNvSpPr>
            <a:spLocks/>
          </p:cNvSpPr>
          <p:nvPr/>
        </p:nvSpPr>
        <p:spPr bwMode="auto">
          <a:xfrm>
            <a:off x="3633789" y="2681288"/>
            <a:ext cx="14287" cy="19050"/>
          </a:xfrm>
          <a:custGeom>
            <a:avLst/>
            <a:gdLst>
              <a:gd name="T0" fmla="*/ 0 w 9"/>
              <a:gd name="T1" fmla="*/ 2147483647 h 12"/>
              <a:gd name="T2" fmla="*/ 2147483647 w 9"/>
              <a:gd name="T3" fmla="*/ 0 h 12"/>
              <a:gd name="T4" fmla="*/ 2147483647 w 9"/>
              <a:gd name="T5" fmla="*/ 2147483647 h 12"/>
              <a:gd name="T6" fmla="*/ 2147483647 w 9"/>
              <a:gd name="T7" fmla="*/ 2147483647 h 12"/>
              <a:gd name="T8" fmla="*/ 0 w 9"/>
              <a:gd name="T9" fmla="*/ 2147483647 h 12"/>
              <a:gd name="T10" fmla="*/ 0 60000 65536"/>
              <a:gd name="T11" fmla="*/ 0 60000 65536"/>
              <a:gd name="T12" fmla="*/ 0 60000 65536"/>
              <a:gd name="T13" fmla="*/ 0 60000 65536"/>
              <a:gd name="T14" fmla="*/ 0 60000 65536"/>
              <a:gd name="T15" fmla="*/ 0 w 9"/>
              <a:gd name="T16" fmla="*/ 0 h 12"/>
              <a:gd name="T17" fmla="*/ 9 w 9"/>
              <a:gd name="T18" fmla="*/ 12 h 12"/>
            </a:gdLst>
            <a:ahLst/>
            <a:cxnLst>
              <a:cxn ang="T10">
                <a:pos x="T0" y="T1"/>
              </a:cxn>
              <a:cxn ang="T11">
                <a:pos x="T2" y="T3"/>
              </a:cxn>
              <a:cxn ang="T12">
                <a:pos x="T4" y="T5"/>
              </a:cxn>
              <a:cxn ang="T13">
                <a:pos x="T6" y="T7"/>
              </a:cxn>
              <a:cxn ang="T14">
                <a:pos x="T8" y="T9"/>
              </a:cxn>
            </a:cxnLst>
            <a:rect l="T15" t="T16" r="T17" b="T18"/>
            <a:pathLst>
              <a:path w="9" h="12">
                <a:moveTo>
                  <a:pt x="0" y="2"/>
                </a:moveTo>
                <a:lnTo>
                  <a:pt x="7" y="0"/>
                </a:lnTo>
                <a:lnTo>
                  <a:pt x="9" y="10"/>
                </a:lnTo>
                <a:lnTo>
                  <a:pt x="3" y="12"/>
                </a:lnTo>
                <a:lnTo>
                  <a:pt x="0" y="2"/>
                </a:lnTo>
                <a:close/>
              </a:path>
            </a:pathLst>
          </a:custGeom>
          <a:solidFill>
            <a:srgbClr val="000000"/>
          </a:solidFill>
          <a:ln w="9525">
            <a:noFill/>
            <a:round/>
            <a:headEnd/>
            <a:tailEnd/>
          </a:ln>
        </p:spPr>
        <p:txBody>
          <a:bodyPr/>
          <a:lstStyle/>
          <a:p>
            <a:endParaRPr lang="de-DE"/>
          </a:p>
        </p:txBody>
      </p:sp>
      <p:sp>
        <p:nvSpPr>
          <p:cNvPr id="118804" name="Freeform 39"/>
          <p:cNvSpPr>
            <a:spLocks/>
          </p:cNvSpPr>
          <p:nvPr/>
        </p:nvSpPr>
        <p:spPr bwMode="auto">
          <a:xfrm>
            <a:off x="3651251" y="2736851"/>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8805" name="Freeform 40"/>
          <p:cNvSpPr>
            <a:spLocks/>
          </p:cNvSpPr>
          <p:nvPr/>
        </p:nvSpPr>
        <p:spPr bwMode="auto">
          <a:xfrm>
            <a:off x="3670300" y="2790826"/>
            <a:ext cx="12700" cy="23813"/>
          </a:xfrm>
          <a:custGeom>
            <a:avLst/>
            <a:gdLst>
              <a:gd name="T0" fmla="*/ 0 w 8"/>
              <a:gd name="T1" fmla="*/ 2147483647 h 15"/>
              <a:gd name="T2" fmla="*/ 2147483647 w 8"/>
              <a:gd name="T3" fmla="*/ 0 h 15"/>
              <a:gd name="T4" fmla="*/ 2147483647 w 8"/>
              <a:gd name="T5" fmla="*/ 2147483647 h 15"/>
              <a:gd name="T6" fmla="*/ 2147483647 w 8"/>
              <a:gd name="T7" fmla="*/ 2147483647 h 15"/>
              <a:gd name="T8" fmla="*/ 0 w 8"/>
              <a:gd name="T9" fmla="*/ 2147483647 h 15"/>
              <a:gd name="T10" fmla="*/ 0 60000 65536"/>
              <a:gd name="T11" fmla="*/ 0 60000 65536"/>
              <a:gd name="T12" fmla="*/ 0 60000 65536"/>
              <a:gd name="T13" fmla="*/ 0 60000 65536"/>
              <a:gd name="T14" fmla="*/ 0 60000 65536"/>
              <a:gd name="T15" fmla="*/ 0 w 8"/>
              <a:gd name="T16" fmla="*/ 0 h 15"/>
              <a:gd name="T17" fmla="*/ 8 w 8"/>
              <a:gd name="T18" fmla="*/ 15 h 15"/>
            </a:gdLst>
            <a:ahLst/>
            <a:cxnLst>
              <a:cxn ang="T10">
                <a:pos x="T0" y="T1"/>
              </a:cxn>
              <a:cxn ang="T11">
                <a:pos x="T2" y="T3"/>
              </a:cxn>
              <a:cxn ang="T12">
                <a:pos x="T4" y="T5"/>
              </a:cxn>
              <a:cxn ang="T13">
                <a:pos x="T6" y="T7"/>
              </a:cxn>
              <a:cxn ang="T14">
                <a:pos x="T8" y="T9"/>
              </a:cxn>
            </a:cxnLst>
            <a:rect l="T15" t="T16" r="T17" b="T18"/>
            <a:pathLst>
              <a:path w="8" h="15">
                <a:moveTo>
                  <a:pt x="0" y="2"/>
                </a:moveTo>
                <a:lnTo>
                  <a:pt x="6" y="0"/>
                </a:lnTo>
                <a:lnTo>
                  <a:pt x="8" y="12"/>
                </a:lnTo>
                <a:lnTo>
                  <a:pt x="2" y="15"/>
                </a:lnTo>
                <a:lnTo>
                  <a:pt x="0" y="2"/>
                </a:lnTo>
                <a:close/>
              </a:path>
            </a:pathLst>
          </a:custGeom>
          <a:solidFill>
            <a:srgbClr val="000000"/>
          </a:solidFill>
          <a:ln w="9525">
            <a:noFill/>
            <a:round/>
            <a:headEnd/>
            <a:tailEnd/>
          </a:ln>
        </p:spPr>
        <p:txBody>
          <a:bodyPr/>
          <a:lstStyle/>
          <a:p>
            <a:endParaRPr lang="de-DE"/>
          </a:p>
        </p:txBody>
      </p:sp>
      <p:sp>
        <p:nvSpPr>
          <p:cNvPr id="118806" name="Freeform 41"/>
          <p:cNvSpPr>
            <a:spLocks/>
          </p:cNvSpPr>
          <p:nvPr/>
        </p:nvSpPr>
        <p:spPr bwMode="auto">
          <a:xfrm>
            <a:off x="3686176" y="284638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8807" name="Freeform 42"/>
          <p:cNvSpPr>
            <a:spLocks/>
          </p:cNvSpPr>
          <p:nvPr/>
        </p:nvSpPr>
        <p:spPr bwMode="auto">
          <a:xfrm>
            <a:off x="3705225" y="2900363"/>
            <a:ext cx="12700" cy="23812"/>
          </a:xfrm>
          <a:custGeom>
            <a:avLst/>
            <a:gdLst>
              <a:gd name="T0" fmla="*/ 0 w 8"/>
              <a:gd name="T1" fmla="*/ 2147483647 h 15"/>
              <a:gd name="T2" fmla="*/ 2147483647 w 8"/>
              <a:gd name="T3" fmla="*/ 0 h 15"/>
              <a:gd name="T4" fmla="*/ 2147483647 w 8"/>
              <a:gd name="T5" fmla="*/ 2147483647 h 15"/>
              <a:gd name="T6" fmla="*/ 2147483647 w 8"/>
              <a:gd name="T7" fmla="*/ 2147483647 h 15"/>
              <a:gd name="T8" fmla="*/ 0 w 8"/>
              <a:gd name="T9" fmla="*/ 2147483647 h 15"/>
              <a:gd name="T10" fmla="*/ 0 60000 65536"/>
              <a:gd name="T11" fmla="*/ 0 60000 65536"/>
              <a:gd name="T12" fmla="*/ 0 60000 65536"/>
              <a:gd name="T13" fmla="*/ 0 60000 65536"/>
              <a:gd name="T14" fmla="*/ 0 60000 65536"/>
              <a:gd name="T15" fmla="*/ 0 w 8"/>
              <a:gd name="T16" fmla="*/ 0 h 15"/>
              <a:gd name="T17" fmla="*/ 8 w 8"/>
              <a:gd name="T18" fmla="*/ 15 h 15"/>
            </a:gdLst>
            <a:ahLst/>
            <a:cxnLst>
              <a:cxn ang="T10">
                <a:pos x="T0" y="T1"/>
              </a:cxn>
              <a:cxn ang="T11">
                <a:pos x="T2" y="T3"/>
              </a:cxn>
              <a:cxn ang="T12">
                <a:pos x="T4" y="T5"/>
              </a:cxn>
              <a:cxn ang="T13">
                <a:pos x="T6" y="T7"/>
              </a:cxn>
              <a:cxn ang="T14">
                <a:pos x="T8" y="T9"/>
              </a:cxn>
            </a:cxnLst>
            <a:rect l="T15" t="T16" r="T17" b="T18"/>
            <a:pathLst>
              <a:path w="8" h="15">
                <a:moveTo>
                  <a:pt x="0" y="2"/>
                </a:moveTo>
                <a:lnTo>
                  <a:pt x="6" y="0"/>
                </a:lnTo>
                <a:lnTo>
                  <a:pt x="8" y="13"/>
                </a:lnTo>
                <a:lnTo>
                  <a:pt x="2" y="15"/>
                </a:lnTo>
                <a:lnTo>
                  <a:pt x="0" y="2"/>
                </a:lnTo>
                <a:close/>
              </a:path>
            </a:pathLst>
          </a:custGeom>
          <a:solidFill>
            <a:srgbClr val="000000"/>
          </a:solidFill>
          <a:ln w="9525">
            <a:noFill/>
            <a:round/>
            <a:headEnd/>
            <a:tailEnd/>
          </a:ln>
        </p:spPr>
        <p:txBody>
          <a:bodyPr/>
          <a:lstStyle/>
          <a:p>
            <a:endParaRPr lang="de-DE"/>
          </a:p>
        </p:txBody>
      </p:sp>
      <p:sp>
        <p:nvSpPr>
          <p:cNvPr id="118808" name="Freeform 43"/>
          <p:cNvSpPr>
            <a:spLocks/>
          </p:cNvSpPr>
          <p:nvPr/>
        </p:nvSpPr>
        <p:spPr bwMode="auto">
          <a:xfrm>
            <a:off x="3721101" y="295592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8809" name="Freeform 44"/>
          <p:cNvSpPr>
            <a:spLocks/>
          </p:cNvSpPr>
          <p:nvPr/>
        </p:nvSpPr>
        <p:spPr bwMode="auto">
          <a:xfrm>
            <a:off x="3741739" y="3013075"/>
            <a:ext cx="15875" cy="20638"/>
          </a:xfrm>
          <a:custGeom>
            <a:avLst/>
            <a:gdLst>
              <a:gd name="T0" fmla="*/ 0 w 10"/>
              <a:gd name="T1" fmla="*/ 2147483647 h 13"/>
              <a:gd name="T2" fmla="*/ 2147483647 w 10"/>
              <a:gd name="T3" fmla="*/ 0 h 13"/>
              <a:gd name="T4" fmla="*/ 2147483647 w 10"/>
              <a:gd name="T5" fmla="*/ 2147483647 h 13"/>
              <a:gd name="T6" fmla="*/ 2147483647 w 10"/>
              <a:gd name="T7" fmla="*/ 2147483647 h 13"/>
              <a:gd name="T8" fmla="*/ 0 w 10"/>
              <a:gd name="T9" fmla="*/ 2147483647 h 13"/>
              <a:gd name="T10" fmla="*/ 0 60000 65536"/>
              <a:gd name="T11" fmla="*/ 0 60000 65536"/>
              <a:gd name="T12" fmla="*/ 0 60000 65536"/>
              <a:gd name="T13" fmla="*/ 0 60000 65536"/>
              <a:gd name="T14" fmla="*/ 0 60000 65536"/>
              <a:gd name="T15" fmla="*/ 0 w 10"/>
              <a:gd name="T16" fmla="*/ 0 h 13"/>
              <a:gd name="T17" fmla="*/ 10 w 10"/>
              <a:gd name="T18" fmla="*/ 13 h 13"/>
            </a:gdLst>
            <a:ahLst/>
            <a:cxnLst>
              <a:cxn ang="T10">
                <a:pos x="T0" y="T1"/>
              </a:cxn>
              <a:cxn ang="T11">
                <a:pos x="T2" y="T3"/>
              </a:cxn>
              <a:cxn ang="T12">
                <a:pos x="T4" y="T5"/>
              </a:cxn>
              <a:cxn ang="T13">
                <a:pos x="T6" y="T7"/>
              </a:cxn>
              <a:cxn ang="T14">
                <a:pos x="T8" y="T9"/>
              </a:cxn>
            </a:cxnLst>
            <a:rect l="T15" t="T16" r="T17" b="T18"/>
            <a:pathLst>
              <a:path w="10" h="13">
                <a:moveTo>
                  <a:pt x="0" y="2"/>
                </a:moveTo>
                <a:lnTo>
                  <a:pt x="6" y="0"/>
                </a:lnTo>
                <a:lnTo>
                  <a:pt x="10" y="11"/>
                </a:lnTo>
                <a:lnTo>
                  <a:pt x="4" y="13"/>
                </a:lnTo>
                <a:lnTo>
                  <a:pt x="0" y="2"/>
                </a:lnTo>
                <a:close/>
              </a:path>
            </a:pathLst>
          </a:custGeom>
          <a:solidFill>
            <a:srgbClr val="000000"/>
          </a:solidFill>
          <a:ln w="9525">
            <a:noFill/>
            <a:round/>
            <a:headEnd/>
            <a:tailEnd/>
          </a:ln>
        </p:spPr>
        <p:txBody>
          <a:bodyPr/>
          <a:lstStyle/>
          <a:p>
            <a:endParaRPr lang="de-DE"/>
          </a:p>
        </p:txBody>
      </p:sp>
      <p:sp>
        <p:nvSpPr>
          <p:cNvPr id="118810" name="Freeform 45"/>
          <p:cNvSpPr>
            <a:spLocks/>
          </p:cNvSpPr>
          <p:nvPr/>
        </p:nvSpPr>
        <p:spPr bwMode="auto">
          <a:xfrm>
            <a:off x="3757614" y="3068638"/>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8811" name="Freeform 46"/>
          <p:cNvSpPr>
            <a:spLocks/>
          </p:cNvSpPr>
          <p:nvPr/>
        </p:nvSpPr>
        <p:spPr bwMode="auto">
          <a:xfrm>
            <a:off x="3776664" y="3122613"/>
            <a:ext cx="15875" cy="23812"/>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2"/>
                </a:moveTo>
                <a:lnTo>
                  <a:pt x="6" y="0"/>
                </a:lnTo>
                <a:lnTo>
                  <a:pt x="10" y="13"/>
                </a:lnTo>
                <a:lnTo>
                  <a:pt x="4" y="15"/>
                </a:lnTo>
                <a:lnTo>
                  <a:pt x="0" y="2"/>
                </a:lnTo>
                <a:close/>
              </a:path>
            </a:pathLst>
          </a:custGeom>
          <a:solidFill>
            <a:srgbClr val="000000"/>
          </a:solidFill>
          <a:ln w="9525">
            <a:noFill/>
            <a:round/>
            <a:headEnd/>
            <a:tailEnd/>
          </a:ln>
        </p:spPr>
        <p:txBody>
          <a:bodyPr/>
          <a:lstStyle/>
          <a:p>
            <a:endParaRPr lang="de-DE"/>
          </a:p>
        </p:txBody>
      </p:sp>
      <p:sp>
        <p:nvSpPr>
          <p:cNvPr id="118812" name="Freeform 47"/>
          <p:cNvSpPr>
            <a:spLocks/>
          </p:cNvSpPr>
          <p:nvPr/>
        </p:nvSpPr>
        <p:spPr bwMode="auto">
          <a:xfrm>
            <a:off x="3792539" y="317817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8813" name="Freeform 48"/>
          <p:cNvSpPr>
            <a:spLocks/>
          </p:cNvSpPr>
          <p:nvPr/>
        </p:nvSpPr>
        <p:spPr bwMode="auto">
          <a:xfrm>
            <a:off x="3811589" y="323373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8814" name="Freeform 49"/>
          <p:cNvSpPr>
            <a:spLocks/>
          </p:cNvSpPr>
          <p:nvPr/>
        </p:nvSpPr>
        <p:spPr bwMode="auto">
          <a:xfrm>
            <a:off x="3827463" y="3287714"/>
            <a:ext cx="17462" cy="22225"/>
          </a:xfrm>
          <a:custGeom>
            <a:avLst/>
            <a:gdLst>
              <a:gd name="T0" fmla="*/ 0 w 11"/>
              <a:gd name="T1" fmla="*/ 2147483647 h 14"/>
              <a:gd name="T2" fmla="*/ 2147483647 w 11"/>
              <a:gd name="T3" fmla="*/ 0 h 14"/>
              <a:gd name="T4" fmla="*/ 2147483647 w 11"/>
              <a:gd name="T5" fmla="*/ 2147483647 h 14"/>
              <a:gd name="T6" fmla="*/ 2147483647 w 11"/>
              <a:gd name="T7" fmla="*/ 2147483647 h 14"/>
              <a:gd name="T8" fmla="*/ 0 w 11"/>
              <a:gd name="T9" fmla="*/ 2147483647 h 14"/>
              <a:gd name="T10" fmla="*/ 0 60000 65536"/>
              <a:gd name="T11" fmla="*/ 0 60000 65536"/>
              <a:gd name="T12" fmla="*/ 0 60000 65536"/>
              <a:gd name="T13" fmla="*/ 0 60000 65536"/>
              <a:gd name="T14" fmla="*/ 0 60000 65536"/>
              <a:gd name="T15" fmla="*/ 0 w 11"/>
              <a:gd name="T16" fmla="*/ 0 h 14"/>
              <a:gd name="T17" fmla="*/ 11 w 11"/>
              <a:gd name="T18" fmla="*/ 14 h 14"/>
            </a:gdLst>
            <a:ahLst/>
            <a:cxnLst>
              <a:cxn ang="T10">
                <a:pos x="T0" y="T1"/>
              </a:cxn>
              <a:cxn ang="T11">
                <a:pos x="T2" y="T3"/>
              </a:cxn>
              <a:cxn ang="T12">
                <a:pos x="T4" y="T5"/>
              </a:cxn>
              <a:cxn ang="T13">
                <a:pos x="T6" y="T7"/>
              </a:cxn>
              <a:cxn ang="T14">
                <a:pos x="T8" y="T9"/>
              </a:cxn>
            </a:cxnLst>
            <a:rect l="T15" t="T16" r="T17" b="T18"/>
            <a:pathLst>
              <a:path w="11" h="14">
                <a:moveTo>
                  <a:pt x="0" y="2"/>
                </a:moveTo>
                <a:lnTo>
                  <a:pt x="6" y="0"/>
                </a:lnTo>
                <a:lnTo>
                  <a:pt x="11" y="12"/>
                </a:lnTo>
                <a:lnTo>
                  <a:pt x="4" y="14"/>
                </a:lnTo>
                <a:lnTo>
                  <a:pt x="0" y="2"/>
                </a:lnTo>
                <a:close/>
              </a:path>
            </a:pathLst>
          </a:custGeom>
          <a:solidFill>
            <a:srgbClr val="000000"/>
          </a:solidFill>
          <a:ln w="9525">
            <a:noFill/>
            <a:round/>
            <a:headEnd/>
            <a:tailEnd/>
          </a:ln>
        </p:spPr>
        <p:txBody>
          <a:bodyPr/>
          <a:lstStyle/>
          <a:p>
            <a:endParaRPr lang="de-DE"/>
          </a:p>
        </p:txBody>
      </p:sp>
      <p:sp>
        <p:nvSpPr>
          <p:cNvPr id="118815" name="Freeform 50"/>
          <p:cNvSpPr>
            <a:spLocks/>
          </p:cNvSpPr>
          <p:nvPr/>
        </p:nvSpPr>
        <p:spPr bwMode="auto">
          <a:xfrm>
            <a:off x="3848101" y="3346450"/>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8816" name="Freeform 51"/>
          <p:cNvSpPr>
            <a:spLocks/>
          </p:cNvSpPr>
          <p:nvPr/>
        </p:nvSpPr>
        <p:spPr bwMode="auto">
          <a:xfrm>
            <a:off x="3863976" y="3400425"/>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8817" name="Freeform 52"/>
          <p:cNvSpPr>
            <a:spLocks/>
          </p:cNvSpPr>
          <p:nvPr/>
        </p:nvSpPr>
        <p:spPr bwMode="auto">
          <a:xfrm>
            <a:off x="3883026" y="345598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8818" name="Freeform 53"/>
          <p:cNvSpPr>
            <a:spLocks/>
          </p:cNvSpPr>
          <p:nvPr/>
        </p:nvSpPr>
        <p:spPr bwMode="auto">
          <a:xfrm>
            <a:off x="3898901" y="3509964"/>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8819" name="Freeform 54"/>
          <p:cNvSpPr>
            <a:spLocks/>
          </p:cNvSpPr>
          <p:nvPr/>
        </p:nvSpPr>
        <p:spPr bwMode="auto">
          <a:xfrm>
            <a:off x="3917951" y="356552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8820" name="Freeform 55"/>
          <p:cNvSpPr>
            <a:spLocks/>
          </p:cNvSpPr>
          <p:nvPr/>
        </p:nvSpPr>
        <p:spPr bwMode="auto">
          <a:xfrm>
            <a:off x="3933826" y="3619501"/>
            <a:ext cx="17463" cy="22225"/>
          </a:xfrm>
          <a:custGeom>
            <a:avLst/>
            <a:gdLst>
              <a:gd name="T0" fmla="*/ 0 w 11"/>
              <a:gd name="T1" fmla="*/ 2147483647 h 14"/>
              <a:gd name="T2" fmla="*/ 2147483647 w 11"/>
              <a:gd name="T3" fmla="*/ 0 h 14"/>
              <a:gd name="T4" fmla="*/ 2147483647 w 11"/>
              <a:gd name="T5" fmla="*/ 2147483647 h 14"/>
              <a:gd name="T6" fmla="*/ 2147483647 w 11"/>
              <a:gd name="T7" fmla="*/ 2147483647 h 14"/>
              <a:gd name="T8" fmla="*/ 0 w 11"/>
              <a:gd name="T9" fmla="*/ 2147483647 h 14"/>
              <a:gd name="T10" fmla="*/ 0 60000 65536"/>
              <a:gd name="T11" fmla="*/ 0 60000 65536"/>
              <a:gd name="T12" fmla="*/ 0 60000 65536"/>
              <a:gd name="T13" fmla="*/ 0 60000 65536"/>
              <a:gd name="T14" fmla="*/ 0 60000 65536"/>
              <a:gd name="T15" fmla="*/ 0 w 11"/>
              <a:gd name="T16" fmla="*/ 0 h 14"/>
              <a:gd name="T17" fmla="*/ 11 w 11"/>
              <a:gd name="T18" fmla="*/ 14 h 14"/>
            </a:gdLst>
            <a:ahLst/>
            <a:cxnLst>
              <a:cxn ang="T10">
                <a:pos x="T0" y="T1"/>
              </a:cxn>
              <a:cxn ang="T11">
                <a:pos x="T2" y="T3"/>
              </a:cxn>
              <a:cxn ang="T12">
                <a:pos x="T4" y="T5"/>
              </a:cxn>
              <a:cxn ang="T13">
                <a:pos x="T6" y="T7"/>
              </a:cxn>
              <a:cxn ang="T14">
                <a:pos x="T8" y="T9"/>
              </a:cxn>
            </a:cxnLst>
            <a:rect l="T15" t="T16" r="T17" b="T18"/>
            <a:pathLst>
              <a:path w="11" h="14">
                <a:moveTo>
                  <a:pt x="0" y="2"/>
                </a:moveTo>
                <a:lnTo>
                  <a:pt x="7" y="0"/>
                </a:lnTo>
                <a:lnTo>
                  <a:pt x="11" y="12"/>
                </a:lnTo>
                <a:lnTo>
                  <a:pt x="4" y="14"/>
                </a:lnTo>
                <a:lnTo>
                  <a:pt x="0" y="2"/>
                </a:lnTo>
                <a:close/>
              </a:path>
            </a:pathLst>
          </a:custGeom>
          <a:solidFill>
            <a:srgbClr val="000000"/>
          </a:solidFill>
          <a:ln w="9525">
            <a:noFill/>
            <a:round/>
            <a:headEnd/>
            <a:tailEnd/>
          </a:ln>
        </p:spPr>
        <p:txBody>
          <a:bodyPr/>
          <a:lstStyle/>
          <a:p>
            <a:endParaRPr lang="de-DE"/>
          </a:p>
        </p:txBody>
      </p:sp>
      <p:sp>
        <p:nvSpPr>
          <p:cNvPr id="118821" name="Freeform 56"/>
          <p:cNvSpPr>
            <a:spLocks/>
          </p:cNvSpPr>
          <p:nvPr/>
        </p:nvSpPr>
        <p:spPr bwMode="auto">
          <a:xfrm>
            <a:off x="3954464" y="3675064"/>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8822" name="Freeform 57"/>
          <p:cNvSpPr>
            <a:spLocks/>
          </p:cNvSpPr>
          <p:nvPr/>
        </p:nvSpPr>
        <p:spPr bwMode="auto">
          <a:xfrm>
            <a:off x="3970339" y="3732213"/>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8823" name="Freeform 58"/>
          <p:cNvSpPr>
            <a:spLocks/>
          </p:cNvSpPr>
          <p:nvPr/>
        </p:nvSpPr>
        <p:spPr bwMode="auto">
          <a:xfrm>
            <a:off x="3989389" y="3787775"/>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8824" name="Freeform 59"/>
          <p:cNvSpPr>
            <a:spLocks/>
          </p:cNvSpPr>
          <p:nvPr/>
        </p:nvSpPr>
        <p:spPr bwMode="auto">
          <a:xfrm>
            <a:off x="4005264" y="3841751"/>
            <a:ext cx="15875" cy="23813"/>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2"/>
                </a:moveTo>
                <a:lnTo>
                  <a:pt x="6" y="0"/>
                </a:lnTo>
                <a:lnTo>
                  <a:pt x="10" y="13"/>
                </a:lnTo>
                <a:lnTo>
                  <a:pt x="4" y="15"/>
                </a:lnTo>
                <a:lnTo>
                  <a:pt x="0" y="2"/>
                </a:lnTo>
                <a:close/>
              </a:path>
            </a:pathLst>
          </a:custGeom>
          <a:solidFill>
            <a:srgbClr val="000000"/>
          </a:solidFill>
          <a:ln w="9525">
            <a:noFill/>
            <a:round/>
            <a:headEnd/>
            <a:tailEnd/>
          </a:ln>
        </p:spPr>
        <p:txBody>
          <a:bodyPr/>
          <a:lstStyle/>
          <a:p>
            <a:endParaRPr lang="de-DE"/>
          </a:p>
        </p:txBody>
      </p:sp>
      <p:sp>
        <p:nvSpPr>
          <p:cNvPr id="118825" name="Freeform 60"/>
          <p:cNvSpPr>
            <a:spLocks/>
          </p:cNvSpPr>
          <p:nvPr/>
        </p:nvSpPr>
        <p:spPr bwMode="auto">
          <a:xfrm>
            <a:off x="4024314" y="3897314"/>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8826" name="Freeform 61"/>
          <p:cNvSpPr>
            <a:spLocks/>
          </p:cNvSpPr>
          <p:nvPr/>
        </p:nvSpPr>
        <p:spPr bwMode="auto">
          <a:xfrm>
            <a:off x="4040188" y="3951288"/>
            <a:ext cx="17462" cy="23812"/>
          </a:xfrm>
          <a:custGeom>
            <a:avLst/>
            <a:gdLst>
              <a:gd name="T0" fmla="*/ 0 w 11"/>
              <a:gd name="T1" fmla="*/ 2147483647 h 15"/>
              <a:gd name="T2" fmla="*/ 2147483647 w 11"/>
              <a:gd name="T3" fmla="*/ 0 h 15"/>
              <a:gd name="T4" fmla="*/ 2147483647 w 11"/>
              <a:gd name="T5" fmla="*/ 2147483647 h 15"/>
              <a:gd name="T6" fmla="*/ 2147483647 w 11"/>
              <a:gd name="T7" fmla="*/ 2147483647 h 15"/>
              <a:gd name="T8" fmla="*/ 0 w 11"/>
              <a:gd name="T9" fmla="*/ 2147483647 h 15"/>
              <a:gd name="T10" fmla="*/ 0 60000 65536"/>
              <a:gd name="T11" fmla="*/ 0 60000 65536"/>
              <a:gd name="T12" fmla="*/ 0 60000 65536"/>
              <a:gd name="T13" fmla="*/ 0 60000 65536"/>
              <a:gd name="T14" fmla="*/ 0 60000 65536"/>
              <a:gd name="T15" fmla="*/ 0 w 11"/>
              <a:gd name="T16" fmla="*/ 0 h 15"/>
              <a:gd name="T17" fmla="*/ 11 w 11"/>
              <a:gd name="T18" fmla="*/ 15 h 15"/>
            </a:gdLst>
            <a:ahLst/>
            <a:cxnLst>
              <a:cxn ang="T10">
                <a:pos x="T0" y="T1"/>
              </a:cxn>
              <a:cxn ang="T11">
                <a:pos x="T2" y="T3"/>
              </a:cxn>
              <a:cxn ang="T12">
                <a:pos x="T4" y="T5"/>
              </a:cxn>
              <a:cxn ang="T13">
                <a:pos x="T6" y="T7"/>
              </a:cxn>
              <a:cxn ang="T14">
                <a:pos x="T8" y="T9"/>
              </a:cxn>
            </a:cxnLst>
            <a:rect l="T15" t="T16" r="T17" b="T18"/>
            <a:pathLst>
              <a:path w="11" h="15">
                <a:moveTo>
                  <a:pt x="0" y="2"/>
                </a:moveTo>
                <a:lnTo>
                  <a:pt x="7" y="0"/>
                </a:lnTo>
                <a:lnTo>
                  <a:pt x="11" y="13"/>
                </a:lnTo>
                <a:lnTo>
                  <a:pt x="5" y="15"/>
                </a:lnTo>
                <a:lnTo>
                  <a:pt x="0" y="2"/>
                </a:lnTo>
                <a:close/>
              </a:path>
            </a:pathLst>
          </a:custGeom>
          <a:solidFill>
            <a:srgbClr val="000000"/>
          </a:solidFill>
          <a:ln w="9525">
            <a:noFill/>
            <a:round/>
            <a:headEnd/>
            <a:tailEnd/>
          </a:ln>
        </p:spPr>
        <p:txBody>
          <a:bodyPr/>
          <a:lstStyle/>
          <a:p>
            <a:endParaRPr lang="de-DE"/>
          </a:p>
        </p:txBody>
      </p:sp>
      <p:sp>
        <p:nvSpPr>
          <p:cNvPr id="118827" name="Freeform 62"/>
          <p:cNvSpPr>
            <a:spLocks/>
          </p:cNvSpPr>
          <p:nvPr/>
        </p:nvSpPr>
        <p:spPr bwMode="auto">
          <a:xfrm>
            <a:off x="4060826" y="4006851"/>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8828" name="Freeform 63"/>
          <p:cNvSpPr>
            <a:spLocks/>
          </p:cNvSpPr>
          <p:nvPr/>
        </p:nvSpPr>
        <p:spPr bwMode="auto">
          <a:xfrm>
            <a:off x="4076701" y="4060826"/>
            <a:ext cx="15875" cy="23813"/>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2"/>
                </a:moveTo>
                <a:lnTo>
                  <a:pt x="6" y="0"/>
                </a:lnTo>
                <a:lnTo>
                  <a:pt x="10" y="13"/>
                </a:lnTo>
                <a:lnTo>
                  <a:pt x="4" y="15"/>
                </a:lnTo>
                <a:lnTo>
                  <a:pt x="0" y="2"/>
                </a:lnTo>
                <a:close/>
              </a:path>
            </a:pathLst>
          </a:custGeom>
          <a:solidFill>
            <a:srgbClr val="000000"/>
          </a:solidFill>
          <a:ln w="9525">
            <a:noFill/>
            <a:round/>
            <a:headEnd/>
            <a:tailEnd/>
          </a:ln>
        </p:spPr>
        <p:txBody>
          <a:bodyPr/>
          <a:lstStyle/>
          <a:p>
            <a:endParaRPr lang="de-DE"/>
          </a:p>
        </p:txBody>
      </p:sp>
      <p:sp>
        <p:nvSpPr>
          <p:cNvPr id="118829" name="Freeform 64"/>
          <p:cNvSpPr>
            <a:spLocks/>
          </p:cNvSpPr>
          <p:nvPr/>
        </p:nvSpPr>
        <p:spPr bwMode="auto">
          <a:xfrm>
            <a:off x="4095751" y="4119563"/>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8830" name="Freeform 65"/>
          <p:cNvSpPr>
            <a:spLocks/>
          </p:cNvSpPr>
          <p:nvPr/>
        </p:nvSpPr>
        <p:spPr bwMode="auto">
          <a:xfrm>
            <a:off x="4114800" y="4175125"/>
            <a:ext cx="12700" cy="19050"/>
          </a:xfrm>
          <a:custGeom>
            <a:avLst/>
            <a:gdLst>
              <a:gd name="T0" fmla="*/ 0 w 8"/>
              <a:gd name="T1" fmla="*/ 2147483647 h 12"/>
              <a:gd name="T2" fmla="*/ 2147483647 w 8"/>
              <a:gd name="T3" fmla="*/ 0 h 12"/>
              <a:gd name="T4" fmla="*/ 2147483647 w 8"/>
              <a:gd name="T5" fmla="*/ 2147483647 h 12"/>
              <a:gd name="T6" fmla="*/ 2147483647 w 8"/>
              <a:gd name="T7" fmla="*/ 2147483647 h 12"/>
              <a:gd name="T8" fmla="*/ 0 w 8"/>
              <a:gd name="T9" fmla="*/ 2147483647 h 12"/>
              <a:gd name="T10" fmla="*/ 0 60000 65536"/>
              <a:gd name="T11" fmla="*/ 0 60000 65536"/>
              <a:gd name="T12" fmla="*/ 0 60000 65536"/>
              <a:gd name="T13" fmla="*/ 0 60000 65536"/>
              <a:gd name="T14" fmla="*/ 0 60000 65536"/>
              <a:gd name="T15" fmla="*/ 0 w 8"/>
              <a:gd name="T16" fmla="*/ 0 h 12"/>
              <a:gd name="T17" fmla="*/ 8 w 8"/>
              <a:gd name="T18" fmla="*/ 12 h 12"/>
            </a:gdLst>
            <a:ahLst/>
            <a:cxnLst>
              <a:cxn ang="T10">
                <a:pos x="T0" y="T1"/>
              </a:cxn>
              <a:cxn ang="T11">
                <a:pos x="T2" y="T3"/>
              </a:cxn>
              <a:cxn ang="T12">
                <a:pos x="T4" y="T5"/>
              </a:cxn>
              <a:cxn ang="T13">
                <a:pos x="T6" y="T7"/>
              </a:cxn>
              <a:cxn ang="T14">
                <a:pos x="T8" y="T9"/>
              </a:cxn>
            </a:cxnLst>
            <a:rect l="T15" t="T16" r="T17" b="T18"/>
            <a:pathLst>
              <a:path w="8" h="12">
                <a:moveTo>
                  <a:pt x="0" y="2"/>
                </a:moveTo>
                <a:lnTo>
                  <a:pt x="6" y="0"/>
                </a:lnTo>
                <a:lnTo>
                  <a:pt x="8" y="10"/>
                </a:lnTo>
                <a:lnTo>
                  <a:pt x="2" y="12"/>
                </a:lnTo>
                <a:lnTo>
                  <a:pt x="0" y="2"/>
                </a:lnTo>
                <a:close/>
              </a:path>
            </a:pathLst>
          </a:custGeom>
          <a:solidFill>
            <a:srgbClr val="000000"/>
          </a:solidFill>
          <a:ln w="9525">
            <a:noFill/>
            <a:round/>
            <a:headEnd/>
            <a:tailEnd/>
          </a:ln>
        </p:spPr>
        <p:txBody>
          <a:bodyPr/>
          <a:lstStyle/>
          <a:p>
            <a:endParaRPr lang="de-DE"/>
          </a:p>
        </p:txBody>
      </p:sp>
      <p:sp>
        <p:nvSpPr>
          <p:cNvPr id="118831" name="Freeform 66"/>
          <p:cNvSpPr>
            <a:spLocks/>
          </p:cNvSpPr>
          <p:nvPr/>
        </p:nvSpPr>
        <p:spPr bwMode="auto">
          <a:xfrm>
            <a:off x="4130676" y="4229101"/>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8832" name="Freeform 67"/>
          <p:cNvSpPr>
            <a:spLocks/>
          </p:cNvSpPr>
          <p:nvPr/>
        </p:nvSpPr>
        <p:spPr bwMode="auto">
          <a:xfrm>
            <a:off x="4151313" y="4284664"/>
            <a:ext cx="12700" cy="22225"/>
          </a:xfrm>
          <a:custGeom>
            <a:avLst/>
            <a:gdLst>
              <a:gd name="T0" fmla="*/ 0 w 8"/>
              <a:gd name="T1" fmla="*/ 2147483647 h 14"/>
              <a:gd name="T2" fmla="*/ 2147483647 w 8"/>
              <a:gd name="T3" fmla="*/ 0 h 14"/>
              <a:gd name="T4" fmla="*/ 2147483647 w 8"/>
              <a:gd name="T5" fmla="*/ 2147483647 h 14"/>
              <a:gd name="T6" fmla="*/ 2147483647 w 8"/>
              <a:gd name="T7" fmla="*/ 2147483647 h 14"/>
              <a:gd name="T8" fmla="*/ 0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0" y="2"/>
                </a:moveTo>
                <a:lnTo>
                  <a:pt x="6" y="0"/>
                </a:lnTo>
                <a:lnTo>
                  <a:pt x="8" y="12"/>
                </a:lnTo>
                <a:lnTo>
                  <a:pt x="2" y="14"/>
                </a:lnTo>
                <a:lnTo>
                  <a:pt x="0" y="2"/>
                </a:lnTo>
                <a:close/>
              </a:path>
            </a:pathLst>
          </a:custGeom>
          <a:solidFill>
            <a:srgbClr val="000000"/>
          </a:solidFill>
          <a:ln w="9525">
            <a:noFill/>
            <a:round/>
            <a:headEnd/>
            <a:tailEnd/>
          </a:ln>
        </p:spPr>
        <p:txBody>
          <a:bodyPr/>
          <a:lstStyle/>
          <a:p>
            <a:endParaRPr lang="de-DE"/>
          </a:p>
        </p:txBody>
      </p:sp>
      <p:sp>
        <p:nvSpPr>
          <p:cNvPr id="118833" name="Freeform 68"/>
          <p:cNvSpPr>
            <a:spLocks/>
          </p:cNvSpPr>
          <p:nvPr/>
        </p:nvSpPr>
        <p:spPr bwMode="auto">
          <a:xfrm>
            <a:off x="4167189" y="433863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8834" name="Freeform 69"/>
          <p:cNvSpPr>
            <a:spLocks/>
          </p:cNvSpPr>
          <p:nvPr/>
        </p:nvSpPr>
        <p:spPr bwMode="auto">
          <a:xfrm>
            <a:off x="4186238" y="4394201"/>
            <a:ext cx="12700" cy="22225"/>
          </a:xfrm>
          <a:custGeom>
            <a:avLst/>
            <a:gdLst>
              <a:gd name="T0" fmla="*/ 0 w 8"/>
              <a:gd name="T1" fmla="*/ 2147483647 h 14"/>
              <a:gd name="T2" fmla="*/ 2147483647 w 8"/>
              <a:gd name="T3" fmla="*/ 0 h 14"/>
              <a:gd name="T4" fmla="*/ 2147483647 w 8"/>
              <a:gd name="T5" fmla="*/ 2147483647 h 14"/>
              <a:gd name="T6" fmla="*/ 2147483647 w 8"/>
              <a:gd name="T7" fmla="*/ 2147483647 h 14"/>
              <a:gd name="T8" fmla="*/ 0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0" y="2"/>
                </a:moveTo>
                <a:lnTo>
                  <a:pt x="6" y="0"/>
                </a:lnTo>
                <a:lnTo>
                  <a:pt x="8" y="12"/>
                </a:lnTo>
                <a:lnTo>
                  <a:pt x="2" y="14"/>
                </a:lnTo>
                <a:lnTo>
                  <a:pt x="0" y="2"/>
                </a:lnTo>
                <a:close/>
              </a:path>
            </a:pathLst>
          </a:custGeom>
          <a:solidFill>
            <a:srgbClr val="000000"/>
          </a:solidFill>
          <a:ln w="9525">
            <a:noFill/>
            <a:round/>
            <a:headEnd/>
            <a:tailEnd/>
          </a:ln>
        </p:spPr>
        <p:txBody>
          <a:bodyPr/>
          <a:lstStyle/>
          <a:p>
            <a:endParaRPr lang="de-DE"/>
          </a:p>
        </p:txBody>
      </p:sp>
      <p:sp>
        <p:nvSpPr>
          <p:cNvPr id="118835" name="Freeform 70"/>
          <p:cNvSpPr>
            <a:spLocks/>
          </p:cNvSpPr>
          <p:nvPr/>
        </p:nvSpPr>
        <p:spPr bwMode="auto">
          <a:xfrm>
            <a:off x="4202114" y="444817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8836" name="Freeform 71"/>
          <p:cNvSpPr>
            <a:spLocks/>
          </p:cNvSpPr>
          <p:nvPr/>
        </p:nvSpPr>
        <p:spPr bwMode="auto">
          <a:xfrm>
            <a:off x="4221163" y="4506913"/>
            <a:ext cx="12700" cy="19050"/>
          </a:xfrm>
          <a:custGeom>
            <a:avLst/>
            <a:gdLst>
              <a:gd name="T0" fmla="*/ 0 w 8"/>
              <a:gd name="T1" fmla="*/ 2147483647 h 12"/>
              <a:gd name="T2" fmla="*/ 2147483647 w 8"/>
              <a:gd name="T3" fmla="*/ 0 h 12"/>
              <a:gd name="T4" fmla="*/ 2147483647 w 8"/>
              <a:gd name="T5" fmla="*/ 2147483647 h 12"/>
              <a:gd name="T6" fmla="*/ 2147483647 w 8"/>
              <a:gd name="T7" fmla="*/ 2147483647 h 12"/>
              <a:gd name="T8" fmla="*/ 0 w 8"/>
              <a:gd name="T9" fmla="*/ 2147483647 h 12"/>
              <a:gd name="T10" fmla="*/ 0 60000 65536"/>
              <a:gd name="T11" fmla="*/ 0 60000 65536"/>
              <a:gd name="T12" fmla="*/ 0 60000 65536"/>
              <a:gd name="T13" fmla="*/ 0 60000 65536"/>
              <a:gd name="T14" fmla="*/ 0 60000 65536"/>
              <a:gd name="T15" fmla="*/ 0 w 8"/>
              <a:gd name="T16" fmla="*/ 0 h 12"/>
              <a:gd name="T17" fmla="*/ 8 w 8"/>
              <a:gd name="T18" fmla="*/ 12 h 12"/>
            </a:gdLst>
            <a:ahLst/>
            <a:cxnLst>
              <a:cxn ang="T10">
                <a:pos x="T0" y="T1"/>
              </a:cxn>
              <a:cxn ang="T11">
                <a:pos x="T2" y="T3"/>
              </a:cxn>
              <a:cxn ang="T12">
                <a:pos x="T4" y="T5"/>
              </a:cxn>
              <a:cxn ang="T13">
                <a:pos x="T6" y="T7"/>
              </a:cxn>
              <a:cxn ang="T14">
                <a:pos x="T8" y="T9"/>
              </a:cxn>
            </a:cxnLst>
            <a:rect l="T15" t="T16" r="T17" b="T18"/>
            <a:pathLst>
              <a:path w="8" h="12">
                <a:moveTo>
                  <a:pt x="0" y="2"/>
                </a:moveTo>
                <a:lnTo>
                  <a:pt x="6" y="0"/>
                </a:lnTo>
                <a:lnTo>
                  <a:pt x="8" y="10"/>
                </a:lnTo>
                <a:lnTo>
                  <a:pt x="2" y="12"/>
                </a:lnTo>
                <a:lnTo>
                  <a:pt x="0" y="2"/>
                </a:lnTo>
                <a:close/>
              </a:path>
            </a:pathLst>
          </a:custGeom>
          <a:solidFill>
            <a:srgbClr val="000000"/>
          </a:solidFill>
          <a:ln w="9525">
            <a:noFill/>
            <a:round/>
            <a:headEnd/>
            <a:tailEnd/>
          </a:ln>
        </p:spPr>
        <p:txBody>
          <a:bodyPr/>
          <a:lstStyle/>
          <a:p>
            <a:endParaRPr lang="de-DE"/>
          </a:p>
        </p:txBody>
      </p:sp>
      <p:sp>
        <p:nvSpPr>
          <p:cNvPr id="118837" name="Freeform 72"/>
          <p:cNvSpPr>
            <a:spLocks/>
          </p:cNvSpPr>
          <p:nvPr/>
        </p:nvSpPr>
        <p:spPr bwMode="auto">
          <a:xfrm>
            <a:off x="4237038" y="4560889"/>
            <a:ext cx="17462" cy="22225"/>
          </a:xfrm>
          <a:custGeom>
            <a:avLst/>
            <a:gdLst>
              <a:gd name="T0" fmla="*/ 0 w 11"/>
              <a:gd name="T1" fmla="*/ 2147483647 h 14"/>
              <a:gd name="T2" fmla="*/ 2147483647 w 11"/>
              <a:gd name="T3" fmla="*/ 0 h 14"/>
              <a:gd name="T4" fmla="*/ 2147483647 w 11"/>
              <a:gd name="T5" fmla="*/ 2147483647 h 14"/>
              <a:gd name="T6" fmla="*/ 2147483647 w 11"/>
              <a:gd name="T7" fmla="*/ 2147483647 h 14"/>
              <a:gd name="T8" fmla="*/ 0 w 11"/>
              <a:gd name="T9" fmla="*/ 2147483647 h 14"/>
              <a:gd name="T10" fmla="*/ 0 60000 65536"/>
              <a:gd name="T11" fmla="*/ 0 60000 65536"/>
              <a:gd name="T12" fmla="*/ 0 60000 65536"/>
              <a:gd name="T13" fmla="*/ 0 60000 65536"/>
              <a:gd name="T14" fmla="*/ 0 60000 65536"/>
              <a:gd name="T15" fmla="*/ 0 w 11"/>
              <a:gd name="T16" fmla="*/ 0 h 14"/>
              <a:gd name="T17" fmla="*/ 11 w 11"/>
              <a:gd name="T18" fmla="*/ 14 h 14"/>
            </a:gdLst>
            <a:ahLst/>
            <a:cxnLst>
              <a:cxn ang="T10">
                <a:pos x="T0" y="T1"/>
              </a:cxn>
              <a:cxn ang="T11">
                <a:pos x="T2" y="T3"/>
              </a:cxn>
              <a:cxn ang="T12">
                <a:pos x="T4" y="T5"/>
              </a:cxn>
              <a:cxn ang="T13">
                <a:pos x="T6" y="T7"/>
              </a:cxn>
              <a:cxn ang="T14">
                <a:pos x="T8" y="T9"/>
              </a:cxn>
            </a:cxnLst>
            <a:rect l="T15" t="T16" r="T17" b="T18"/>
            <a:pathLst>
              <a:path w="11" h="14">
                <a:moveTo>
                  <a:pt x="0" y="2"/>
                </a:moveTo>
                <a:lnTo>
                  <a:pt x="6" y="0"/>
                </a:lnTo>
                <a:lnTo>
                  <a:pt x="11" y="12"/>
                </a:lnTo>
                <a:lnTo>
                  <a:pt x="4" y="14"/>
                </a:lnTo>
                <a:lnTo>
                  <a:pt x="0" y="2"/>
                </a:lnTo>
                <a:close/>
              </a:path>
            </a:pathLst>
          </a:custGeom>
          <a:solidFill>
            <a:srgbClr val="000000"/>
          </a:solidFill>
          <a:ln w="9525">
            <a:noFill/>
            <a:round/>
            <a:headEnd/>
            <a:tailEnd/>
          </a:ln>
        </p:spPr>
        <p:txBody>
          <a:bodyPr/>
          <a:lstStyle/>
          <a:p>
            <a:endParaRPr lang="de-DE"/>
          </a:p>
        </p:txBody>
      </p:sp>
      <p:sp>
        <p:nvSpPr>
          <p:cNvPr id="118838" name="Freeform 73"/>
          <p:cNvSpPr>
            <a:spLocks/>
          </p:cNvSpPr>
          <p:nvPr/>
        </p:nvSpPr>
        <p:spPr bwMode="auto">
          <a:xfrm>
            <a:off x="4257675" y="4616451"/>
            <a:ext cx="12700" cy="22225"/>
          </a:xfrm>
          <a:custGeom>
            <a:avLst/>
            <a:gdLst>
              <a:gd name="T0" fmla="*/ 0 w 8"/>
              <a:gd name="T1" fmla="*/ 2147483647 h 14"/>
              <a:gd name="T2" fmla="*/ 2147483647 w 8"/>
              <a:gd name="T3" fmla="*/ 0 h 14"/>
              <a:gd name="T4" fmla="*/ 2147483647 w 8"/>
              <a:gd name="T5" fmla="*/ 2147483647 h 14"/>
              <a:gd name="T6" fmla="*/ 2147483647 w 8"/>
              <a:gd name="T7" fmla="*/ 2147483647 h 14"/>
              <a:gd name="T8" fmla="*/ 0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0" y="2"/>
                </a:moveTo>
                <a:lnTo>
                  <a:pt x="6" y="0"/>
                </a:lnTo>
                <a:lnTo>
                  <a:pt x="8" y="12"/>
                </a:lnTo>
                <a:lnTo>
                  <a:pt x="2" y="14"/>
                </a:lnTo>
                <a:lnTo>
                  <a:pt x="0" y="2"/>
                </a:lnTo>
                <a:close/>
              </a:path>
            </a:pathLst>
          </a:custGeom>
          <a:solidFill>
            <a:srgbClr val="000000"/>
          </a:solidFill>
          <a:ln w="9525">
            <a:noFill/>
            <a:round/>
            <a:headEnd/>
            <a:tailEnd/>
          </a:ln>
        </p:spPr>
        <p:txBody>
          <a:bodyPr/>
          <a:lstStyle/>
          <a:p>
            <a:endParaRPr lang="de-DE"/>
          </a:p>
        </p:txBody>
      </p:sp>
      <p:sp>
        <p:nvSpPr>
          <p:cNvPr id="118839" name="Freeform 74"/>
          <p:cNvSpPr>
            <a:spLocks/>
          </p:cNvSpPr>
          <p:nvPr/>
        </p:nvSpPr>
        <p:spPr bwMode="auto">
          <a:xfrm>
            <a:off x="4273551" y="467042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8840" name="Freeform 75"/>
          <p:cNvSpPr>
            <a:spLocks/>
          </p:cNvSpPr>
          <p:nvPr/>
        </p:nvSpPr>
        <p:spPr bwMode="auto">
          <a:xfrm>
            <a:off x="4292601" y="472598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8841" name="Freeform 76"/>
          <p:cNvSpPr>
            <a:spLocks/>
          </p:cNvSpPr>
          <p:nvPr/>
        </p:nvSpPr>
        <p:spPr bwMode="auto">
          <a:xfrm>
            <a:off x="4308476" y="4779963"/>
            <a:ext cx="15875" cy="23812"/>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2"/>
                </a:moveTo>
                <a:lnTo>
                  <a:pt x="6" y="0"/>
                </a:lnTo>
                <a:lnTo>
                  <a:pt x="10" y="13"/>
                </a:lnTo>
                <a:lnTo>
                  <a:pt x="4" y="15"/>
                </a:lnTo>
                <a:lnTo>
                  <a:pt x="0" y="2"/>
                </a:lnTo>
                <a:close/>
              </a:path>
            </a:pathLst>
          </a:custGeom>
          <a:solidFill>
            <a:srgbClr val="000000"/>
          </a:solidFill>
          <a:ln w="9525">
            <a:noFill/>
            <a:round/>
            <a:headEnd/>
            <a:tailEnd/>
          </a:ln>
        </p:spPr>
        <p:txBody>
          <a:bodyPr/>
          <a:lstStyle/>
          <a:p>
            <a:endParaRPr lang="de-DE"/>
          </a:p>
        </p:txBody>
      </p:sp>
      <p:sp>
        <p:nvSpPr>
          <p:cNvPr id="118842" name="Freeform 77"/>
          <p:cNvSpPr>
            <a:spLocks/>
          </p:cNvSpPr>
          <p:nvPr/>
        </p:nvSpPr>
        <p:spPr bwMode="auto">
          <a:xfrm>
            <a:off x="4327526" y="4838700"/>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8843" name="Freeform 78"/>
          <p:cNvSpPr>
            <a:spLocks/>
          </p:cNvSpPr>
          <p:nvPr/>
        </p:nvSpPr>
        <p:spPr bwMode="auto">
          <a:xfrm>
            <a:off x="4343401" y="4892675"/>
            <a:ext cx="17463" cy="20638"/>
          </a:xfrm>
          <a:custGeom>
            <a:avLst/>
            <a:gdLst>
              <a:gd name="T0" fmla="*/ 0 w 11"/>
              <a:gd name="T1" fmla="*/ 2147483647 h 13"/>
              <a:gd name="T2" fmla="*/ 2147483647 w 11"/>
              <a:gd name="T3" fmla="*/ 0 h 13"/>
              <a:gd name="T4" fmla="*/ 2147483647 w 11"/>
              <a:gd name="T5" fmla="*/ 2147483647 h 13"/>
              <a:gd name="T6" fmla="*/ 2147483647 w 11"/>
              <a:gd name="T7" fmla="*/ 2147483647 h 13"/>
              <a:gd name="T8" fmla="*/ 0 w 11"/>
              <a:gd name="T9" fmla="*/ 2147483647 h 13"/>
              <a:gd name="T10" fmla="*/ 0 60000 65536"/>
              <a:gd name="T11" fmla="*/ 0 60000 65536"/>
              <a:gd name="T12" fmla="*/ 0 60000 65536"/>
              <a:gd name="T13" fmla="*/ 0 60000 65536"/>
              <a:gd name="T14" fmla="*/ 0 60000 65536"/>
              <a:gd name="T15" fmla="*/ 0 w 11"/>
              <a:gd name="T16" fmla="*/ 0 h 13"/>
              <a:gd name="T17" fmla="*/ 11 w 11"/>
              <a:gd name="T18" fmla="*/ 13 h 13"/>
            </a:gdLst>
            <a:ahLst/>
            <a:cxnLst>
              <a:cxn ang="T10">
                <a:pos x="T0" y="T1"/>
              </a:cxn>
              <a:cxn ang="T11">
                <a:pos x="T2" y="T3"/>
              </a:cxn>
              <a:cxn ang="T12">
                <a:pos x="T4" y="T5"/>
              </a:cxn>
              <a:cxn ang="T13">
                <a:pos x="T6" y="T7"/>
              </a:cxn>
              <a:cxn ang="T14">
                <a:pos x="T8" y="T9"/>
              </a:cxn>
            </a:cxnLst>
            <a:rect l="T15" t="T16" r="T17" b="T18"/>
            <a:pathLst>
              <a:path w="11" h="13">
                <a:moveTo>
                  <a:pt x="0" y="2"/>
                </a:moveTo>
                <a:lnTo>
                  <a:pt x="6" y="0"/>
                </a:lnTo>
                <a:lnTo>
                  <a:pt x="11" y="11"/>
                </a:lnTo>
                <a:lnTo>
                  <a:pt x="4" y="13"/>
                </a:lnTo>
                <a:lnTo>
                  <a:pt x="0" y="2"/>
                </a:lnTo>
                <a:close/>
              </a:path>
            </a:pathLst>
          </a:custGeom>
          <a:solidFill>
            <a:srgbClr val="000000"/>
          </a:solidFill>
          <a:ln w="9525">
            <a:noFill/>
            <a:round/>
            <a:headEnd/>
            <a:tailEnd/>
          </a:ln>
        </p:spPr>
        <p:txBody>
          <a:bodyPr/>
          <a:lstStyle/>
          <a:p>
            <a:endParaRPr lang="de-DE"/>
          </a:p>
        </p:txBody>
      </p:sp>
      <p:sp>
        <p:nvSpPr>
          <p:cNvPr id="118844" name="Freeform 79"/>
          <p:cNvSpPr>
            <a:spLocks/>
          </p:cNvSpPr>
          <p:nvPr/>
        </p:nvSpPr>
        <p:spPr bwMode="auto">
          <a:xfrm>
            <a:off x="4364039" y="494823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8845" name="Freeform 80"/>
          <p:cNvSpPr>
            <a:spLocks/>
          </p:cNvSpPr>
          <p:nvPr/>
        </p:nvSpPr>
        <p:spPr bwMode="auto">
          <a:xfrm>
            <a:off x="4379914" y="5002213"/>
            <a:ext cx="15875" cy="23812"/>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2"/>
                </a:moveTo>
                <a:lnTo>
                  <a:pt x="6" y="0"/>
                </a:lnTo>
                <a:lnTo>
                  <a:pt x="10" y="13"/>
                </a:lnTo>
                <a:lnTo>
                  <a:pt x="4" y="15"/>
                </a:lnTo>
                <a:lnTo>
                  <a:pt x="0" y="2"/>
                </a:lnTo>
                <a:close/>
              </a:path>
            </a:pathLst>
          </a:custGeom>
          <a:solidFill>
            <a:srgbClr val="000000"/>
          </a:solidFill>
          <a:ln w="9525">
            <a:noFill/>
            <a:round/>
            <a:headEnd/>
            <a:tailEnd/>
          </a:ln>
        </p:spPr>
        <p:txBody>
          <a:bodyPr/>
          <a:lstStyle/>
          <a:p>
            <a:endParaRPr lang="de-DE"/>
          </a:p>
        </p:txBody>
      </p:sp>
      <p:sp>
        <p:nvSpPr>
          <p:cNvPr id="118846" name="Freeform 81"/>
          <p:cNvSpPr>
            <a:spLocks/>
          </p:cNvSpPr>
          <p:nvPr/>
        </p:nvSpPr>
        <p:spPr bwMode="auto">
          <a:xfrm>
            <a:off x="4398964" y="505777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8847" name="Freeform 82"/>
          <p:cNvSpPr>
            <a:spLocks/>
          </p:cNvSpPr>
          <p:nvPr/>
        </p:nvSpPr>
        <p:spPr bwMode="auto">
          <a:xfrm>
            <a:off x="4414839" y="5111751"/>
            <a:ext cx="15875" cy="23813"/>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3"/>
                </a:moveTo>
                <a:lnTo>
                  <a:pt x="6" y="0"/>
                </a:lnTo>
                <a:lnTo>
                  <a:pt x="10" y="13"/>
                </a:lnTo>
                <a:lnTo>
                  <a:pt x="4" y="15"/>
                </a:lnTo>
                <a:lnTo>
                  <a:pt x="0" y="3"/>
                </a:lnTo>
                <a:close/>
              </a:path>
            </a:pathLst>
          </a:custGeom>
          <a:solidFill>
            <a:srgbClr val="000000"/>
          </a:solidFill>
          <a:ln w="9525">
            <a:noFill/>
            <a:round/>
            <a:headEnd/>
            <a:tailEnd/>
          </a:ln>
        </p:spPr>
        <p:txBody>
          <a:bodyPr/>
          <a:lstStyle/>
          <a:p>
            <a:endParaRPr lang="de-DE"/>
          </a:p>
        </p:txBody>
      </p:sp>
      <p:sp>
        <p:nvSpPr>
          <p:cNvPr id="118848" name="Freeform 83"/>
          <p:cNvSpPr>
            <a:spLocks/>
          </p:cNvSpPr>
          <p:nvPr/>
        </p:nvSpPr>
        <p:spPr bwMode="auto">
          <a:xfrm>
            <a:off x="4433889" y="5167314"/>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8849" name="Freeform 84"/>
          <p:cNvSpPr>
            <a:spLocks/>
          </p:cNvSpPr>
          <p:nvPr/>
        </p:nvSpPr>
        <p:spPr bwMode="auto">
          <a:xfrm>
            <a:off x="4449763" y="5226050"/>
            <a:ext cx="17462" cy="19050"/>
          </a:xfrm>
          <a:custGeom>
            <a:avLst/>
            <a:gdLst>
              <a:gd name="T0" fmla="*/ 0 w 11"/>
              <a:gd name="T1" fmla="*/ 2147483647 h 12"/>
              <a:gd name="T2" fmla="*/ 2147483647 w 11"/>
              <a:gd name="T3" fmla="*/ 0 h 12"/>
              <a:gd name="T4" fmla="*/ 2147483647 w 11"/>
              <a:gd name="T5" fmla="*/ 2147483647 h 12"/>
              <a:gd name="T6" fmla="*/ 2147483647 w 11"/>
              <a:gd name="T7" fmla="*/ 2147483647 h 12"/>
              <a:gd name="T8" fmla="*/ 0 w 11"/>
              <a:gd name="T9" fmla="*/ 2147483647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0" y="2"/>
                </a:moveTo>
                <a:lnTo>
                  <a:pt x="7" y="0"/>
                </a:lnTo>
                <a:lnTo>
                  <a:pt x="11" y="10"/>
                </a:lnTo>
                <a:lnTo>
                  <a:pt x="5" y="12"/>
                </a:lnTo>
                <a:lnTo>
                  <a:pt x="0" y="2"/>
                </a:lnTo>
                <a:close/>
              </a:path>
            </a:pathLst>
          </a:custGeom>
          <a:solidFill>
            <a:srgbClr val="000000"/>
          </a:solidFill>
          <a:ln w="9525">
            <a:noFill/>
            <a:round/>
            <a:headEnd/>
            <a:tailEnd/>
          </a:ln>
        </p:spPr>
        <p:txBody>
          <a:bodyPr/>
          <a:lstStyle/>
          <a:p>
            <a:endParaRPr lang="de-DE"/>
          </a:p>
        </p:txBody>
      </p:sp>
      <p:sp>
        <p:nvSpPr>
          <p:cNvPr id="118850" name="Freeform 85"/>
          <p:cNvSpPr>
            <a:spLocks/>
          </p:cNvSpPr>
          <p:nvPr/>
        </p:nvSpPr>
        <p:spPr bwMode="auto">
          <a:xfrm>
            <a:off x="3582989" y="2390775"/>
            <a:ext cx="22225" cy="14288"/>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7"/>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8851" name="Freeform 86"/>
          <p:cNvSpPr>
            <a:spLocks/>
          </p:cNvSpPr>
          <p:nvPr/>
        </p:nvSpPr>
        <p:spPr bwMode="auto">
          <a:xfrm>
            <a:off x="3641726" y="239871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852" name="Rectangle 87"/>
          <p:cNvSpPr>
            <a:spLocks noChangeArrowheads="1"/>
          </p:cNvSpPr>
          <p:nvPr/>
        </p:nvSpPr>
        <p:spPr bwMode="auto">
          <a:xfrm>
            <a:off x="3698875" y="2408239"/>
            <a:ext cx="19050" cy="9525"/>
          </a:xfrm>
          <a:prstGeom prst="rect">
            <a:avLst/>
          </a:prstGeom>
          <a:solidFill>
            <a:srgbClr val="000000"/>
          </a:solidFill>
          <a:ln w="9525">
            <a:noFill/>
            <a:miter lim="800000"/>
            <a:headEnd/>
            <a:tailEnd/>
          </a:ln>
        </p:spPr>
        <p:txBody>
          <a:bodyPr/>
          <a:lstStyle/>
          <a:p>
            <a:endParaRPr lang="de-DE"/>
          </a:p>
        </p:txBody>
      </p:sp>
      <p:sp>
        <p:nvSpPr>
          <p:cNvPr id="118853" name="Freeform 88"/>
          <p:cNvSpPr>
            <a:spLocks/>
          </p:cNvSpPr>
          <p:nvPr/>
        </p:nvSpPr>
        <p:spPr bwMode="auto">
          <a:xfrm>
            <a:off x="3757614" y="24145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854" name="Freeform 89"/>
          <p:cNvSpPr>
            <a:spLocks/>
          </p:cNvSpPr>
          <p:nvPr/>
        </p:nvSpPr>
        <p:spPr bwMode="auto">
          <a:xfrm>
            <a:off x="3811589" y="242093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855" name="Freeform 90"/>
          <p:cNvSpPr>
            <a:spLocks/>
          </p:cNvSpPr>
          <p:nvPr/>
        </p:nvSpPr>
        <p:spPr bwMode="auto">
          <a:xfrm>
            <a:off x="3870326" y="24272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856" name="Freeform 91"/>
          <p:cNvSpPr>
            <a:spLocks/>
          </p:cNvSpPr>
          <p:nvPr/>
        </p:nvSpPr>
        <p:spPr bwMode="auto">
          <a:xfrm>
            <a:off x="3927476" y="2436813"/>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8857" name="Freeform 92"/>
          <p:cNvSpPr>
            <a:spLocks/>
          </p:cNvSpPr>
          <p:nvPr/>
        </p:nvSpPr>
        <p:spPr bwMode="auto">
          <a:xfrm>
            <a:off x="3986214" y="244316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858" name="Freeform 93"/>
          <p:cNvSpPr>
            <a:spLocks/>
          </p:cNvSpPr>
          <p:nvPr/>
        </p:nvSpPr>
        <p:spPr bwMode="auto">
          <a:xfrm>
            <a:off x="4043363" y="2449513"/>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3" y="0"/>
                </a:moveTo>
                <a:lnTo>
                  <a:pt x="0" y="6"/>
                </a:lnTo>
                <a:lnTo>
                  <a:pt x="13" y="8"/>
                </a:lnTo>
                <a:lnTo>
                  <a:pt x="15" y="2"/>
                </a:lnTo>
                <a:lnTo>
                  <a:pt x="3" y="0"/>
                </a:lnTo>
                <a:close/>
              </a:path>
            </a:pathLst>
          </a:custGeom>
          <a:solidFill>
            <a:srgbClr val="000000"/>
          </a:solidFill>
          <a:ln w="9525">
            <a:noFill/>
            <a:round/>
            <a:headEnd/>
            <a:tailEnd/>
          </a:ln>
        </p:spPr>
        <p:txBody>
          <a:bodyPr/>
          <a:lstStyle/>
          <a:p>
            <a:endParaRPr lang="de-DE"/>
          </a:p>
        </p:txBody>
      </p:sp>
      <p:sp>
        <p:nvSpPr>
          <p:cNvPr id="118859" name="Rectangle 94"/>
          <p:cNvSpPr>
            <a:spLocks noChangeArrowheads="1"/>
          </p:cNvSpPr>
          <p:nvPr/>
        </p:nvSpPr>
        <p:spPr bwMode="auto">
          <a:xfrm>
            <a:off x="4102100" y="2459039"/>
            <a:ext cx="19050" cy="9525"/>
          </a:xfrm>
          <a:prstGeom prst="rect">
            <a:avLst/>
          </a:prstGeom>
          <a:solidFill>
            <a:srgbClr val="000000"/>
          </a:solidFill>
          <a:ln w="9525">
            <a:noFill/>
            <a:miter lim="800000"/>
            <a:headEnd/>
            <a:tailEnd/>
          </a:ln>
        </p:spPr>
        <p:txBody>
          <a:bodyPr/>
          <a:lstStyle/>
          <a:p>
            <a:endParaRPr lang="de-DE"/>
          </a:p>
        </p:txBody>
      </p:sp>
      <p:sp>
        <p:nvSpPr>
          <p:cNvPr id="118860" name="Freeform 95"/>
          <p:cNvSpPr>
            <a:spLocks/>
          </p:cNvSpPr>
          <p:nvPr/>
        </p:nvSpPr>
        <p:spPr bwMode="auto">
          <a:xfrm>
            <a:off x="4160839" y="24653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861" name="Freeform 96"/>
          <p:cNvSpPr>
            <a:spLocks/>
          </p:cNvSpPr>
          <p:nvPr/>
        </p:nvSpPr>
        <p:spPr bwMode="auto">
          <a:xfrm>
            <a:off x="4217988" y="2471738"/>
            <a:ext cx="19050" cy="12700"/>
          </a:xfrm>
          <a:custGeom>
            <a:avLst/>
            <a:gdLst>
              <a:gd name="T0" fmla="*/ 2147483647 w 12"/>
              <a:gd name="T1" fmla="*/ 0 h 8"/>
              <a:gd name="T2" fmla="*/ 0 w 12"/>
              <a:gd name="T3" fmla="*/ 2147483647 h 8"/>
              <a:gd name="T4" fmla="*/ 2147483647 w 12"/>
              <a:gd name="T5" fmla="*/ 2147483647 h 8"/>
              <a:gd name="T6" fmla="*/ 2147483647 w 12"/>
              <a:gd name="T7" fmla="*/ 2147483647 h 8"/>
              <a:gd name="T8" fmla="*/ 2147483647 w 12"/>
              <a:gd name="T9" fmla="*/ 0 h 8"/>
              <a:gd name="T10" fmla="*/ 0 60000 65536"/>
              <a:gd name="T11" fmla="*/ 0 60000 65536"/>
              <a:gd name="T12" fmla="*/ 0 60000 65536"/>
              <a:gd name="T13" fmla="*/ 0 60000 65536"/>
              <a:gd name="T14" fmla="*/ 0 60000 65536"/>
              <a:gd name="T15" fmla="*/ 0 w 12"/>
              <a:gd name="T16" fmla="*/ 0 h 8"/>
              <a:gd name="T17" fmla="*/ 12 w 12"/>
              <a:gd name="T18" fmla="*/ 8 h 8"/>
            </a:gdLst>
            <a:ahLst/>
            <a:cxnLst>
              <a:cxn ang="T10">
                <a:pos x="T0" y="T1"/>
              </a:cxn>
              <a:cxn ang="T11">
                <a:pos x="T2" y="T3"/>
              </a:cxn>
              <a:cxn ang="T12">
                <a:pos x="T4" y="T5"/>
              </a:cxn>
              <a:cxn ang="T13">
                <a:pos x="T6" y="T7"/>
              </a:cxn>
              <a:cxn ang="T14">
                <a:pos x="T8" y="T9"/>
              </a:cxn>
            </a:cxnLst>
            <a:rect l="T15" t="T16" r="T17" b="T18"/>
            <a:pathLst>
              <a:path w="12" h="8">
                <a:moveTo>
                  <a:pt x="2" y="0"/>
                </a:moveTo>
                <a:lnTo>
                  <a:pt x="0" y="6"/>
                </a:lnTo>
                <a:lnTo>
                  <a:pt x="10" y="8"/>
                </a:lnTo>
                <a:lnTo>
                  <a:pt x="12" y="2"/>
                </a:lnTo>
                <a:lnTo>
                  <a:pt x="2" y="0"/>
                </a:lnTo>
                <a:close/>
              </a:path>
            </a:pathLst>
          </a:custGeom>
          <a:solidFill>
            <a:srgbClr val="000000"/>
          </a:solidFill>
          <a:ln w="9525">
            <a:noFill/>
            <a:round/>
            <a:headEnd/>
            <a:tailEnd/>
          </a:ln>
        </p:spPr>
        <p:txBody>
          <a:bodyPr/>
          <a:lstStyle/>
          <a:p>
            <a:endParaRPr lang="de-DE"/>
          </a:p>
        </p:txBody>
      </p:sp>
      <p:sp>
        <p:nvSpPr>
          <p:cNvPr id="118862" name="Freeform 97"/>
          <p:cNvSpPr>
            <a:spLocks/>
          </p:cNvSpPr>
          <p:nvPr/>
        </p:nvSpPr>
        <p:spPr bwMode="auto">
          <a:xfrm>
            <a:off x="4273551" y="24780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863" name="Freeform 98"/>
          <p:cNvSpPr>
            <a:spLocks/>
          </p:cNvSpPr>
          <p:nvPr/>
        </p:nvSpPr>
        <p:spPr bwMode="auto">
          <a:xfrm>
            <a:off x="4330701" y="2487614"/>
            <a:ext cx="22225" cy="14287"/>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6"/>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8864" name="Freeform 99"/>
          <p:cNvSpPr>
            <a:spLocks/>
          </p:cNvSpPr>
          <p:nvPr/>
        </p:nvSpPr>
        <p:spPr bwMode="auto">
          <a:xfrm>
            <a:off x="4389439" y="2493964"/>
            <a:ext cx="22225" cy="14287"/>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7"/>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8865" name="Freeform 100"/>
          <p:cNvSpPr>
            <a:spLocks/>
          </p:cNvSpPr>
          <p:nvPr/>
        </p:nvSpPr>
        <p:spPr bwMode="auto">
          <a:xfrm>
            <a:off x="4446588" y="2501900"/>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8866" name="Rectangle 101"/>
          <p:cNvSpPr>
            <a:spLocks noChangeArrowheads="1"/>
          </p:cNvSpPr>
          <p:nvPr/>
        </p:nvSpPr>
        <p:spPr bwMode="auto">
          <a:xfrm>
            <a:off x="4505325" y="2511426"/>
            <a:ext cx="19050" cy="9525"/>
          </a:xfrm>
          <a:prstGeom prst="rect">
            <a:avLst/>
          </a:prstGeom>
          <a:solidFill>
            <a:srgbClr val="000000"/>
          </a:solidFill>
          <a:ln w="9525">
            <a:noFill/>
            <a:miter lim="800000"/>
            <a:headEnd/>
            <a:tailEnd/>
          </a:ln>
        </p:spPr>
        <p:txBody>
          <a:bodyPr/>
          <a:lstStyle/>
          <a:p>
            <a:endParaRPr lang="de-DE"/>
          </a:p>
        </p:txBody>
      </p:sp>
      <p:sp>
        <p:nvSpPr>
          <p:cNvPr id="118867" name="Freeform 102"/>
          <p:cNvSpPr>
            <a:spLocks/>
          </p:cNvSpPr>
          <p:nvPr/>
        </p:nvSpPr>
        <p:spPr bwMode="auto">
          <a:xfrm>
            <a:off x="4564064" y="251777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868" name="Freeform 103"/>
          <p:cNvSpPr>
            <a:spLocks/>
          </p:cNvSpPr>
          <p:nvPr/>
        </p:nvSpPr>
        <p:spPr bwMode="auto">
          <a:xfrm>
            <a:off x="4621214" y="252412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869" name="Rectangle 104"/>
          <p:cNvSpPr>
            <a:spLocks noChangeArrowheads="1"/>
          </p:cNvSpPr>
          <p:nvPr/>
        </p:nvSpPr>
        <p:spPr bwMode="auto">
          <a:xfrm>
            <a:off x="4676775" y="2533651"/>
            <a:ext cx="19050" cy="9525"/>
          </a:xfrm>
          <a:prstGeom prst="rect">
            <a:avLst/>
          </a:prstGeom>
          <a:solidFill>
            <a:srgbClr val="000000"/>
          </a:solidFill>
          <a:ln w="9525">
            <a:noFill/>
            <a:miter lim="800000"/>
            <a:headEnd/>
            <a:tailEnd/>
          </a:ln>
        </p:spPr>
        <p:txBody>
          <a:bodyPr/>
          <a:lstStyle/>
          <a:p>
            <a:endParaRPr lang="de-DE"/>
          </a:p>
        </p:txBody>
      </p:sp>
      <p:sp>
        <p:nvSpPr>
          <p:cNvPr id="118870" name="Freeform 105"/>
          <p:cNvSpPr>
            <a:spLocks/>
          </p:cNvSpPr>
          <p:nvPr/>
        </p:nvSpPr>
        <p:spPr bwMode="auto">
          <a:xfrm>
            <a:off x="4733926" y="25400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871" name="Freeform 106"/>
          <p:cNvSpPr>
            <a:spLocks/>
          </p:cNvSpPr>
          <p:nvPr/>
        </p:nvSpPr>
        <p:spPr bwMode="auto">
          <a:xfrm>
            <a:off x="4792664" y="254635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872" name="Freeform 107"/>
          <p:cNvSpPr>
            <a:spLocks/>
          </p:cNvSpPr>
          <p:nvPr/>
        </p:nvSpPr>
        <p:spPr bwMode="auto">
          <a:xfrm>
            <a:off x="4849813" y="2552700"/>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8873" name="Rectangle 108"/>
          <p:cNvSpPr>
            <a:spLocks noChangeArrowheads="1"/>
          </p:cNvSpPr>
          <p:nvPr/>
        </p:nvSpPr>
        <p:spPr bwMode="auto">
          <a:xfrm>
            <a:off x="4908550" y="2562226"/>
            <a:ext cx="19050" cy="9525"/>
          </a:xfrm>
          <a:prstGeom prst="rect">
            <a:avLst/>
          </a:prstGeom>
          <a:solidFill>
            <a:srgbClr val="000000"/>
          </a:solidFill>
          <a:ln w="9525">
            <a:noFill/>
            <a:miter lim="800000"/>
            <a:headEnd/>
            <a:tailEnd/>
          </a:ln>
        </p:spPr>
        <p:txBody>
          <a:bodyPr/>
          <a:lstStyle/>
          <a:p>
            <a:endParaRPr lang="de-DE"/>
          </a:p>
        </p:txBody>
      </p:sp>
      <p:sp>
        <p:nvSpPr>
          <p:cNvPr id="118874" name="Freeform 109"/>
          <p:cNvSpPr>
            <a:spLocks/>
          </p:cNvSpPr>
          <p:nvPr/>
        </p:nvSpPr>
        <p:spPr bwMode="auto">
          <a:xfrm>
            <a:off x="4965701" y="2568575"/>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3" y="0"/>
                </a:moveTo>
                <a:lnTo>
                  <a:pt x="0" y="6"/>
                </a:lnTo>
                <a:lnTo>
                  <a:pt x="13" y="8"/>
                </a:lnTo>
                <a:lnTo>
                  <a:pt x="15" y="2"/>
                </a:lnTo>
                <a:lnTo>
                  <a:pt x="3" y="0"/>
                </a:lnTo>
                <a:close/>
              </a:path>
            </a:pathLst>
          </a:custGeom>
          <a:solidFill>
            <a:srgbClr val="000000"/>
          </a:solidFill>
          <a:ln w="9525">
            <a:noFill/>
            <a:round/>
            <a:headEnd/>
            <a:tailEnd/>
          </a:ln>
        </p:spPr>
        <p:txBody>
          <a:bodyPr/>
          <a:lstStyle/>
          <a:p>
            <a:endParaRPr lang="de-DE"/>
          </a:p>
        </p:txBody>
      </p:sp>
      <p:sp>
        <p:nvSpPr>
          <p:cNvPr id="118875" name="Freeform 110"/>
          <p:cNvSpPr>
            <a:spLocks/>
          </p:cNvSpPr>
          <p:nvPr/>
        </p:nvSpPr>
        <p:spPr bwMode="auto">
          <a:xfrm>
            <a:off x="5024439" y="257492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876" name="Rectangle 111"/>
          <p:cNvSpPr>
            <a:spLocks noChangeArrowheads="1"/>
          </p:cNvSpPr>
          <p:nvPr/>
        </p:nvSpPr>
        <p:spPr bwMode="auto">
          <a:xfrm>
            <a:off x="5080000" y="2584451"/>
            <a:ext cx="19050" cy="9525"/>
          </a:xfrm>
          <a:prstGeom prst="rect">
            <a:avLst/>
          </a:prstGeom>
          <a:solidFill>
            <a:srgbClr val="000000"/>
          </a:solidFill>
          <a:ln w="9525">
            <a:noFill/>
            <a:miter lim="800000"/>
            <a:headEnd/>
            <a:tailEnd/>
          </a:ln>
        </p:spPr>
        <p:txBody>
          <a:bodyPr/>
          <a:lstStyle/>
          <a:p>
            <a:endParaRPr lang="de-DE"/>
          </a:p>
        </p:txBody>
      </p:sp>
      <p:sp>
        <p:nvSpPr>
          <p:cNvPr id="118877" name="Freeform 112"/>
          <p:cNvSpPr>
            <a:spLocks/>
          </p:cNvSpPr>
          <p:nvPr/>
        </p:nvSpPr>
        <p:spPr bwMode="auto">
          <a:xfrm>
            <a:off x="5137151" y="2590800"/>
            <a:ext cx="22225" cy="14288"/>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6"/>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8878" name="Freeform 113"/>
          <p:cNvSpPr>
            <a:spLocks/>
          </p:cNvSpPr>
          <p:nvPr/>
        </p:nvSpPr>
        <p:spPr bwMode="auto">
          <a:xfrm>
            <a:off x="5195889" y="2597150"/>
            <a:ext cx="22225" cy="14288"/>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7"/>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8879" name="Freeform 114"/>
          <p:cNvSpPr>
            <a:spLocks/>
          </p:cNvSpPr>
          <p:nvPr/>
        </p:nvSpPr>
        <p:spPr bwMode="auto">
          <a:xfrm>
            <a:off x="5253039" y="26050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880" name="Rectangle 115"/>
          <p:cNvSpPr>
            <a:spLocks noChangeArrowheads="1"/>
          </p:cNvSpPr>
          <p:nvPr/>
        </p:nvSpPr>
        <p:spPr bwMode="auto">
          <a:xfrm>
            <a:off x="5311775" y="2614614"/>
            <a:ext cx="19050" cy="9525"/>
          </a:xfrm>
          <a:prstGeom prst="rect">
            <a:avLst/>
          </a:prstGeom>
          <a:solidFill>
            <a:srgbClr val="000000"/>
          </a:solidFill>
          <a:ln w="9525">
            <a:noFill/>
            <a:miter lim="800000"/>
            <a:headEnd/>
            <a:tailEnd/>
          </a:ln>
        </p:spPr>
        <p:txBody>
          <a:bodyPr/>
          <a:lstStyle/>
          <a:p>
            <a:endParaRPr lang="de-DE"/>
          </a:p>
        </p:txBody>
      </p:sp>
      <p:sp>
        <p:nvSpPr>
          <p:cNvPr id="118881" name="Freeform 116"/>
          <p:cNvSpPr>
            <a:spLocks/>
          </p:cNvSpPr>
          <p:nvPr/>
        </p:nvSpPr>
        <p:spPr bwMode="auto">
          <a:xfrm>
            <a:off x="5368926" y="2620963"/>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8882" name="Freeform 117"/>
          <p:cNvSpPr>
            <a:spLocks/>
          </p:cNvSpPr>
          <p:nvPr/>
        </p:nvSpPr>
        <p:spPr bwMode="auto">
          <a:xfrm>
            <a:off x="5427664" y="262731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883" name="Rectangle 118"/>
          <p:cNvSpPr>
            <a:spLocks noChangeArrowheads="1"/>
          </p:cNvSpPr>
          <p:nvPr/>
        </p:nvSpPr>
        <p:spPr bwMode="auto">
          <a:xfrm>
            <a:off x="5486400" y="2636839"/>
            <a:ext cx="19050" cy="9525"/>
          </a:xfrm>
          <a:prstGeom prst="rect">
            <a:avLst/>
          </a:prstGeom>
          <a:solidFill>
            <a:srgbClr val="000000"/>
          </a:solidFill>
          <a:ln w="9525">
            <a:noFill/>
            <a:miter lim="800000"/>
            <a:headEnd/>
            <a:tailEnd/>
          </a:ln>
        </p:spPr>
        <p:txBody>
          <a:bodyPr/>
          <a:lstStyle/>
          <a:p>
            <a:endParaRPr lang="de-DE"/>
          </a:p>
        </p:txBody>
      </p:sp>
      <p:sp>
        <p:nvSpPr>
          <p:cNvPr id="118884" name="Freeform 119"/>
          <p:cNvSpPr>
            <a:spLocks/>
          </p:cNvSpPr>
          <p:nvPr/>
        </p:nvSpPr>
        <p:spPr bwMode="auto">
          <a:xfrm>
            <a:off x="5540376" y="26431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885" name="Freeform 120"/>
          <p:cNvSpPr>
            <a:spLocks/>
          </p:cNvSpPr>
          <p:nvPr/>
        </p:nvSpPr>
        <p:spPr bwMode="auto">
          <a:xfrm>
            <a:off x="5599114" y="264953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886" name="Freeform 121"/>
          <p:cNvSpPr>
            <a:spLocks/>
          </p:cNvSpPr>
          <p:nvPr/>
        </p:nvSpPr>
        <p:spPr bwMode="auto">
          <a:xfrm>
            <a:off x="5656264" y="26558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887" name="Rectangle 122"/>
          <p:cNvSpPr>
            <a:spLocks noChangeArrowheads="1"/>
          </p:cNvSpPr>
          <p:nvPr/>
        </p:nvSpPr>
        <p:spPr bwMode="auto">
          <a:xfrm>
            <a:off x="5715000" y="2665414"/>
            <a:ext cx="19050" cy="9525"/>
          </a:xfrm>
          <a:prstGeom prst="rect">
            <a:avLst/>
          </a:prstGeom>
          <a:solidFill>
            <a:srgbClr val="000000"/>
          </a:solidFill>
          <a:ln w="9525">
            <a:noFill/>
            <a:miter lim="800000"/>
            <a:headEnd/>
            <a:tailEnd/>
          </a:ln>
        </p:spPr>
        <p:txBody>
          <a:bodyPr/>
          <a:lstStyle/>
          <a:p>
            <a:endParaRPr lang="de-DE"/>
          </a:p>
        </p:txBody>
      </p:sp>
      <p:sp>
        <p:nvSpPr>
          <p:cNvPr id="118888" name="Freeform 123"/>
          <p:cNvSpPr>
            <a:spLocks/>
          </p:cNvSpPr>
          <p:nvPr/>
        </p:nvSpPr>
        <p:spPr bwMode="auto">
          <a:xfrm>
            <a:off x="5772151" y="2671763"/>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8889" name="Freeform 124"/>
          <p:cNvSpPr>
            <a:spLocks/>
          </p:cNvSpPr>
          <p:nvPr/>
        </p:nvSpPr>
        <p:spPr bwMode="auto">
          <a:xfrm>
            <a:off x="5830889" y="267811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890" name="Rectangle 125"/>
          <p:cNvSpPr>
            <a:spLocks noChangeArrowheads="1"/>
          </p:cNvSpPr>
          <p:nvPr/>
        </p:nvSpPr>
        <p:spPr bwMode="auto">
          <a:xfrm>
            <a:off x="5888039" y="2687639"/>
            <a:ext cx="20637" cy="9525"/>
          </a:xfrm>
          <a:prstGeom prst="rect">
            <a:avLst/>
          </a:prstGeom>
          <a:solidFill>
            <a:srgbClr val="000000"/>
          </a:solidFill>
          <a:ln w="9525">
            <a:noFill/>
            <a:miter lim="800000"/>
            <a:headEnd/>
            <a:tailEnd/>
          </a:ln>
        </p:spPr>
        <p:txBody>
          <a:bodyPr/>
          <a:lstStyle/>
          <a:p>
            <a:endParaRPr lang="de-DE"/>
          </a:p>
        </p:txBody>
      </p:sp>
      <p:sp>
        <p:nvSpPr>
          <p:cNvPr id="118891" name="Freeform 126"/>
          <p:cNvSpPr>
            <a:spLocks/>
          </p:cNvSpPr>
          <p:nvPr/>
        </p:nvSpPr>
        <p:spPr bwMode="auto">
          <a:xfrm>
            <a:off x="5943601" y="26939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892" name="Freeform 127"/>
          <p:cNvSpPr>
            <a:spLocks/>
          </p:cNvSpPr>
          <p:nvPr/>
        </p:nvSpPr>
        <p:spPr bwMode="auto">
          <a:xfrm>
            <a:off x="6002339" y="2700339"/>
            <a:ext cx="22225" cy="14287"/>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7"/>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8893" name="Freeform 128"/>
          <p:cNvSpPr>
            <a:spLocks/>
          </p:cNvSpPr>
          <p:nvPr/>
        </p:nvSpPr>
        <p:spPr bwMode="auto">
          <a:xfrm>
            <a:off x="6059489" y="2706689"/>
            <a:ext cx="22225" cy="14287"/>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7"/>
                </a:lnTo>
                <a:lnTo>
                  <a:pt x="12" y="9"/>
                </a:lnTo>
                <a:lnTo>
                  <a:pt x="14" y="3"/>
                </a:lnTo>
                <a:lnTo>
                  <a:pt x="2" y="0"/>
                </a:lnTo>
                <a:close/>
              </a:path>
            </a:pathLst>
          </a:custGeom>
          <a:solidFill>
            <a:srgbClr val="000000"/>
          </a:solidFill>
          <a:ln w="9525">
            <a:noFill/>
            <a:round/>
            <a:headEnd/>
            <a:tailEnd/>
          </a:ln>
        </p:spPr>
        <p:txBody>
          <a:bodyPr/>
          <a:lstStyle/>
          <a:p>
            <a:endParaRPr lang="de-DE"/>
          </a:p>
        </p:txBody>
      </p:sp>
      <p:sp>
        <p:nvSpPr>
          <p:cNvPr id="118894" name="Freeform 129"/>
          <p:cNvSpPr>
            <a:spLocks/>
          </p:cNvSpPr>
          <p:nvPr/>
        </p:nvSpPr>
        <p:spPr bwMode="auto">
          <a:xfrm>
            <a:off x="6118226" y="27178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895" name="Freeform 130"/>
          <p:cNvSpPr>
            <a:spLocks/>
          </p:cNvSpPr>
          <p:nvPr/>
        </p:nvSpPr>
        <p:spPr bwMode="auto">
          <a:xfrm>
            <a:off x="6175376" y="272415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896" name="Freeform 131"/>
          <p:cNvSpPr>
            <a:spLocks/>
          </p:cNvSpPr>
          <p:nvPr/>
        </p:nvSpPr>
        <p:spPr bwMode="auto">
          <a:xfrm>
            <a:off x="6234114" y="27305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897" name="Rectangle 132"/>
          <p:cNvSpPr>
            <a:spLocks noChangeArrowheads="1"/>
          </p:cNvSpPr>
          <p:nvPr/>
        </p:nvSpPr>
        <p:spPr bwMode="auto">
          <a:xfrm>
            <a:off x="6291264" y="2740026"/>
            <a:ext cx="20637" cy="9525"/>
          </a:xfrm>
          <a:prstGeom prst="rect">
            <a:avLst/>
          </a:prstGeom>
          <a:solidFill>
            <a:srgbClr val="000000"/>
          </a:solidFill>
          <a:ln w="9525">
            <a:noFill/>
            <a:miter lim="800000"/>
            <a:headEnd/>
            <a:tailEnd/>
          </a:ln>
        </p:spPr>
        <p:txBody>
          <a:bodyPr/>
          <a:lstStyle/>
          <a:p>
            <a:endParaRPr lang="de-DE"/>
          </a:p>
        </p:txBody>
      </p:sp>
      <p:sp>
        <p:nvSpPr>
          <p:cNvPr id="118898" name="Freeform 133"/>
          <p:cNvSpPr>
            <a:spLocks/>
          </p:cNvSpPr>
          <p:nvPr/>
        </p:nvSpPr>
        <p:spPr bwMode="auto">
          <a:xfrm>
            <a:off x="6350000" y="2746375"/>
            <a:ext cx="19050" cy="12700"/>
          </a:xfrm>
          <a:custGeom>
            <a:avLst/>
            <a:gdLst>
              <a:gd name="T0" fmla="*/ 2147483647 w 12"/>
              <a:gd name="T1" fmla="*/ 0 h 8"/>
              <a:gd name="T2" fmla="*/ 0 w 12"/>
              <a:gd name="T3" fmla="*/ 2147483647 h 8"/>
              <a:gd name="T4" fmla="*/ 2147483647 w 12"/>
              <a:gd name="T5" fmla="*/ 2147483647 h 8"/>
              <a:gd name="T6" fmla="*/ 2147483647 w 12"/>
              <a:gd name="T7" fmla="*/ 2147483647 h 8"/>
              <a:gd name="T8" fmla="*/ 2147483647 w 12"/>
              <a:gd name="T9" fmla="*/ 0 h 8"/>
              <a:gd name="T10" fmla="*/ 0 60000 65536"/>
              <a:gd name="T11" fmla="*/ 0 60000 65536"/>
              <a:gd name="T12" fmla="*/ 0 60000 65536"/>
              <a:gd name="T13" fmla="*/ 0 60000 65536"/>
              <a:gd name="T14" fmla="*/ 0 60000 65536"/>
              <a:gd name="T15" fmla="*/ 0 w 12"/>
              <a:gd name="T16" fmla="*/ 0 h 8"/>
              <a:gd name="T17" fmla="*/ 12 w 12"/>
              <a:gd name="T18" fmla="*/ 8 h 8"/>
            </a:gdLst>
            <a:ahLst/>
            <a:cxnLst>
              <a:cxn ang="T10">
                <a:pos x="T0" y="T1"/>
              </a:cxn>
              <a:cxn ang="T11">
                <a:pos x="T2" y="T3"/>
              </a:cxn>
              <a:cxn ang="T12">
                <a:pos x="T4" y="T5"/>
              </a:cxn>
              <a:cxn ang="T13">
                <a:pos x="T6" y="T7"/>
              </a:cxn>
              <a:cxn ang="T14">
                <a:pos x="T8" y="T9"/>
              </a:cxn>
            </a:cxnLst>
            <a:rect l="T15" t="T16" r="T17" b="T18"/>
            <a:pathLst>
              <a:path w="12" h="8">
                <a:moveTo>
                  <a:pt x="2" y="0"/>
                </a:moveTo>
                <a:lnTo>
                  <a:pt x="0" y="6"/>
                </a:lnTo>
                <a:lnTo>
                  <a:pt x="10" y="8"/>
                </a:lnTo>
                <a:lnTo>
                  <a:pt x="12" y="2"/>
                </a:lnTo>
                <a:lnTo>
                  <a:pt x="2" y="0"/>
                </a:lnTo>
                <a:close/>
              </a:path>
            </a:pathLst>
          </a:custGeom>
          <a:solidFill>
            <a:srgbClr val="000000"/>
          </a:solidFill>
          <a:ln w="9525">
            <a:noFill/>
            <a:round/>
            <a:headEnd/>
            <a:tailEnd/>
          </a:ln>
        </p:spPr>
        <p:txBody>
          <a:bodyPr/>
          <a:lstStyle/>
          <a:p>
            <a:endParaRPr lang="de-DE"/>
          </a:p>
        </p:txBody>
      </p:sp>
      <p:sp>
        <p:nvSpPr>
          <p:cNvPr id="118899" name="Freeform 134"/>
          <p:cNvSpPr>
            <a:spLocks/>
          </p:cNvSpPr>
          <p:nvPr/>
        </p:nvSpPr>
        <p:spPr bwMode="auto">
          <a:xfrm>
            <a:off x="6403976" y="2752725"/>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3" y="0"/>
                </a:moveTo>
                <a:lnTo>
                  <a:pt x="0" y="6"/>
                </a:lnTo>
                <a:lnTo>
                  <a:pt x="13" y="8"/>
                </a:lnTo>
                <a:lnTo>
                  <a:pt x="15" y="2"/>
                </a:lnTo>
                <a:lnTo>
                  <a:pt x="3" y="0"/>
                </a:lnTo>
                <a:close/>
              </a:path>
            </a:pathLst>
          </a:custGeom>
          <a:solidFill>
            <a:srgbClr val="000000"/>
          </a:solidFill>
          <a:ln w="9525">
            <a:noFill/>
            <a:round/>
            <a:headEnd/>
            <a:tailEnd/>
          </a:ln>
        </p:spPr>
        <p:txBody>
          <a:bodyPr/>
          <a:lstStyle/>
          <a:p>
            <a:endParaRPr lang="de-DE"/>
          </a:p>
        </p:txBody>
      </p:sp>
      <p:sp>
        <p:nvSpPr>
          <p:cNvPr id="118900" name="Freeform 135"/>
          <p:cNvSpPr>
            <a:spLocks/>
          </p:cNvSpPr>
          <p:nvPr/>
        </p:nvSpPr>
        <p:spPr bwMode="auto">
          <a:xfrm>
            <a:off x="6462714" y="275907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901" name="Freeform 136"/>
          <p:cNvSpPr>
            <a:spLocks/>
          </p:cNvSpPr>
          <p:nvPr/>
        </p:nvSpPr>
        <p:spPr bwMode="auto">
          <a:xfrm>
            <a:off x="6521451" y="27686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902" name="Freeform 137"/>
          <p:cNvSpPr>
            <a:spLocks/>
          </p:cNvSpPr>
          <p:nvPr/>
        </p:nvSpPr>
        <p:spPr bwMode="auto">
          <a:xfrm>
            <a:off x="6578601" y="277495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903" name="Freeform 138"/>
          <p:cNvSpPr>
            <a:spLocks/>
          </p:cNvSpPr>
          <p:nvPr/>
        </p:nvSpPr>
        <p:spPr bwMode="auto">
          <a:xfrm>
            <a:off x="6637339" y="27813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904" name="Rectangle 139"/>
          <p:cNvSpPr>
            <a:spLocks noChangeArrowheads="1"/>
          </p:cNvSpPr>
          <p:nvPr/>
        </p:nvSpPr>
        <p:spPr bwMode="auto">
          <a:xfrm>
            <a:off x="6694489" y="2790826"/>
            <a:ext cx="20637" cy="9525"/>
          </a:xfrm>
          <a:prstGeom prst="rect">
            <a:avLst/>
          </a:prstGeom>
          <a:solidFill>
            <a:srgbClr val="000000"/>
          </a:solidFill>
          <a:ln w="9525">
            <a:noFill/>
            <a:miter lim="800000"/>
            <a:headEnd/>
            <a:tailEnd/>
          </a:ln>
        </p:spPr>
        <p:txBody>
          <a:bodyPr/>
          <a:lstStyle/>
          <a:p>
            <a:endParaRPr lang="de-DE"/>
          </a:p>
        </p:txBody>
      </p:sp>
      <p:sp>
        <p:nvSpPr>
          <p:cNvPr id="118905" name="Freeform 140"/>
          <p:cNvSpPr>
            <a:spLocks/>
          </p:cNvSpPr>
          <p:nvPr/>
        </p:nvSpPr>
        <p:spPr bwMode="auto">
          <a:xfrm>
            <a:off x="6753226" y="279717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906" name="Freeform 141"/>
          <p:cNvSpPr>
            <a:spLocks/>
          </p:cNvSpPr>
          <p:nvPr/>
        </p:nvSpPr>
        <p:spPr bwMode="auto">
          <a:xfrm>
            <a:off x="6807201" y="2803525"/>
            <a:ext cx="23813" cy="14288"/>
          </a:xfrm>
          <a:custGeom>
            <a:avLst/>
            <a:gdLst>
              <a:gd name="T0" fmla="*/ 2147483647 w 15"/>
              <a:gd name="T1" fmla="*/ 0 h 9"/>
              <a:gd name="T2" fmla="*/ 0 w 15"/>
              <a:gd name="T3" fmla="*/ 2147483647 h 9"/>
              <a:gd name="T4" fmla="*/ 2147483647 w 15"/>
              <a:gd name="T5" fmla="*/ 2147483647 h 9"/>
              <a:gd name="T6" fmla="*/ 2147483647 w 15"/>
              <a:gd name="T7" fmla="*/ 2147483647 h 9"/>
              <a:gd name="T8" fmla="*/ 2147483647 w 15"/>
              <a:gd name="T9" fmla="*/ 0 h 9"/>
              <a:gd name="T10" fmla="*/ 0 60000 65536"/>
              <a:gd name="T11" fmla="*/ 0 60000 65536"/>
              <a:gd name="T12" fmla="*/ 0 60000 65536"/>
              <a:gd name="T13" fmla="*/ 0 60000 65536"/>
              <a:gd name="T14" fmla="*/ 0 60000 65536"/>
              <a:gd name="T15" fmla="*/ 0 w 15"/>
              <a:gd name="T16" fmla="*/ 0 h 9"/>
              <a:gd name="T17" fmla="*/ 15 w 15"/>
              <a:gd name="T18" fmla="*/ 9 h 9"/>
            </a:gdLst>
            <a:ahLst/>
            <a:cxnLst>
              <a:cxn ang="T10">
                <a:pos x="T0" y="T1"/>
              </a:cxn>
              <a:cxn ang="T11">
                <a:pos x="T2" y="T3"/>
              </a:cxn>
              <a:cxn ang="T12">
                <a:pos x="T4" y="T5"/>
              </a:cxn>
              <a:cxn ang="T13">
                <a:pos x="T6" y="T7"/>
              </a:cxn>
              <a:cxn ang="T14">
                <a:pos x="T8" y="T9"/>
              </a:cxn>
            </a:cxnLst>
            <a:rect l="T15" t="T16" r="T17" b="T18"/>
            <a:pathLst>
              <a:path w="15" h="9">
                <a:moveTo>
                  <a:pt x="2" y="0"/>
                </a:moveTo>
                <a:lnTo>
                  <a:pt x="0" y="7"/>
                </a:lnTo>
                <a:lnTo>
                  <a:pt x="13" y="9"/>
                </a:lnTo>
                <a:lnTo>
                  <a:pt x="15" y="2"/>
                </a:lnTo>
                <a:lnTo>
                  <a:pt x="2" y="0"/>
                </a:lnTo>
                <a:close/>
              </a:path>
            </a:pathLst>
          </a:custGeom>
          <a:solidFill>
            <a:srgbClr val="000000"/>
          </a:solidFill>
          <a:ln w="9525">
            <a:noFill/>
            <a:round/>
            <a:headEnd/>
            <a:tailEnd/>
          </a:ln>
        </p:spPr>
        <p:txBody>
          <a:bodyPr/>
          <a:lstStyle/>
          <a:p>
            <a:endParaRPr lang="de-DE"/>
          </a:p>
        </p:txBody>
      </p:sp>
      <p:sp>
        <p:nvSpPr>
          <p:cNvPr id="118907" name="Rectangle 142"/>
          <p:cNvSpPr>
            <a:spLocks noChangeArrowheads="1"/>
          </p:cNvSpPr>
          <p:nvPr/>
        </p:nvSpPr>
        <p:spPr bwMode="auto">
          <a:xfrm>
            <a:off x="6865938" y="2814639"/>
            <a:ext cx="19050" cy="9525"/>
          </a:xfrm>
          <a:prstGeom prst="rect">
            <a:avLst/>
          </a:prstGeom>
          <a:solidFill>
            <a:srgbClr val="000000"/>
          </a:solidFill>
          <a:ln w="9525">
            <a:noFill/>
            <a:miter lim="800000"/>
            <a:headEnd/>
            <a:tailEnd/>
          </a:ln>
        </p:spPr>
        <p:txBody>
          <a:bodyPr/>
          <a:lstStyle/>
          <a:p>
            <a:endParaRPr lang="de-DE"/>
          </a:p>
        </p:txBody>
      </p:sp>
      <p:sp>
        <p:nvSpPr>
          <p:cNvPr id="118908" name="Freeform 143"/>
          <p:cNvSpPr>
            <a:spLocks/>
          </p:cNvSpPr>
          <p:nvPr/>
        </p:nvSpPr>
        <p:spPr bwMode="auto">
          <a:xfrm>
            <a:off x="6924676" y="28209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909" name="Freeform 144"/>
          <p:cNvSpPr>
            <a:spLocks/>
          </p:cNvSpPr>
          <p:nvPr/>
        </p:nvSpPr>
        <p:spPr bwMode="auto">
          <a:xfrm>
            <a:off x="6981826" y="282733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910" name="Freeform 145"/>
          <p:cNvSpPr>
            <a:spLocks/>
          </p:cNvSpPr>
          <p:nvPr/>
        </p:nvSpPr>
        <p:spPr bwMode="auto">
          <a:xfrm>
            <a:off x="7040564" y="28336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911" name="Rectangle 146"/>
          <p:cNvSpPr>
            <a:spLocks noChangeArrowheads="1"/>
          </p:cNvSpPr>
          <p:nvPr/>
        </p:nvSpPr>
        <p:spPr bwMode="auto">
          <a:xfrm>
            <a:off x="7097713" y="2843214"/>
            <a:ext cx="19050" cy="9525"/>
          </a:xfrm>
          <a:prstGeom prst="rect">
            <a:avLst/>
          </a:prstGeom>
          <a:solidFill>
            <a:srgbClr val="000000"/>
          </a:solidFill>
          <a:ln w="9525">
            <a:noFill/>
            <a:miter lim="800000"/>
            <a:headEnd/>
            <a:tailEnd/>
          </a:ln>
        </p:spPr>
        <p:txBody>
          <a:bodyPr/>
          <a:lstStyle/>
          <a:p>
            <a:endParaRPr lang="de-DE"/>
          </a:p>
        </p:txBody>
      </p:sp>
      <p:sp>
        <p:nvSpPr>
          <p:cNvPr id="118912" name="Freeform 147"/>
          <p:cNvSpPr>
            <a:spLocks/>
          </p:cNvSpPr>
          <p:nvPr/>
        </p:nvSpPr>
        <p:spPr bwMode="auto">
          <a:xfrm>
            <a:off x="7156451" y="284956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913" name="Freeform 148"/>
          <p:cNvSpPr>
            <a:spLocks/>
          </p:cNvSpPr>
          <p:nvPr/>
        </p:nvSpPr>
        <p:spPr bwMode="auto">
          <a:xfrm>
            <a:off x="7213600" y="2855913"/>
            <a:ext cx="20638" cy="12700"/>
          </a:xfrm>
          <a:custGeom>
            <a:avLst/>
            <a:gdLst>
              <a:gd name="T0" fmla="*/ 2147483647 w 13"/>
              <a:gd name="T1" fmla="*/ 0 h 8"/>
              <a:gd name="T2" fmla="*/ 0 w 13"/>
              <a:gd name="T3" fmla="*/ 2147483647 h 8"/>
              <a:gd name="T4" fmla="*/ 2147483647 w 13"/>
              <a:gd name="T5" fmla="*/ 2147483647 h 8"/>
              <a:gd name="T6" fmla="*/ 2147483647 w 13"/>
              <a:gd name="T7" fmla="*/ 2147483647 h 8"/>
              <a:gd name="T8" fmla="*/ 2147483647 w 13"/>
              <a:gd name="T9" fmla="*/ 0 h 8"/>
              <a:gd name="T10" fmla="*/ 0 60000 65536"/>
              <a:gd name="T11" fmla="*/ 0 60000 65536"/>
              <a:gd name="T12" fmla="*/ 0 60000 65536"/>
              <a:gd name="T13" fmla="*/ 0 60000 65536"/>
              <a:gd name="T14" fmla="*/ 0 60000 65536"/>
              <a:gd name="T15" fmla="*/ 0 w 13"/>
              <a:gd name="T16" fmla="*/ 0 h 8"/>
              <a:gd name="T17" fmla="*/ 13 w 13"/>
              <a:gd name="T18" fmla="*/ 8 h 8"/>
            </a:gdLst>
            <a:ahLst/>
            <a:cxnLst>
              <a:cxn ang="T10">
                <a:pos x="T0" y="T1"/>
              </a:cxn>
              <a:cxn ang="T11">
                <a:pos x="T2" y="T3"/>
              </a:cxn>
              <a:cxn ang="T12">
                <a:pos x="T4" y="T5"/>
              </a:cxn>
              <a:cxn ang="T13">
                <a:pos x="T6" y="T7"/>
              </a:cxn>
              <a:cxn ang="T14">
                <a:pos x="T8" y="T9"/>
              </a:cxn>
            </a:cxnLst>
            <a:rect l="T15" t="T16" r="T17" b="T18"/>
            <a:pathLst>
              <a:path w="13" h="8">
                <a:moveTo>
                  <a:pt x="2" y="0"/>
                </a:moveTo>
                <a:lnTo>
                  <a:pt x="0" y="6"/>
                </a:lnTo>
                <a:lnTo>
                  <a:pt x="11" y="8"/>
                </a:lnTo>
                <a:lnTo>
                  <a:pt x="13" y="2"/>
                </a:lnTo>
                <a:lnTo>
                  <a:pt x="2" y="0"/>
                </a:lnTo>
                <a:close/>
              </a:path>
            </a:pathLst>
          </a:custGeom>
          <a:solidFill>
            <a:srgbClr val="000000"/>
          </a:solidFill>
          <a:ln w="9525">
            <a:noFill/>
            <a:round/>
            <a:headEnd/>
            <a:tailEnd/>
          </a:ln>
        </p:spPr>
        <p:txBody>
          <a:bodyPr/>
          <a:lstStyle/>
          <a:p>
            <a:endParaRPr lang="de-DE"/>
          </a:p>
        </p:txBody>
      </p:sp>
      <p:sp>
        <p:nvSpPr>
          <p:cNvPr id="118914" name="Rectangle 149"/>
          <p:cNvSpPr>
            <a:spLocks noChangeArrowheads="1"/>
          </p:cNvSpPr>
          <p:nvPr/>
        </p:nvSpPr>
        <p:spPr bwMode="auto">
          <a:xfrm>
            <a:off x="7269163" y="2865439"/>
            <a:ext cx="19050" cy="9525"/>
          </a:xfrm>
          <a:prstGeom prst="rect">
            <a:avLst/>
          </a:prstGeom>
          <a:solidFill>
            <a:srgbClr val="000000"/>
          </a:solidFill>
          <a:ln w="9525">
            <a:noFill/>
            <a:miter lim="800000"/>
            <a:headEnd/>
            <a:tailEnd/>
          </a:ln>
        </p:spPr>
        <p:txBody>
          <a:bodyPr/>
          <a:lstStyle/>
          <a:p>
            <a:endParaRPr lang="de-DE"/>
          </a:p>
        </p:txBody>
      </p:sp>
      <p:sp>
        <p:nvSpPr>
          <p:cNvPr id="118915" name="Freeform 150"/>
          <p:cNvSpPr>
            <a:spLocks/>
          </p:cNvSpPr>
          <p:nvPr/>
        </p:nvSpPr>
        <p:spPr bwMode="auto">
          <a:xfrm>
            <a:off x="7326313" y="2871788"/>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3" y="0"/>
                </a:moveTo>
                <a:lnTo>
                  <a:pt x="0" y="6"/>
                </a:lnTo>
                <a:lnTo>
                  <a:pt x="13" y="8"/>
                </a:lnTo>
                <a:lnTo>
                  <a:pt x="15" y="2"/>
                </a:lnTo>
                <a:lnTo>
                  <a:pt x="3" y="0"/>
                </a:lnTo>
                <a:close/>
              </a:path>
            </a:pathLst>
          </a:custGeom>
          <a:solidFill>
            <a:srgbClr val="000000"/>
          </a:solidFill>
          <a:ln w="9525">
            <a:noFill/>
            <a:round/>
            <a:headEnd/>
            <a:tailEnd/>
          </a:ln>
        </p:spPr>
        <p:txBody>
          <a:bodyPr/>
          <a:lstStyle/>
          <a:p>
            <a:endParaRPr lang="de-DE"/>
          </a:p>
        </p:txBody>
      </p:sp>
      <p:sp>
        <p:nvSpPr>
          <p:cNvPr id="118916" name="Freeform 151"/>
          <p:cNvSpPr>
            <a:spLocks/>
          </p:cNvSpPr>
          <p:nvPr/>
        </p:nvSpPr>
        <p:spPr bwMode="auto">
          <a:xfrm>
            <a:off x="7385051" y="287813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917" name="Freeform 152"/>
          <p:cNvSpPr>
            <a:spLocks/>
          </p:cNvSpPr>
          <p:nvPr/>
        </p:nvSpPr>
        <p:spPr bwMode="auto">
          <a:xfrm>
            <a:off x="7443789" y="28844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918" name="Rectangle 153"/>
          <p:cNvSpPr>
            <a:spLocks noChangeArrowheads="1"/>
          </p:cNvSpPr>
          <p:nvPr/>
        </p:nvSpPr>
        <p:spPr bwMode="auto">
          <a:xfrm>
            <a:off x="7500938" y="2894014"/>
            <a:ext cx="19050" cy="9525"/>
          </a:xfrm>
          <a:prstGeom prst="rect">
            <a:avLst/>
          </a:prstGeom>
          <a:solidFill>
            <a:srgbClr val="000000"/>
          </a:solidFill>
          <a:ln w="9525">
            <a:noFill/>
            <a:miter lim="800000"/>
            <a:headEnd/>
            <a:tailEnd/>
          </a:ln>
        </p:spPr>
        <p:txBody>
          <a:bodyPr/>
          <a:lstStyle/>
          <a:p>
            <a:endParaRPr lang="de-DE"/>
          </a:p>
        </p:txBody>
      </p:sp>
      <p:sp>
        <p:nvSpPr>
          <p:cNvPr id="118919" name="Freeform 154"/>
          <p:cNvSpPr>
            <a:spLocks/>
          </p:cNvSpPr>
          <p:nvPr/>
        </p:nvSpPr>
        <p:spPr bwMode="auto">
          <a:xfrm>
            <a:off x="7559676" y="290036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920" name="Freeform 155"/>
          <p:cNvSpPr>
            <a:spLocks/>
          </p:cNvSpPr>
          <p:nvPr/>
        </p:nvSpPr>
        <p:spPr bwMode="auto">
          <a:xfrm>
            <a:off x="7616826" y="2906714"/>
            <a:ext cx="23813" cy="14287"/>
          </a:xfrm>
          <a:custGeom>
            <a:avLst/>
            <a:gdLst>
              <a:gd name="T0" fmla="*/ 2147483647 w 15"/>
              <a:gd name="T1" fmla="*/ 0 h 9"/>
              <a:gd name="T2" fmla="*/ 0 w 15"/>
              <a:gd name="T3" fmla="*/ 2147483647 h 9"/>
              <a:gd name="T4" fmla="*/ 2147483647 w 15"/>
              <a:gd name="T5" fmla="*/ 2147483647 h 9"/>
              <a:gd name="T6" fmla="*/ 2147483647 w 15"/>
              <a:gd name="T7" fmla="*/ 2147483647 h 9"/>
              <a:gd name="T8" fmla="*/ 2147483647 w 15"/>
              <a:gd name="T9" fmla="*/ 0 h 9"/>
              <a:gd name="T10" fmla="*/ 0 60000 65536"/>
              <a:gd name="T11" fmla="*/ 0 60000 65536"/>
              <a:gd name="T12" fmla="*/ 0 60000 65536"/>
              <a:gd name="T13" fmla="*/ 0 60000 65536"/>
              <a:gd name="T14" fmla="*/ 0 60000 65536"/>
              <a:gd name="T15" fmla="*/ 0 w 15"/>
              <a:gd name="T16" fmla="*/ 0 h 9"/>
              <a:gd name="T17" fmla="*/ 15 w 15"/>
              <a:gd name="T18" fmla="*/ 9 h 9"/>
            </a:gdLst>
            <a:ahLst/>
            <a:cxnLst>
              <a:cxn ang="T10">
                <a:pos x="T0" y="T1"/>
              </a:cxn>
              <a:cxn ang="T11">
                <a:pos x="T2" y="T3"/>
              </a:cxn>
              <a:cxn ang="T12">
                <a:pos x="T4" y="T5"/>
              </a:cxn>
              <a:cxn ang="T13">
                <a:pos x="T6" y="T7"/>
              </a:cxn>
              <a:cxn ang="T14">
                <a:pos x="T8" y="T9"/>
              </a:cxn>
            </a:cxnLst>
            <a:rect l="T15" t="T16" r="T17" b="T18"/>
            <a:pathLst>
              <a:path w="15" h="9">
                <a:moveTo>
                  <a:pt x="2" y="0"/>
                </a:moveTo>
                <a:lnTo>
                  <a:pt x="0" y="6"/>
                </a:lnTo>
                <a:lnTo>
                  <a:pt x="12" y="9"/>
                </a:lnTo>
                <a:lnTo>
                  <a:pt x="15" y="2"/>
                </a:lnTo>
                <a:lnTo>
                  <a:pt x="2" y="0"/>
                </a:lnTo>
                <a:close/>
              </a:path>
            </a:pathLst>
          </a:custGeom>
          <a:solidFill>
            <a:srgbClr val="000000"/>
          </a:solidFill>
          <a:ln w="9525">
            <a:noFill/>
            <a:round/>
            <a:headEnd/>
            <a:tailEnd/>
          </a:ln>
        </p:spPr>
        <p:txBody>
          <a:bodyPr/>
          <a:lstStyle/>
          <a:p>
            <a:endParaRPr lang="de-DE"/>
          </a:p>
        </p:txBody>
      </p:sp>
      <p:sp>
        <p:nvSpPr>
          <p:cNvPr id="118921" name="Rectangle 156"/>
          <p:cNvSpPr>
            <a:spLocks noChangeArrowheads="1"/>
          </p:cNvSpPr>
          <p:nvPr/>
        </p:nvSpPr>
        <p:spPr bwMode="auto">
          <a:xfrm>
            <a:off x="7672388" y="2916238"/>
            <a:ext cx="19050" cy="11112"/>
          </a:xfrm>
          <a:prstGeom prst="rect">
            <a:avLst/>
          </a:prstGeom>
          <a:solidFill>
            <a:srgbClr val="000000"/>
          </a:solidFill>
          <a:ln w="9525">
            <a:noFill/>
            <a:miter lim="800000"/>
            <a:headEnd/>
            <a:tailEnd/>
          </a:ln>
        </p:spPr>
        <p:txBody>
          <a:bodyPr/>
          <a:lstStyle/>
          <a:p>
            <a:endParaRPr lang="de-DE"/>
          </a:p>
        </p:txBody>
      </p:sp>
      <p:sp>
        <p:nvSpPr>
          <p:cNvPr id="118922" name="Freeform 157"/>
          <p:cNvSpPr>
            <a:spLocks/>
          </p:cNvSpPr>
          <p:nvPr/>
        </p:nvSpPr>
        <p:spPr bwMode="auto">
          <a:xfrm>
            <a:off x="7729538" y="2924175"/>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8923" name="Freeform 158"/>
          <p:cNvSpPr>
            <a:spLocks/>
          </p:cNvSpPr>
          <p:nvPr/>
        </p:nvSpPr>
        <p:spPr bwMode="auto">
          <a:xfrm>
            <a:off x="7788276" y="293052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924" name="Freeform 159"/>
          <p:cNvSpPr>
            <a:spLocks/>
          </p:cNvSpPr>
          <p:nvPr/>
        </p:nvSpPr>
        <p:spPr bwMode="auto">
          <a:xfrm>
            <a:off x="7847014" y="293687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925" name="Rectangle 160"/>
          <p:cNvSpPr>
            <a:spLocks noChangeArrowheads="1"/>
          </p:cNvSpPr>
          <p:nvPr/>
        </p:nvSpPr>
        <p:spPr bwMode="auto">
          <a:xfrm>
            <a:off x="7904163" y="2946401"/>
            <a:ext cx="19050" cy="9525"/>
          </a:xfrm>
          <a:prstGeom prst="rect">
            <a:avLst/>
          </a:prstGeom>
          <a:solidFill>
            <a:srgbClr val="000000"/>
          </a:solidFill>
          <a:ln w="9525">
            <a:noFill/>
            <a:miter lim="800000"/>
            <a:headEnd/>
            <a:tailEnd/>
          </a:ln>
        </p:spPr>
        <p:txBody>
          <a:bodyPr/>
          <a:lstStyle/>
          <a:p>
            <a:endParaRPr lang="de-DE"/>
          </a:p>
        </p:txBody>
      </p:sp>
      <p:sp>
        <p:nvSpPr>
          <p:cNvPr id="118926" name="Freeform 161"/>
          <p:cNvSpPr>
            <a:spLocks/>
          </p:cNvSpPr>
          <p:nvPr/>
        </p:nvSpPr>
        <p:spPr bwMode="auto">
          <a:xfrm>
            <a:off x="7962901" y="295275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927" name="Freeform 162"/>
          <p:cNvSpPr>
            <a:spLocks/>
          </p:cNvSpPr>
          <p:nvPr/>
        </p:nvSpPr>
        <p:spPr bwMode="auto">
          <a:xfrm>
            <a:off x="8020051" y="29591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928" name="Rectangle 163"/>
          <p:cNvSpPr>
            <a:spLocks noChangeArrowheads="1"/>
          </p:cNvSpPr>
          <p:nvPr/>
        </p:nvSpPr>
        <p:spPr bwMode="auto">
          <a:xfrm>
            <a:off x="8075613" y="2968626"/>
            <a:ext cx="19050" cy="9525"/>
          </a:xfrm>
          <a:prstGeom prst="rect">
            <a:avLst/>
          </a:prstGeom>
          <a:solidFill>
            <a:srgbClr val="000000"/>
          </a:solidFill>
          <a:ln w="9525">
            <a:noFill/>
            <a:miter lim="800000"/>
            <a:headEnd/>
            <a:tailEnd/>
          </a:ln>
        </p:spPr>
        <p:txBody>
          <a:bodyPr/>
          <a:lstStyle/>
          <a:p>
            <a:endParaRPr lang="de-DE"/>
          </a:p>
        </p:txBody>
      </p:sp>
      <p:sp>
        <p:nvSpPr>
          <p:cNvPr id="118929" name="Freeform 164"/>
          <p:cNvSpPr>
            <a:spLocks/>
          </p:cNvSpPr>
          <p:nvPr/>
        </p:nvSpPr>
        <p:spPr bwMode="auto">
          <a:xfrm>
            <a:off x="8132763" y="2974975"/>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8930" name="Freeform 165"/>
          <p:cNvSpPr>
            <a:spLocks/>
          </p:cNvSpPr>
          <p:nvPr/>
        </p:nvSpPr>
        <p:spPr bwMode="auto">
          <a:xfrm>
            <a:off x="8191501" y="298132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8931" name="Freeform 166"/>
          <p:cNvSpPr>
            <a:spLocks/>
          </p:cNvSpPr>
          <p:nvPr/>
        </p:nvSpPr>
        <p:spPr bwMode="auto">
          <a:xfrm>
            <a:off x="8248651" y="2987675"/>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8932" name="Oval 167"/>
          <p:cNvSpPr>
            <a:spLocks noChangeArrowheads="1"/>
          </p:cNvSpPr>
          <p:nvPr/>
        </p:nvSpPr>
        <p:spPr bwMode="auto">
          <a:xfrm>
            <a:off x="6437313" y="2189163"/>
            <a:ext cx="354012" cy="354012"/>
          </a:xfrm>
          <a:prstGeom prst="ellipse">
            <a:avLst/>
          </a:prstGeom>
          <a:blipFill dpi="0" rotWithShape="0">
            <a:blip r:embed="rId3" cstate="print"/>
            <a:srcRect/>
            <a:tile tx="0" ty="0" sx="100000" sy="100000" flip="none" algn="tl"/>
          </a:blipFill>
          <a:ln w="9525">
            <a:noFill/>
            <a:round/>
            <a:headEnd/>
            <a:tailEnd/>
          </a:ln>
        </p:spPr>
        <p:txBody>
          <a:bodyPr/>
          <a:lstStyle/>
          <a:p>
            <a:endParaRPr lang="de-DE"/>
          </a:p>
        </p:txBody>
      </p:sp>
      <p:sp>
        <p:nvSpPr>
          <p:cNvPr id="118933" name="Oval 168"/>
          <p:cNvSpPr>
            <a:spLocks noChangeArrowheads="1"/>
          </p:cNvSpPr>
          <p:nvPr/>
        </p:nvSpPr>
        <p:spPr bwMode="auto">
          <a:xfrm>
            <a:off x="6534150" y="2284414"/>
            <a:ext cx="160338" cy="161925"/>
          </a:xfrm>
          <a:prstGeom prst="ellipse">
            <a:avLst/>
          </a:prstGeom>
          <a:solidFill>
            <a:srgbClr val="FFFF00"/>
          </a:solidFill>
          <a:ln w="12700">
            <a:solidFill>
              <a:srgbClr val="000000"/>
            </a:solidFill>
            <a:round/>
            <a:headEnd/>
            <a:tailEnd/>
          </a:ln>
        </p:spPr>
        <p:txBody>
          <a:bodyPr/>
          <a:lstStyle/>
          <a:p>
            <a:endParaRPr lang="de-DE"/>
          </a:p>
        </p:txBody>
      </p:sp>
      <p:sp>
        <p:nvSpPr>
          <p:cNvPr id="118934" name="Text Box 6"/>
          <p:cNvSpPr txBox="1">
            <a:spLocks noChangeArrowheads="1"/>
          </p:cNvSpPr>
          <p:nvPr/>
        </p:nvSpPr>
        <p:spPr bwMode="auto">
          <a:xfrm>
            <a:off x="5181600" y="5257801"/>
            <a:ext cx="1524000" cy="442913"/>
          </a:xfrm>
          <a:prstGeom prst="rect">
            <a:avLst/>
          </a:prstGeom>
          <a:solidFill>
            <a:srgbClr val="EAEAEA"/>
          </a:solidFill>
          <a:ln w="9525">
            <a:noFill/>
            <a:miter lim="800000"/>
            <a:headEnd/>
            <a:tailEnd/>
          </a:ln>
        </p:spPr>
        <p:txBody>
          <a:bodyPr>
            <a:spAutoFit/>
          </a:bodyPr>
          <a:lstStyle/>
          <a:p>
            <a:r>
              <a:rPr lang="de-DE" sz="2300">
                <a:latin typeface="Arial" charset="0"/>
              </a:rPr>
              <a:t>spiegelnd</a:t>
            </a:r>
            <a:endParaRPr lang="de-DE" sz="2200"/>
          </a:p>
        </p:txBody>
      </p:sp>
      <p:sp>
        <p:nvSpPr>
          <p:cNvPr id="118935" name="Oval 175"/>
          <p:cNvSpPr>
            <a:spLocks noChangeArrowheads="1"/>
          </p:cNvSpPr>
          <p:nvPr/>
        </p:nvSpPr>
        <p:spPr bwMode="auto">
          <a:xfrm>
            <a:off x="3124200" y="4267200"/>
            <a:ext cx="990600" cy="990600"/>
          </a:xfrm>
          <a:prstGeom prst="ellipse">
            <a:avLst/>
          </a:prstGeom>
          <a:solidFill>
            <a:schemeClr val="accent1"/>
          </a:solidFill>
          <a:ln w="9525">
            <a:solidFill>
              <a:schemeClr val="tx1"/>
            </a:solidFill>
            <a:round/>
            <a:headEnd/>
            <a:tailEnd/>
          </a:ln>
        </p:spPr>
        <p:txBody>
          <a:bodyPr wrap="none" anchor="ctr"/>
          <a:lstStyle/>
          <a:p>
            <a:endParaRPr lang="de-DE"/>
          </a:p>
        </p:txBody>
      </p:sp>
      <p:grpSp>
        <p:nvGrpSpPr>
          <p:cNvPr id="4" name="Group 200"/>
          <p:cNvGrpSpPr>
            <a:grpSpLocks/>
          </p:cNvGrpSpPr>
          <p:nvPr/>
        </p:nvGrpSpPr>
        <p:grpSpPr bwMode="auto">
          <a:xfrm>
            <a:off x="4038600" y="4953000"/>
            <a:ext cx="1085850" cy="273050"/>
            <a:chOff x="1584" y="3120"/>
            <a:chExt cx="684" cy="172"/>
          </a:xfrm>
        </p:grpSpPr>
        <p:sp>
          <p:nvSpPr>
            <p:cNvPr id="118967" name="Freeform 176"/>
            <p:cNvSpPr>
              <a:spLocks/>
            </p:cNvSpPr>
            <p:nvPr/>
          </p:nvSpPr>
          <p:spPr bwMode="auto">
            <a:xfrm>
              <a:off x="1584" y="3120"/>
              <a:ext cx="684" cy="172"/>
            </a:xfrm>
            <a:custGeom>
              <a:avLst/>
              <a:gdLst>
                <a:gd name="T0" fmla="*/ 684 w 684"/>
                <a:gd name="T1" fmla="*/ 172 h 172"/>
                <a:gd name="T2" fmla="*/ 0 w 684"/>
                <a:gd name="T3" fmla="*/ 0 h 172"/>
                <a:gd name="T4" fmla="*/ 0 60000 65536"/>
                <a:gd name="T5" fmla="*/ 0 60000 65536"/>
                <a:gd name="T6" fmla="*/ 0 w 684"/>
                <a:gd name="T7" fmla="*/ 0 h 172"/>
                <a:gd name="T8" fmla="*/ 684 w 684"/>
                <a:gd name="T9" fmla="*/ 172 h 172"/>
              </a:gdLst>
              <a:ahLst/>
              <a:cxnLst>
                <a:cxn ang="T4">
                  <a:pos x="T0" y="T1"/>
                </a:cxn>
                <a:cxn ang="T5">
                  <a:pos x="T2" y="T3"/>
                </a:cxn>
              </a:cxnLst>
              <a:rect l="T6" t="T7" r="T8" b="T9"/>
              <a:pathLst>
                <a:path w="684" h="172">
                  <a:moveTo>
                    <a:pt x="684" y="172"/>
                  </a:moveTo>
                  <a:lnTo>
                    <a:pt x="0" y="0"/>
                  </a:lnTo>
                </a:path>
              </a:pathLst>
            </a:custGeom>
            <a:noFill/>
            <a:ln w="12700">
              <a:solidFill>
                <a:schemeClr val="tx1"/>
              </a:solidFill>
              <a:round/>
              <a:headEnd/>
              <a:tailEnd type="triangle" w="med" len="med"/>
            </a:ln>
          </p:spPr>
          <p:txBody>
            <a:bodyPr wrap="none" anchor="ctr"/>
            <a:lstStyle/>
            <a:p>
              <a:endParaRPr lang="de-DE"/>
            </a:p>
          </p:txBody>
        </p:sp>
        <p:sp>
          <p:nvSpPr>
            <p:cNvPr id="118968" name="Oval 185"/>
            <p:cNvSpPr>
              <a:spLocks noChangeArrowheads="1"/>
            </p:cNvSpPr>
            <p:nvPr/>
          </p:nvSpPr>
          <p:spPr bwMode="auto">
            <a:xfrm>
              <a:off x="1824" y="3120"/>
              <a:ext cx="144" cy="144"/>
            </a:xfrm>
            <a:prstGeom prst="ellipse">
              <a:avLst/>
            </a:prstGeom>
            <a:solidFill>
              <a:schemeClr val="bg1"/>
            </a:solidFill>
            <a:ln w="9525">
              <a:solidFill>
                <a:schemeClr val="tx1"/>
              </a:solidFill>
              <a:round/>
              <a:headEnd/>
              <a:tailEnd/>
            </a:ln>
          </p:spPr>
          <p:txBody>
            <a:bodyPr wrap="none" anchor="ctr"/>
            <a:lstStyle/>
            <a:p>
              <a:endParaRPr lang="de-DE"/>
            </a:p>
          </p:txBody>
        </p:sp>
        <p:sp>
          <p:nvSpPr>
            <p:cNvPr id="118969" name="Rectangle 186"/>
            <p:cNvSpPr>
              <a:spLocks noChangeArrowheads="1"/>
            </p:cNvSpPr>
            <p:nvPr/>
          </p:nvSpPr>
          <p:spPr bwMode="auto">
            <a:xfrm>
              <a:off x="1824" y="3139"/>
              <a:ext cx="104" cy="125"/>
            </a:xfrm>
            <a:prstGeom prst="rect">
              <a:avLst/>
            </a:prstGeom>
            <a:noFill/>
            <a:ln w="9525">
              <a:noFill/>
              <a:miter lim="800000"/>
              <a:headEnd/>
              <a:tailEnd/>
            </a:ln>
          </p:spPr>
          <p:txBody>
            <a:bodyPr wrap="none" lIns="0" tIns="0" rIns="0" bIns="0">
              <a:spAutoFit/>
            </a:bodyPr>
            <a:lstStyle/>
            <a:p>
              <a:r>
                <a:rPr lang="de-DE" sz="1300" b="1">
                  <a:solidFill>
                    <a:srgbClr val="000000"/>
                  </a:solidFill>
                  <a:latin typeface="Arial Black" pitchFamily="34" charset="0"/>
                </a:rPr>
                <a:t> </a:t>
              </a:r>
              <a:r>
                <a:rPr lang="de-DE" sz="1300">
                  <a:solidFill>
                    <a:srgbClr val="000000"/>
                  </a:solidFill>
                  <a:latin typeface="Arial Black" pitchFamily="34" charset="0"/>
                </a:rPr>
                <a:t>4</a:t>
              </a:r>
              <a:endParaRPr lang="de-DE"/>
            </a:p>
          </p:txBody>
        </p:sp>
      </p:grpSp>
      <p:grpSp>
        <p:nvGrpSpPr>
          <p:cNvPr id="5" name="Group 212"/>
          <p:cNvGrpSpPr>
            <a:grpSpLocks/>
          </p:cNvGrpSpPr>
          <p:nvPr/>
        </p:nvGrpSpPr>
        <p:grpSpPr bwMode="auto">
          <a:xfrm>
            <a:off x="4038600" y="4724400"/>
            <a:ext cx="2209800" cy="228600"/>
            <a:chOff x="1584" y="2976"/>
            <a:chExt cx="1392" cy="144"/>
          </a:xfrm>
        </p:grpSpPr>
        <p:sp>
          <p:nvSpPr>
            <p:cNvPr id="118964" name="Line 177"/>
            <p:cNvSpPr>
              <a:spLocks noChangeShapeType="1"/>
            </p:cNvSpPr>
            <p:nvPr/>
          </p:nvSpPr>
          <p:spPr bwMode="auto">
            <a:xfrm flipV="1">
              <a:off x="1584" y="2976"/>
              <a:ext cx="1392" cy="144"/>
            </a:xfrm>
            <a:prstGeom prst="line">
              <a:avLst/>
            </a:prstGeom>
            <a:noFill/>
            <a:ln w="12700">
              <a:solidFill>
                <a:schemeClr val="tx1"/>
              </a:solidFill>
              <a:round/>
              <a:headEnd/>
              <a:tailEnd type="triangle" w="med" len="med"/>
            </a:ln>
          </p:spPr>
          <p:txBody>
            <a:bodyPr wrap="none" anchor="ctr"/>
            <a:lstStyle/>
            <a:p>
              <a:endParaRPr lang="de-DE"/>
            </a:p>
          </p:txBody>
        </p:sp>
        <p:sp>
          <p:nvSpPr>
            <p:cNvPr id="118965" name="Oval 189"/>
            <p:cNvSpPr>
              <a:spLocks noChangeArrowheads="1"/>
            </p:cNvSpPr>
            <p:nvPr/>
          </p:nvSpPr>
          <p:spPr bwMode="auto">
            <a:xfrm>
              <a:off x="2064" y="2976"/>
              <a:ext cx="144" cy="144"/>
            </a:xfrm>
            <a:prstGeom prst="ellipse">
              <a:avLst/>
            </a:prstGeom>
            <a:solidFill>
              <a:schemeClr val="bg1"/>
            </a:solidFill>
            <a:ln w="9525">
              <a:solidFill>
                <a:schemeClr val="tx1"/>
              </a:solidFill>
              <a:round/>
              <a:headEnd/>
              <a:tailEnd/>
            </a:ln>
          </p:spPr>
          <p:txBody>
            <a:bodyPr wrap="none" anchor="ctr"/>
            <a:lstStyle/>
            <a:p>
              <a:endParaRPr lang="de-DE"/>
            </a:p>
          </p:txBody>
        </p:sp>
        <p:sp>
          <p:nvSpPr>
            <p:cNvPr id="118966" name="Rectangle 190"/>
            <p:cNvSpPr>
              <a:spLocks noChangeArrowheads="1"/>
            </p:cNvSpPr>
            <p:nvPr/>
          </p:nvSpPr>
          <p:spPr bwMode="auto">
            <a:xfrm>
              <a:off x="2064" y="2995"/>
              <a:ext cx="104" cy="125"/>
            </a:xfrm>
            <a:prstGeom prst="rect">
              <a:avLst/>
            </a:prstGeom>
            <a:noFill/>
            <a:ln w="9525">
              <a:noFill/>
              <a:miter lim="800000"/>
              <a:headEnd/>
              <a:tailEnd/>
            </a:ln>
          </p:spPr>
          <p:txBody>
            <a:bodyPr wrap="none" lIns="0" tIns="0" rIns="0" bIns="0">
              <a:spAutoFit/>
            </a:bodyPr>
            <a:lstStyle/>
            <a:p>
              <a:r>
                <a:rPr lang="de-DE" sz="1300" b="1">
                  <a:solidFill>
                    <a:srgbClr val="000000"/>
                  </a:solidFill>
                  <a:latin typeface="Arial Black" pitchFamily="34" charset="0"/>
                </a:rPr>
                <a:t> </a:t>
              </a:r>
              <a:r>
                <a:rPr lang="de-DE" sz="1300">
                  <a:solidFill>
                    <a:srgbClr val="000000"/>
                  </a:solidFill>
                  <a:latin typeface="Arial Black" pitchFamily="34" charset="0"/>
                </a:rPr>
                <a:t>5</a:t>
              </a:r>
              <a:endParaRPr lang="de-DE"/>
            </a:p>
          </p:txBody>
        </p:sp>
      </p:grpSp>
      <p:grpSp>
        <p:nvGrpSpPr>
          <p:cNvPr id="6" name="Group 213"/>
          <p:cNvGrpSpPr>
            <a:grpSpLocks/>
          </p:cNvGrpSpPr>
          <p:nvPr/>
        </p:nvGrpSpPr>
        <p:grpSpPr bwMode="auto">
          <a:xfrm>
            <a:off x="4114800" y="4572000"/>
            <a:ext cx="2133600" cy="228600"/>
            <a:chOff x="1632" y="2880"/>
            <a:chExt cx="1344" cy="144"/>
          </a:xfrm>
        </p:grpSpPr>
        <p:sp>
          <p:nvSpPr>
            <p:cNvPr id="118961" name="Line 178"/>
            <p:cNvSpPr>
              <a:spLocks noChangeShapeType="1"/>
            </p:cNvSpPr>
            <p:nvPr/>
          </p:nvSpPr>
          <p:spPr bwMode="auto">
            <a:xfrm flipH="1" flipV="1">
              <a:off x="1632" y="2928"/>
              <a:ext cx="1344" cy="48"/>
            </a:xfrm>
            <a:prstGeom prst="line">
              <a:avLst/>
            </a:prstGeom>
            <a:noFill/>
            <a:ln w="12700">
              <a:solidFill>
                <a:schemeClr val="tx1"/>
              </a:solidFill>
              <a:round/>
              <a:headEnd/>
              <a:tailEnd type="triangle" w="med" len="med"/>
            </a:ln>
          </p:spPr>
          <p:txBody>
            <a:bodyPr wrap="none" anchor="ctr"/>
            <a:lstStyle/>
            <a:p>
              <a:endParaRPr lang="de-DE"/>
            </a:p>
          </p:txBody>
        </p:sp>
        <p:sp>
          <p:nvSpPr>
            <p:cNvPr id="118962" name="Oval 191"/>
            <p:cNvSpPr>
              <a:spLocks noChangeArrowheads="1"/>
            </p:cNvSpPr>
            <p:nvPr/>
          </p:nvSpPr>
          <p:spPr bwMode="auto">
            <a:xfrm>
              <a:off x="2352" y="2880"/>
              <a:ext cx="144" cy="144"/>
            </a:xfrm>
            <a:prstGeom prst="ellipse">
              <a:avLst/>
            </a:prstGeom>
            <a:solidFill>
              <a:schemeClr val="bg1"/>
            </a:solidFill>
            <a:ln w="9525">
              <a:solidFill>
                <a:schemeClr val="tx1"/>
              </a:solidFill>
              <a:round/>
              <a:headEnd/>
              <a:tailEnd/>
            </a:ln>
          </p:spPr>
          <p:txBody>
            <a:bodyPr wrap="none" anchor="ctr"/>
            <a:lstStyle/>
            <a:p>
              <a:endParaRPr lang="de-DE"/>
            </a:p>
          </p:txBody>
        </p:sp>
        <p:sp>
          <p:nvSpPr>
            <p:cNvPr id="118963" name="Rectangle 192"/>
            <p:cNvSpPr>
              <a:spLocks noChangeArrowheads="1"/>
            </p:cNvSpPr>
            <p:nvPr/>
          </p:nvSpPr>
          <p:spPr bwMode="auto">
            <a:xfrm>
              <a:off x="2352" y="2899"/>
              <a:ext cx="104" cy="125"/>
            </a:xfrm>
            <a:prstGeom prst="rect">
              <a:avLst/>
            </a:prstGeom>
            <a:noFill/>
            <a:ln w="9525">
              <a:noFill/>
              <a:miter lim="800000"/>
              <a:headEnd/>
              <a:tailEnd/>
            </a:ln>
          </p:spPr>
          <p:txBody>
            <a:bodyPr wrap="none" lIns="0" tIns="0" rIns="0" bIns="0">
              <a:spAutoFit/>
            </a:bodyPr>
            <a:lstStyle/>
            <a:p>
              <a:r>
                <a:rPr lang="de-DE" sz="1300" b="1">
                  <a:solidFill>
                    <a:srgbClr val="000000"/>
                  </a:solidFill>
                  <a:latin typeface="Arial Black" pitchFamily="34" charset="0"/>
                </a:rPr>
                <a:t> </a:t>
              </a:r>
              <a:r>
                <a:rPr lang="de-DE" sz="1300">
                  <a:solidFill>
                    <a:srgbClr val="000000"/>
                  </a:solidFill>
                  <a:latin typeface="Arial Black" pitchFamily="34" charset="0"/>
                </a:rPr>
                <a:t>6</a:t>
              </a:r>
              <a:endParaRPr lang="de-DE"/>
            </a:p>
          </p:txBody>
        </p:sp>
      </p:grpSp>
      <p:grpSp>
        <p:nvGrpSpPr>
          <p:cNvPr id="7" name="Group 217"/>
          <p:cNvGrpSpPr>
            <a:grpSpLocks/>
          </p:cNvGrpSpPr>
          <p:nvPr/>
        </p:nvGrpSpPr>
        <p:grpSpPr bwMode="auto">
          <a:xfrm>
            <a:off x="6203950" y="2393950"/>
            <a:ext cx="273050" cy="1873250"/>
            <a:chOff x="2948" y="1508"/>
            <a:chExt cx="172" cy="1180"/>
          </a:xfrm>
        </p:grpSpPr>
        <p:sp>
          <p:nvSpPr>
            <p:cNvPr id="118958" name="Freeform 180"/>
            <p:cNvSpPr>
              <a:spLocks/>
            </p:cNvSpPr>
            <p:nvPr/>
          </p:nvSpPr>
          <p:spPr bwMode="auto">
            <a:xfrm>
              <a:off x="2948" y="1508"/>
              <a:ext cx="140" cy="1180"/>
            </a:xfrm>
            <a:custGeom>
              <a:avLst/>
              <a:gdLst>
                <a:gd name="T0" fmla="*/ 76 w 140"/>
                <a:gd name="T1" fmla="*/ 1180 h 1180"/>
                <a:gd name="T2" fmla="*/ 140 w 140"/>
                <a:gd name="T3" fmla="*/ 1080 h 1180"/>
                <a:gd name="T4" fmla="*/ 0 w 140"/>
                <a:gd name="T5" fmla="*/ 0 h 1180"/>
                <a:gd name="T6" fmla="*/ 0 60000 65536"/>
                <a:gd name="T7" fmla="*/ 0 60000 65536"/>
                <a:gd name="T8" fmla="*/ 0 60000 65536"/>
                <a:gd name="T9" fmla="*/ 0 w 140"/>
                <a:gd name="T10" fmla="*/ 0 h 1180"/>
                <a:gd name="T11" fmla="*/ 140 w 140"/>
                <a:gd name="T12" fmla="*/ 1180 h 1180"/>
              </a:gdLst>
              <a:ahLst/>
              <a:cxnLst>
                <a:cxn ang="T6">
                  <a:pos x="T0" y="T1"/>
                </a:cxn>
                <a:cxn ang="T7">
                  <a:pos x="T2" y="T3"/>
                </a:cxn>
                <a:cxn ang="T8">
                  <a:pos x="T4" y="T5"/>
                </a:cxn>
              </a:cxnLst>
              <a:rect l="T9" t="T10" r="T11" b="T12"/>
              <a:pathLst>
                <a:path w="140" h="1180">
                  <a:moveTo>
                    <a:pt x="76" y="1180"/>
                  </a:moveTo>
                  <a:lnTo>
                    <a:pt x="140" y="1080"/>
                  </a:lnTo>
                  <a:lnTo>
                    <a:pt x="0" y="0"/>
                  </a:lnTo>
                </a:path>
              </a:pathLst>
            </a:custGeom>
            <a:noFill/>
            <a:ln w="9525">
              <a:solidFill>
                <a:schemeClr val="tx1"/>
              </a:solidFill>
              <a:round/>
              <a:headEnd/>
              <a:tailEnd type="triangle" w="med" len="med"/>
            </a:ln>
          </p:spPr>
          <p:txBody>
            <a:bodyPr wrap="none" anchor="ctr"/>
            <a:lstStyle/>
            <a:p>
              <a:endParaRPr lang="de-DE"/>
            </a:p>
          </p:txBody>
        </p:sp>
        <p:sp>
          <p:nvSpPr>
            <p:cNvPr id="118959" name="Oval 193"/>
            <p:cNvSpPr>
              <a:spLocks noChangeArrowheads="1"/>
            </p:cNvSpPr>
            <p:nvPr/>
          </p:nvSpPr>
          <p:spPr bwMode="auto">
            <a:xfrm>
              <a:off x="2976" y="2160"/>
              <a:ext cx="144" cy="144"/>
            </a:xfrm>
            <a:prstGeom prst="ellipse">
              <a:avLst/>
            </a:prstGeom>
            <a:solidFill>
              <a:schemeClr val="bg1"/>
            </a:solidFill>
            <a:ln w="9525">
              <a:solidFill>
                <a:schemeClr val="tx1"/>
              </a:solidFill>
              <a:round/>
              <a:headEnd/>
              <a:tailEnd/>
            </a:ln>
          </p:spPr>
          <p:txBody>
            <a:bodyPr wrap="none" anchor="ctr"/>
            <a:lstStyle/>
            <a:p>
              <a:endParaRPr lang="de-DE"/>
            </a:p>
          </p:txBody>
        </p:sp>
        <p:sp>
          <p:nvSpPr>
            <p:cNvPr id="118960" name="Rectangle 194"/>
            <p:cNvSpPr>
              <a:spLocks noChangeArrowheads="1"/>
            </p:cNvSpPr>
            <p:nvPr/>
          </p:nvSpPr>
          <p:spPr bwMode="auto">
            <a:xfrm>
              <a:off x="2976" y="2179"/>
              <a:ext cx="104" cy="125"/>
            </a:xfrm>
            <a:prstGeom prst="rect">
              <a:avLst/>
            </a:prstGeom>
            <a:noFill/>
            <a:ln w="9525">
              <a:noFill/>
              <a:miter lim="800000"/>
              <a:headEnd/>
              <a:tailEnd/>
            </a:ln>
          </p:spPr>
          <p:txBody>
            <a:bodyPr wrap="none" lIns="0" tIns="0" rIns="0" bIns="0">
              <a:spAutoFit/>
            </a:bodyPr>
            <a:lstStyle/>
            <a:p>
              <a:r>
                <a:rPr lang="de-DE" sz="1300" b="1">
                  <a:solidFill>
                    <a:srgbClr val="000000"/>
                  </a:solidFill>
                  <a:latin typeface="Arial Black" pitchFamily="34" charset="0"/>
                </a:rPr>
                <a:t> </a:t>
              </a:r>
              <a:r>
                <a:rPr lang="de-DE" sz="1300">
                  <a:solidFill>
                    <a:srgbClr val="000000"/>
                  </a:solidFill>
                  <a:latin typeface="Arial Black" pitchFamily="34" charset="0"/>
                </a:rPr>
                <a:t>8</a:t>
              </a:r>
              <a:endParaRPr lang="de-DE"/>
            </a:p>
          </p:txBody>
        </p:sp>
      </p:grpSp>
      <p:grpSp>
        <p:nvGrpSpPr>
          <p:cNvPr id="8" name="Group 203"/>
          <p:cNvGrpSpPr>
            <a:grpSpLocks/>
          </p:cNvGrpSpPr>
          <p:nvPr/>
        </p:nvGrpSpPr>
        <p:grpSpPr bwMode="auto">
          <a:xfrm>
            <a:off x="6019800" y="4953000"/>
            <a:ext cx="304800" cy="304800"/>
            <a:chOff x="2832" y="3120"/>
            <a:chExt cx="192" cy="192"/>
          </a:xfrm>
        </p:grpSpPr>
        <p:sp>
          <p:nvSpPr>
            <p:cNvPr id="118955" name="Freeform 201"/>
            <p:cNvSpPr>
              <a:spLocks/>
            </p:cNvSpPr>
            <p:nvPr/>
          </p:nvSpPr>
          <p:spPr bwMode="auto">
            <a:xfrm>
              <a:off x="2860" y="3120"/>
              <a:ext cx="164" cy="176"/>
            </a:xfrm>
            <a:custGeom>
              <a:avLst/>
              <a:gdLst>
                <a:gd name="T0" fmla="*/ 0 w 164"/>
                <a:gd name="T1" fmla="*/ 176 h 176"/>
                <a:gd name="T2" fmla="*/ 164 w 164"/>
                <a:gd name="T3" fmla="*/ 0 h 176"/>
                <a:gd name="T4" fmla="*/ 0 60000 65536"/>
                <a:gd name="T5" fmla="*/ 0 60000 65536"/>
                <a:gd name="T6" fmla="*/ 0 w 164"/>
                <a:gd name="T7" fmla="*/ 0 h 176"/>
                <a:gd name="T8" fmla="*/ 164 w 164"/>
                <a:gd name="T9" fmla="*/ 176 h 176"/>
              </a:gdLst>
              <a:ahLst/>
              <a:cxnLst>
                <a:cxn ang="T4">
                  <a:pos x="T0" y="T1"/>
                </a:cxn>
                <a:cxn ang="T5">
                  <a:pos x="T2" y="T3"/>
                </a:cxn>
              </a:cxnLst>
              <a:rect l="T6" t="T7" r="T8" b="T9"/>
              <a:pathLst>
                <a:path w="164" h="176">
                  <a:moveTo>
                    <a:pt x="0" y="176"/>
                  </a:moveTo>
                  <a:lnTo>
                    <a:pt x="164" y="0"/>
                  </a:lnTo>
                </a:path>
              </a:pathLst>
            </a:custGeom>
            <a:noFill/>
            <a:ln w="9525">
              <a:solidFill>
                <a:schemeClr val="tx1"/>
              </a:solidFill>
              <a:round/>
              <a:headEnd/>
              <a:tailEnd type="triangle" w="med" len="med"/>
            </a:ln>
          </p:spPr>
          <p:txBody>
            <a:bodyPr wrap="none" anchor="ctr"/>
            <a:lstStyle/>
            <a:p>
              <a:endParaRPr lang="de-DE"/>
            </a:p>
          </p:txBody>
        </p:sp>
        <p:sp>
          <p:nvSpPr>
            <p:cNvPr id="118956" name="Oval 195"/>
            <p:cNvSpPr>
              <a:spLocks noChangeArrowheads="1"/>
            </p:cNvSpPr>
            <p:nvPr/>
          </p:nvSpPr>
          <p:spPr bwMode="auto">
            <a:xfrm>
              <a:off x="2832" y="3168"/>
              <a:ext cx="144" cy="144"/>
            </a:xfrm>
            <a:prstGeom prst="ellipse">
              <a:avLst/>
            </a:prstGeom>
            <a:solidFill>
              <a:schemeClr val="bg1"/>
            </a:solidFill>
            <a:ln w="9525">
              <a:solidFill>
                <a:schemeClr val="tx1"/>
              </a:solidFill>
              <a:round/>
              <a:headEnd/>
              <a:tailEnd/>
            </a:ln>
          </p:spPr>
          <p:txBody>
            <a:bodyPr wrap="none" anchor="ctr"/>
            <a:lstStyle/>
            <a:p>
              <a:endParaRPr lang="de-DE"/>
            </a:p>
          </p:txBody>
        </p:sp>
        <p:sp>
          <p:nvSpPr>
            <p:cNvPr id="118957" name="Rectangle 196"/>
            <p:cNvSpPr>
              <a:spLocks noChangeArrowheads="1"/>
            </p:cNvSpPr>
            <p:nvPr/>
          </p:nvSpPr>
          <p:spPr bwMode="auto">
            <a:xfrm>
              <a:off x="2832" y="3187"/>
              <a:ext cx="104" cy="125"/>
            </a:xfrm>
            <a:prstGeom prst="rect">
              <a:avLst/>
            </a:prstGeom>
            <a:noFill/>
            <a:ln w="9525">
              <a:noFill/>
              <a:miter lim="800000"/>
              <a:headEnd/>
              <a:tailEnd/>
            </a:ln>
          </p:spPr>
          <p:txBody>
            <a:bodyPr wrap="none" lIns="0" tIns="0" rIns="0" bIns="0">
              <a:spAutoFit/>
            </a:bodyPr>
            <a:lstStyle/>
            <a:p>
              <a:r>
                <a:rPr lang="de-DE" sz="1300" b="1">
                  <a:solidFill>
                    <a:srgbClr val="000000"/>
                  </a:solidFill>
                  <a:latin typeface="Arial Black" pitchFamily="34" charset="0"/>
                </a:rPr>
                <a:t> </a:t>
              </a:r>
              <a:r>
                <a:rPr lang="de-DE" sz="1300">
                  <a:solidFill>
                    <a:srgbClr val="000000"/>
                  </a:solidFill>
                  <a:latin typeface="Arial Black" pitchFamily="34" charset="0"/>
                </a:rPr>
                <a:t>2</a:t>
              </a:r>
              <a:endParaRPr lang="de-DE"/>
            </a:p>
          </p:txBody>
        </p:sp>
      </p:grpSp>
      <p:grpSp>
        <p:nvGrpSpPr>
          <p:cNvPr id="9" name="Group 207"/>
          <p:cNvGrpSpPr>
            <a:grpSpLocks/>
          </p:cNvGrpSpPr>
          <p:nvPr/>
        </p:nvGrpSpPr>
        <p:grpSpPr bwMode="auto">
          <a:xfrm>
            <a:off x="5118100" y="4953000"/>
            <a:ext cx="1206500" cy="273050"/>
            <a:chOff x="2264" y="3120"/>
            <a:chExt cx="760" cy="172"/>
          </a:xfrm>
        </p:grpSpPr>
        <p:sp>
          <p:nvSpPr>
            <p:cNvPr id="118952" name="Freeform 204"/>
            <p:cNvSpPr>
              <a:spLocks/>
            </p:cNvSpPr>
            <p:nvPr/>
          </p:nvSpPr>
          <p:spPr bwMode="auto">
            <a:xfrm>
              <a:off x="2264" y="3120"/>
              <a:ext cx="760" cy="172"/>
            </a:xfrm>
            <a:custGeom>
              <a:avLst/>
              <a:gdLst>
                <a:gd name="T0" fmla="*/ 760 w 760"/>
                <a:gd name="T1" fmla="*/ 0 h 172"/>
                <a:gd name="T2" fmla="*/ 0 w 760"/>
                <a:gd name="T3" fmla="*/ 172 h 172"/>
                <a:gd name="T4" fmla="*/ 0 60000 65536"/>
                <a:gd name="T5" fmla="*/ 0 60000 65536"/>
                <a:gd name="T6" fmla="*/ 0 w 760"/>
                <a:gd name="T7" fmla="*/ 0 h 172"/>
                <a:gd name="T8" fmla="*/ 760 w 760"/>
                <a:gd name="T9" fmla="*/ 172 h 172"/>
              </a:gdLst>
              <a:ahLst/>
              <a:cxnLst>
                <a:cxn ang="T4">
                  <a:pos x="T0" y="T1"/>
                </a:cxn>
                <a:cxn ang="T5">
                  <a:pos x="T2" y="T3"/>
                </a:cxn>
              </a:cxnLst>
              <a:rect l="T6" t="T7" r="T8" b="T9"/>
              <a:pathLst>
                <a:path w="760" h="172">
                  <a:moveTo>
                    <a:pt x="760" y="0"/>
                  </a:moveTo>
                  <a:lnTo>
                    <a:pt x="0" y="172"/>
                  </a:lnTo>
                </a:path>
              </a:pathLst>
            </a:custGeom>
            <a:noFill/>
            <a:ln w="9525">
              <a:solidFill>
                <a:schemeClr val="tx1"/>
              </a:solidFill>
              <a:round/>
              <a:headEnd/>
              <a:tailEnd type="triangle" w="med" len="med"/>
            </a:ln>
          </p:spPr>
          <p:txBody>
            <a:bodyPr wrap="none" anchor="ctr"/>
            <a:lstStyle/>
            <a:p>
              <a:endParaRPr lang="de-DE"/>
            </a:p>
          </p:txBody>
        </p:sp>
        <p:sp>
          <p:nvSpPr>
            <p:cNvPr id="118953" name="Oval 205"/>
            <p:cNvSpPr>
              <a:spLocks noChangeArrowheads="1"/>
            </p:cNvSpPr>
            <p:nvPr/>
          </p:nvSpPr>
          <p:spPr bwMode="auto">
            <a:xfrm>
              <a:off x="2544" y="3120"/>
              <a:ext cx="144" cy="144"/>
            </a:xfrm>
            <a:prstGeom prst="ellipse">
              <a:avLst/>
            </a:prstGeom>
            <a:solidFill>
              <a:schemeClr val="bg1"/>
            </a:solidFill>
            <a:ln w="9525">
              <a:solidFill>
                <a:schemeClr val="tx1"/>
              </a:solidFill>
              <a:round/>
              <a:headEnd/>
              <a:tailEnd/>
            </a:ln>
          </p:spPr>
          <p:txBody>
            <a:bodyPr wrap="none" anchor="ctr"/>
            <a:lstStyle/>
            <a:p>
              <a:endParaRPr lang="de-DE"/>
            </a:p>
          </p:txBody>
        </p:sp>
        <p:sp>
          <p:nvSpPr>
            <p:cNvPr id="118954" name="Rectangle 206"/>
            <p:cNvSpPr>
              <a:spLocks noChangeArrowheads="1"/>
            </p:cNvSpPr>
            <p:nvPr/>
          </p:nvSpPr>
          <p:spPr bwMode="auto">
            <a:xfrm>
              <a:off x="2544" y="3139"/>
              <a:ext cx="104" cy="125"/>
            </a:xfrm>
            <a:prstGeom prst="rect">
              <a:avLst/>
            </a:prstGeom>
            <a:noFill/>
            <a:ln w="9525">
              <a:noFill/>
              <a:miter lim="800000"/>
              <a:headEnd/>
              <a:tailEnd/>
            </a:ln>
          </p:spPr>
          <p:txBody>
            <a:bodyPr wrap="none" lIns="0" tIns="0" rIns="0" bIns="0">
              <a:spAutoFit/>
            </a:bodyPr>
            <a:lstStyle/>
            <a:p>
              <a:r>
                <a:rPr lang="de-DE" sz="1300" b="1">
                  <a:solidFill>
                    <a:srgbClr val="000000"/>
                  </a:solidFill>
                  <a:latin typeface="Arial Black" pitchFamily="34" charset="0"/>
                </a:rPr>
                <a:t> </a:t>
              </a:r>
              <a:r>
                <a:rPr lang="de-DE" sz="1300">
                  <a:solidFill>
                    <a:srgbClr val="000000"/>
                  </a:solidFill>
                  <a:latin typeface="Arial Black" pitchFamily="34" charset="0"/>
                </a:rPr>
                <a:t>3</a:t>
              </a:r>
              <a:endParaRPr lang="de-DE"/>
            </a:p>
          </p:txBody>
        </p:sp>
      </p:grpSp>
      <p:grpSp>
        <p:nvGrpSpPr>
          <p:cNvPr id="10" name="Group 211"/>
          <p:cNvGrpSpPr>
            <a:grpSpLocks/>
          </p:cNvGrpSpPr>
          <p:nvPr/>
        </p:nvGrpSpPr>
        <p:grpSpPr bwMode="auto">
          <a:xfrm>
            <a:off x="3581400" y="2438400"/>
            <a:ext cx="2514600" cy="2819400"/>
            <a:chOff x="1296" y="1536"/>
            <a:chExt cx="1584" cy="1776"/>
          </a:xfrm>
        </p:grpSpPr>
        <p:sp>
          <p:nvSpPr>
            <p:cNvPr id="118949" name="Line 208"/>
            <p:cNvSpPr>
              <a:spLocks noChangeShapeType="1"/>
            </p:cNvSpPr>
            <p:nvPr/>
          </p:nvSpPr>
          <p:spPr bwMode="auto">
            <a:xfrm>
              <a:off x="1296" y="1536"/>
              <a:ext cx="1584" cy="1776"/>
            </a:xfrm>
            <a:prstGeom prst="line">
              <a:avLst/>
            </a:prstGeom>
            <a:noFill/>
            <a:ln w="9525">
              <a:solidFill>
                <a:schemeClr val="tx1"/>
              </a:solidFill>
              <a:round/>
              <a:headEnd/>
              <a:tailEnd type="triangle" w="med" len="med"/>
            </a:ln>
          </p:spPr>
          <p:txBody>
            <a:bodyPr wrap="none" anchor="ctr"/>
            <a:lstStyle/>
            <a:p>
              <a:endParaRPr lang="de-DE"/>
            </a:p>
          </p:txBody>
        </p:sp>
        <p:sp>
          <p:nvSpPr>
            <p:cNvPr id="118950" name="Oval 209"/>
            <p:cNvSpPr>
              <a:spLocks noChangeArrowheads="1"/>
            </p:cNvSpPr>
            <p:nvPr/>
          </p:nvSpPr>
          <p:spPr bwMode="auto">
            <a:xfrm>
              <a:off x="2064" y="2400"/>
              <a:ext cx="144" cy="144"/>
            </a:xfrm>
            <a:prstGeom prst="ellipse">
              <a:avLst/>
            </a:prstGeom>
            <a:solidFill>
              <a:schemeClr val="bg1"/>
            </a:solidFill>
            <a:ln w="9525">
              <a:solidFill>
                <a:schemeClr val="tx1"/>
              </a:solidFill>
              <a:round/>
              <a:headEnd/>
              <a:tailEnd/>
            </a:ln>
          </p:spPr>
          <p:txBody>
            <a:bodyPr wrap="none" anchor="ctr"/>
            <a:lstStyle/>
            <a:p>
              <a:endParaRPr lang="de-DE"/>
            </a:p>
          </p:txBody>
        </p:sp>
        <p:sp>
          <p:nvSpPr>
            <p:cNvPr id="118951" name="Rectangle 210"/>
            <p:cNvSpPr>
              <a:spLocks noChangeArrowheads="1"/>
            </p:cNvSpPr>
            <p:nvPr/>
          </p:nvSpPr>
          <p:spPr bwMode="auto">
            <a:xfrm>
              <a:off x="2064" y="2419"/>
              <a:ext cx="104" cy="125"/>
            </a:xfrm>
            <a:prstGeom prst="rect">
              <a:avLst/>
            </a:prstGeom>
            <a:noFill/>
            <a:ln w="9525">
              <a:noFill/>
              <a:miter lim="800000"/>
              <a:headEnd/>
              <a:tailEnd/>
            </a:ln>
          </p:spPr>
          <p:txBody>
            <a:bodyPr wrap="none" lIns="0" tIns="0" rIns="0" bIns="0">
              <a:spAutoFit/>
            </a:bodyPr>
            <a:lstStyle/>
            <a:p>
              <a:r>
                <a:rPr lang="de-DE" sz="1300" b="1">
                  <a:solidFill>
                    <a:srgbClr val="000000"/>
                  </a:solidFill>
                  <a:latin typeface="Arial Black" pitchFamily="34" charset="0"/>
                </a:rPr>
                <a:t> 1</a:t>
              </a:r>
              <a:endParaRPr lang="de-DE"/>
            </a:p>
          </p:txBody>
        </p:sp>
      </p:grpSp>
      <p:grpSp>
        <p:nvGrpSpPr>
          <p:cNvPr id="11" name="Group 216"/>
          <p:cNvGrpSpPr>
            <a:grpSpLocks/>
          </p:cNvGrpSpPr>
          <p:nvPr/>
        </p:nvGrpSpPr>
        <p:grpSpPr bwMode="auto">
          <a:xfrm>
            <a:off x="4114800" y="4102100"/>
            <a:ext cx="2305050" cy="546100"/>
            <a:chOff x="1632" y="2584"/>
            <a:chExt cx="1452" cy="344"/>
          </a:xfrm>
        </p:grpSpPr>
        <p:sp>
          <p:nvSpPr>
            <p:cNvPr id="118946" name="Freeform 179"/>
            <p:cNvSpPr>
              <a:spLocks/>
            </p:cNvSpPr>
            <p:nvPr/>
          </p:nvSpPr>
          <p:spPr bwMode="auto">
            <a:xfrm>
              <a:off x="1632" y="2584"/>
              <a:ext cx="1452" cy="344"/>
            </a:xfrm>
            <a:custGeom>
              <a:avLst/>
              <a:gdLst>
                <a:gd name="T0" fmla="*/ 0 w 1452"/>
                <a:gd name="T1" fmla="*/ 344 h 344"/>
                <a:gd name="T2" fmla="*/ 1452 w 1452"/>
                <a:gd name="T3" fmla="*/ 0 h 344"/>
                <a:gd name="T4" fmla="*/ 0 60000 65536"/>
                <a:gd name="T5" fmla="*/ 0 60000 65536"/>
                <a:gd name="T6" fmla="*/ 0 w 1452"/>
                <a:gd name="T7" fmla="*/ 0 h 344"/>
                <a:gd name="T8" fmla="*/ 1452 w 1452"/>
                <a:gd name="T9" fmla="*/ 344 h 344"/>
              </a:gdLst>
              <a:ahLst/>
              <a:cxnLst>
                <a:cxn ang="T4">
                  <a:pos x="T0" y="T1"/>
                </a:cxn>
                <a:cxn ang="T5">
                  <a:pos x="T2" y="T3"/>
                </a:cxn>
              </a:cxnLst>
              <a:rect l="T6" t="T7" r="T8" b="T9"/>
              <a:pathLst>
                <a:path w="1452" h="344">
                  <a:moveTo>
                    <a:pt x="0" y="344"/>
                  </a:moveTo>
                  <a:lnTo>
                    <a:pt x="1452" y="0"/>
                  </a:lnTo>
                </a:path>
              </a:pathLst>
            </a:custGeom>
            <a:noFill/>
            <a:ln w="12700">
              <a:solidFill>
                <a:schemeClr val="tx1"/>
              </a:solidFill>
              <a:round/>
              <a:headEnd/>
              <a:tailEnd type="triangle" w="med" len="med"/>
            </a:ln>
          </p:spPr>
          <p:txBody>
            <a:bodyPr wrap="none" anchor="ctr"/>
            <a:lstStyle/>
            <a:p>
              <a:endParaRPr lang="de-DE"/>
            </a:p>
          </p:txBody>
        </p:sp>
        <p:sp>
          <p:nvSpPr>
            <p:cNvPr id="118947" name="Oval 214"/>
            <p:cNvSpPr>
              <a:spLocks noChangeArrowheads="1"/>
            </p:cNvSpPr>
            <p:nvPr/>
          </p:nvSpPr>
          <p:spPr bwMode="auto">
            <a:xfrm>
              <a:off x="2448" y="2640"/>
              <a:ext cx="144" cy="144"/>
            </a:xfrm>
            <a:prstGeom prst="ellipse">
              <a:avLst/>
            </a:prstGeom>
            <a:solidFill>
              <a:schemeClr val="bg1"/>
            </a:solidFill>
            <a:ln w="9525">
              <a:solidFill>
                <a:schemeClr val="tx1"/>
              </a:solidFill>
              <a:round/>
              <a:headEnd/>
              <a:tailEnd/>
            </a:ln>
          </p:spPr>
          <p:txBody>
            <a:bodyPr wrap="none" anchor="ctr"/>
            <a:lstStyle/>
            <a:p>
              <a:endParaRPr lang="de-DE"/>
            </a:p>
          </p:txBody>
        </p:sp>
        <p:sp>
          <p:nvSpPr>
            <p:cNvPr id="118948" name="Rectangle 215"/>
            <p:cNvSpPr>
              <a:spLocks noChangeArrowheads="1"/>
            </p:cNvSpPr>
            <p:nvPr/>
          </p:nvSpPr>
          <p:spPr bwMode="auto">
            <a:xfrm>
              <a:off x="2448" y="2659"/>
              <a:ext cx="104" cy="125"/>
            </a:xfrm>
            <a:prstGeom prst="rect">
              <a:avLst/>
            </a:prstGeom>
            <a:noFill/>
            <a:ln w="9525">
              <a:noFill/>
              <a:miter lim="800000"/>
              <a:headEnd/>
              <a:tailEnd/>
            </a:ln>
          </p:spPr>
          <p:txBody>
            <a:bodyPr wrap="none" lIns="0" tIns="0" rIns="0" bIns="0">
              <a:spAutoFit/>
            </a:bodyPr>
            <a:lstStyle/>
            <a:p>
              <a:r>
                <a:rPr lang="de-DE" sz="1300" b="1">
                  <a:solidFill>
                    <a:srgbClr val="000000"/>
                  </a:solidFill>
                  <a:latin typeface="Arial Black" pitchFamily="34" charset="0"/>
                </a:rPr>
                <a:t> </a:t>
              </a:r>
              <a:r>
                <a:rPr lang="de-DE" sz="1300">
                  <a:solidFill>
                    <a:srgbClr val="000000"/>
                  </a:solidFill>
                  <a:latin typeface="Arial Black" pitchFamily="34" charset="0"/>
                </a:rPr>
                <a:t>7</a:t>
              </a:r>
              <a:endParaRPr lang="de-DE"/>
            </a:p>
          </p:txBody>
        </p:sp>
      </p:grpSp>
      <p:pic>
        <p:nvPicPr>
          <p:cNvPr id="195806" name="Picture 222" descr="C:\3D_Computergrafik\Dateien\6_Ray_Tiefe.jpg"/>
          <p:cNvPicPr>
            <a:picLocks noChangeAspect="1" noChangeArrowheads="1"/>
          </p:cNvPicPr>
          <p:nvPr/>
        </p:nvPicPr>
        <p:blipFill>
          <a:blip r:embed="rId4" cstate="print"/>
          <a:srcRect/>
          <a:stretch>
            <a:fillRect/>
          </a:stretch>
        </p:blipFill>
        <p:spPr bwMode="auto">
          <a:xfrm>
            <a:off x="2667000" y="1143000"/>
            <a:ext cx="6553200" cy="2357438"/>
          </a:xfrm>
          <a:prstGeom prst="rect">
            <a:avLst/>
          </a:prstGeom>
          <a:noFill/>
          <a:ln w="9525">
            <a:noFill/>
            <a:miter lim="800000"/>
            <a:headEnd/>
            <a:tailEnd/>
          </a:ln>
        </p:spPr>
      </p:pic>
      <p:sp>
        <p:nvSpPr>
          <p:cNvPr id="204" name="Rectangle 2"/>
          <p:cNvSpPr txBox="1">
            <a:spLocks noChangeArrowheads="1"/>
          </p:cNvSpPr>
          <p:nvPr/>
        </p:nvSpPr>
        <p:spPr bwMode="auto">
          <a:xfrm>
            <a:off x="2135189" y="260351"/>
            <a:ext cx="6048375" cy="658813"/>
          </a:xfrm>
          <a:prstGeom prst="rect">
            <a:avLst/>
          </a:prstGeom>
          <a:noFill/>
          <a:ln w="9525">
            <a:noFill/>
            <a:miter lim="800000"/>
            <a:headEnd/>
            <a:tailEnd/>
          </a:ln>
        </p:spPr>
        <p:txBody>
          <a:bodyPr anchor="ctr"/>
          <a:lstStyle/>
          <a:p>
            <a:pPr>
              <a:defRPr/>
            </a:pPr>
            <a:r>
              <a:rPr lang="de-DE" sz="2000" kern="0" dirty="0" err="1">
                <a:solidFill>
                  <a:schemeClr val="tx2"/>
                </a:solidFill>
                <a:latin typeface="+mj-lt"/>
                <a:ea typeface="+mj-ea"/>
                <a:cs typeface="+mj-cs"/>
              </a:rPr>
              <a:t>Raytracing</a:t>
            </a:r>
            <a:endParaRPr lang="de-DE" sz="2000" kern="0" dirty="0">
              <a:solidFill>
                <a:schemeClr val="tx2"/>
              </a:solidFill>
              <a:latin typeface="+mj-lt"/>
              <a:ea typeface="+mj-ea"/>
              <a:cs typeface="+mj-cs"/>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righ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righ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95806"/>
                                        </p:tgtEl>
                                        <p:attrNameLst>
                                          <p:attrName>style.visibility</p:attrName>
                                        </p:attrNameLst>
                                      </p:cBhvr>
                                      <p:to>
                                        <p:strVal val="visible"/>
                                      </p:to>
                                    </p:set>
                                    <p:animEffect transition="in" filter="wipe(left)">
                                      <p:cBhvr>
                                        <p:cTn id="47" dur="500"/>
                                        <p:tgtEl>
                                          <p:spTgt spid="195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Rectangle 3"/>
          <p:cNvSpPr>
            <a:spLocks noGrp="1" noChangeArrowheads="1"/>
          </p:cNvSpPr>
          <p:nvPr>
            <p:ph type="subTitle" idx="1"/>
          </p:nvPr>
        </p:nvSpPr>
        <p:spPr>
          <a:xfrm>
            <a:off x="3200400" y="1371600"/>
            <a:ext cx="7086600" cy="4572000"/>
          </a:xfrm>
        </p:spPr>
        <p:txBody>
          <a:bodyPr/>
          <a:lstStyle/>
          <a:p>
            <a:pPr>
              <a:defRPr/>
            </a:pPr>
            <a:r>
              <a:rPr lang="en-US" dirty="0" err="1">
                <a:latin typeface="+mj-lt"/>
              </a:rPr>
              <a:t>Strahlenverfolgung</a:t>
            </a:r>
            <a:r>
              <a:rPr lang="en-US" dirty="0">
                <a:latin typeface="+mj-lt"/>
              </a:rPr>
              <a:t>: </a:t>
            </a:r>
            <a:r>
              <a:rPr lang="en-US" dirty="0" err="1">
                <a:latin typeface="+mj-lt"/>
              </a:rPr>
              <a:t>Refraktion</a:t>
            </a:r>
            <a:endParaRPr lang="en-US" dirty="0">
              <a:latin typeface="+mj-lt"/>
            </a:endParaRPr>
          </a:p>
        </p:txBody>
      </p:sp>
      <p:sp>
        <p:nvSpPr>
          <p:cNvPr id="119811" name="Oval 4"/>
          <p:cNvSpPr>
            <a:spLocks noChangeArrowheads="1"/>
          </p:cNvSpPr>
          <p:nvPr/>
        </p:nvSpPr>
        <p:spPr bwMode="auto">
          <a:xfrm>
            <a:off x="6218238" y="3962400"/>
            <a:ext cx="1276350" cy="1263650"/>
          </a:xfrm>
          <a:prstGeom prst="ellipse">
            <a:avLst/>
          </a:prstGeom>
          <a:solidFill>
            <a:srgbClr val="FF0000"/>
          </a:solidFill>
          <a:ln w="12700">
            <a:solidFill>
              <a:srgbClr val="000000"/>
            </a:solidFill>
            <a:round/>
            <a:headEnd/>
            <a:tailEnd/>
          </a:ln>
        </p:spPr>
        <p:txBody>
          <a:bodyPr/>
          <a:lstStyle/>
          <a:p>
            <a:endParaRPr lang="de-DE"/>
          </a:p>
        </p:txBody>
      </p:sp>
      <p:grpSp>
        <p:nvGrpSpPr>
          <p:cNvPr id="119812" name="Group 5"/>
          <p:cNvGrpSpPr>
            <a:grpSpLocks/>
          </p:cNvGrpSpPr>
          <p:nvPr/>
        </p:nvGrpSpPr>
        <p:grpSpPr bwMode="auto">
          <a:xfrm>
            <a:off x="3373438" y="5235576"/>
            <a:ext cx="4830762" cy="485775"/>
            <a:chOff x="1165" y="3298"/>
            <a:chExt cx="3043" cy="306"/>
          </a:xfrm>
        </p:grpSpPr>
        <p:sp>
          <p:nvSpPr>
            <p:cNvPr id="119978" name="Rectangle 6"/>
            <p:cNvSpPr>
              <a:spLocks noChangeArrowheads="1"/>
            </p:cNvSpPr>
            <p:nvPr/>
          </p:nvSpPr>
          <p:spPr bwMode="auto">
            <a:xfrm>
              <a:off x="1165" y="3298"/>
              <a:ext cx="3043" cy="306"/>
            </a:xfrm>
            <a:prstGeom prst="rect">
              <a:avLst/>
            </a:prstGeom>
            <a:solidFill>
              <a:srgbClr val="F2F2F2"/>
            </a:solidFill>
            <a:ln w="15875">
              <a:solidFill>
                <a:srgbClr val="000000"/>
              </a:solidFill>
              <a:miter lim="800000"/>
              <a:headEnd/>
              <a:tailEnd/>
            </a:ln>
          </p:spPr>
          <p:txBody>
            <a:bodyPr/>
            <a:lstStyle/>
            <a:p>
              <a:endParaRPr lang="de-DE"/>
            </a:p>
          </p:txBody>
        </p:sp>
        <p:grpSp>
          <p:nvGrpSpPr>
            <p:cNvPr id="119979" name="Group 7"/>
            <p:cNvGrpSpPr>
              <a:grpSpLocks/>
            </p:cNvGrpSpPr>
            <p:nvPr/>
          </p:nvGrpSpPr>
          <p:grpSpPr bwMode="auto">
            <a:xfrm>
              <a:off x="1222" y="3298"/>
              <a:ext cx="2870" cy="286"/>
              <a:chOff x="1222" y="3298"/>
              <a:chExt cx="2870" cy="286"/>
            </a:xfrm>
          </p:grpSpPr>
          <p:sp>
            <p:nvSpPr>
              <p:cNvPr id="119980" name="Line 8"/>
              <p:cNvSpPr>
                <a:spLocks noChangeShapeType="1"/>
              </p:cNvSpPr>
              <p:nvPr/>
            </p:nvSpPr>
            <p:spPr bwMode="auto">
              <a:xfrm flipV="1">
                <a:off x="1222" y="3298"/>
                <a:ext cx="116" cy="286"/>
              </a:xfrm>
              <a:prstGeom prst="line">
                <a:avLst/>
              </a:prstGeom>
              <a:noFill/>
              <a:ln w="12700">
                <a:solidFill>
                  <a:srgbClr val="000000"/>
                </a:solidFill>
                <a:round/>
                <a:headEnd/>
                <a:tailEnd/>
              </a:ln>
            </p:spPr>
            <p:txBody>
              <a:bodyPr/>
              <a:lstStyle/>
              <a:p>
                <a:endParaRPr lang="de-DE"/>
              </a:p>
            </p:txBody>
          </p:sp>
          <p:sp>
            <p:nvSpPr>
              <p:cNvPr id="119981" name="Line 9"/>
              <p:cNvSpPr>
                <a:spLocks noChangeShapeType="1"/>
              </p:cNvSpPr>
              <p:nvPr/>
            </p:nvSpPr>
            <p:spPr bwMode="auto">
              <a:xfrm flipV="1">
                <a:off x="1451" y="3298"/>
                <a:ext cx="116" cy="286"/>
              </a:xfrm>
              <a:prstGeom prst="line">
                <a:avLst/>
              </a:prstGeom>
              <a:noFill/>
              <a:ln w="12700">
                <a:solidFill>
                  <a:srgbClr val="000000"/>
                </a:solidFill>
                <a:round/>
                <a:headEnd/>
                <a:tailEnd/>
              </a:ln>
            </p:spPr>
            <p:txBody>
              <a:bodyPr/>
              <a:lstStyle/>
              <a:p>
                <a:endParaRPr lang="de-DE"/>
              </a:p>
            </p:txBody>
          </p:sp>
          <p:sp>
            <p:nvSpPr>
              <p:cNvPr id="119982" name="Line 10"/>
              <p:cNvSpPr>
                <a:spLocks noChangeShapeType="1"/>
              </p:cNvSpPr>
              <p:nvPr/>
            </p:nvSpPr>
            <p:spPr bwMode="auto">
              <a:xfrm flipV="1">
                <a:off x="1681" y="3298"/>
                <a:ext cx="116" cy="286"/>
              </a:xfrm>
              <a:prstGeom prst="line">
                <a:avLst/>
              </a:prstGeom>
              <a:noFill/>
              <a:ln w="12700">
                <a:solidFill>
                  <a:srgbClr val="000000"/>
                </a:solidFill>
                <a:round/>
                <a:headEnd/>
                <a:tailEnd/>
              </a:ln>
            </p:spPr>
            <p:txBody>
              <a:bodyPr/>
              <a:lstStyle/>
              <a:p>
                <a:endParaRPr lang="de-DE"/>
              </a:p>
            </p:txBody>
          </p:sp>
          <p:sp>
            <p:nvSpPr>
              <p:cNvPr id="119983" name="Line 11"/>
              <p:cNvSpPr>
                <a:spLocks noChangeShapeType="1"/>
              </p:cNvSpPr>
              <p:nvPr/>
            </p:nvSpPr>
            <p:spPr bwMode="auto">
              <a:xfrm flipV="1">
                <a:off x="1910" y="3298"/>
                <a:ext cx="116" cy="286"/>
              </a:xfrm>
              <a:prstGeom prst="line">
                <a:avLst/>
              </a:prstGeom>
              <a:noFill/>
              <a:ln w="12700">
                <a:solidFill>
                  <a:srgbClr val="000000"/>
                </a:solidFill>
                <a:round/>
                <a:headEnd/>
                <a:tailEnd/>
              </a:ln>
            </p:spPr>
            <p:txBody>
              <a:bodyPr/>
              <a:lstStyle/>
              <a:p>
                <a:endParaRPr lang="de-DE"/>
              </a:p>
            </p:txBody>
          </p:sp>
          <p:sp>
            <p:nvSpPr>
              <p:cNvPr id="119984" name="Line 12"/>
              <p:cNvSpPr>
                <a:spLocks noChangeShapeType="1"/>
              </p:cNvSpPr>
              <p:nvPr/>
            </p:nvSpPr>
            <p:spPr bwMode="auto">
              <a:xfrm flipV="1">
                <a:off x="2140" y="3298"/>
                <a:ext cx="116" cy="286"/>
              </a:xfrm>
              <a:prstGeom prst="line">
                <a:avLst/>
              </a:prstGeom>
              <a:noFill/>
              <a:ln w="12700">
                <a:solidFill>
                  <a:srgbClr val="000000"/>
                </a:solidFill>
                <a:round/>
                <a:headEnd/>
                <a:tailEnd/>
              </a:ln>
            </p:spPr>
            <p:txBody>
              <a:bodyPr/>
              <a:lstStyle/>
              <a:p>
                <a:endParaRPr lang="de-DE"/>
              </a:p>
            </p:txBody>
          </p:sp>
          <p:sp>
            <p:nvSpPr>
              <p:cNvPr id="119985" name="Line 13"/>
              <p:cNvSpPr>
                <a:spLocks noChangeShapeType="1"/>
              </p:cNvSpPr>
              <p:nvPr/>
            </p:nvSpPr>
            <p:spPr bwMode="auto">
              <a:xfrm flipV="1">
                <a:off x="2370" y="3298"/>
                <a:ext cx="115" cy="286"/>
              </a:xfrm>
              <a:prstGeom prst="line">
                <a:avLst/>
              </a:prstGeom>
              <a:noFill/>
              <a:ln w="12700">
                <a:solidFill>
                  <a:srgbClr val="000000"/>
                </a:solidFill>
                <a:round/>
                <a:headEnd/>
                <a:tailEnd/>
              </a:ln>
            </p:spPr>
            <p:txBody>
              <a:bodyPr/>
              <a:lstStyle/>
              <a:p>
                <a:endParaRPr lang="de-DE"/>
              </a:p>
            </p:txBody>
          </p:sp>
          <p:sp>
            <p:nvSpPr>
              <p:cNvPr id="119986" name="Line 14"/>
              <p:cNvSpPr>
                <a:spLocks noChangeShapeType="1"/>
              </p:cNvSpPr>
              <p:nvPr/>
            </p:nvSpPr>
            <p:spPr bwMode="auto">
              <a:xfrm flipV="1">
                <a:off x="2599" y="3298"/>
                <a:ext cx="116" cy="286"/>
              </a:xfrm>
              <a:prstGeom prst="line">
                <a:avLst/>
              </a:prstGeom>
              <a:noFill/>
              <a:ln w="12700">
                <a:solidFill>
                  <a:srgbClr val="000000"/>
                </a:solidFill>
                <a:round/>
                <a:headEnd/>
                <a:tailEnd/>
              </a:ln>
            </p:spPr>
            <p:txBody>
              <a:bodyPr/>
              <a:lstStyle/>
              <a:p>
                <a:endParaRPr lang="de-DE"/>
              </a:p>
            </p:txBody>
          </p:sp>
          <p:sp>
            <p:nvSpPr>
              <p:cNvPr id="119987" name="Line 15"/>
              <p:cNvSpPr>
                <a:spLocks noChangeShapeType="1"/>
              </p:cNvSpPr>
              <p:nvPr/>
            </p:nvSpPr>
            <p:spPr bwMode="auto">
              <a:xfrm flipV="1">
                <a:off x="2829" y="3298"/>
                <a:ext cx="115" cy="286"/>
              </a:xfrm>
              <a:prstGeom prst="line">
                <a:avLst/>
              </a:prstGeom>
              <a:noFill/>
              <a:ln w="12700">
                <a:solidFill>
                  <a:srgbClr val="000000"/>
                </a:solidFill>
                <a:round/>
                <a:headEnd/>
                <a:tailEnd/>
              </a:ln>
            </p:spPr>
            <p:txBody>
              <a:bodyPr/>
              <a:lstStyle/>
              <a:p>
                <a:endParaRPr lang="de-DE"/>
              </a:p>
            </p:txBody>
          </p:sp>
          <p:sp>
            <p:nvSpPr>
              <p:cNvPr id="119988" name="Line 16"/>
              <p:cNvSpPr>
                <a:spLocks noChangeShapeType="1"/>
              </p:cNvSpPr>
              <p:nvPr/>
            </p:nvSpPr>
            <p:spPr bwMode="auto">
              <a:xfrm flipV="1">
                <a:off x="3058" y="3298"/>
                <a:ext cx="116" cy="286"/>
              </a:xfrm>
              <a:prstGeom prst="line">
                <a:avLst/>
              </a:prstGeom>
              <a:noFill/>
              <a:ln w="12700">
                <a:solidFill>
                  <a:srgbClr val="000000"/>
                </a:solidFill>
                <a:round/>
                <a:headEnd/>
                <a:tailEnd/>
              </a:ln>
            </p:spPr>
            <p:txBody>
              <a:bodyPr/>
              <a:lstStyle/>
              <a:p>
                <a:endParaRPr lang="de-DE"/>
              </a:p>
            </p:txBody>
          </p:sp>
          <p:sp>
            <p:nvSpPr>
              <p:cNvPr id="119989" name="Line 17"/>
              <p:cNvSpPr>
                <a:spLocks noChangeShapeType="1"/>
              </p:cNvSpPr>
              <p:nvPr/>
            </p:nvSpPr>
            <p:spPr bwMode="auto">
              <a:xfrm flipV="1">
                <a:off x="3288" y="3298"/>
                <a:ext cx="116" cy="286"/>
              </a:xfrm>
              <a:prstGeom prst="line">
                <a:avLst/>
              </a:prstGeom>
              <a:noFill/>
              <a:ln w="12700">
                <a:solidFill>
                  <a:srgbClr val="000000"/>
                </a:solidFill>
                <a:round/>
                <a:headEnd/>
                <a:tailEnd/>
              </a:ln>
            </p:spPr>
            <p:txBody>
              <a:bodyPr/>
              <a:lstStyle/>
              <a:p>
                <a:endParaRPr lang="de-DE"/>
              </a:p>
            </p:txBody>
          </p:sp>
          <p:sp>
            <p:nvSpPr>
              <p:cNvPr id="119990" name="Line 18"/>
              <p:cNvSpPr>
                <a:spLocks noChangeShapeType="1"/>
              </p:cNvSpPr>
              <p:nvPr/>
            </p:nvSpPr>
            <p:spPr bwMode="auto">
              <a:xfrm flipV="1">
                <a:off x="3517" y="3298"/>
                <a:ext cx="116" cy="286"/>
              </a:xfrm>
              <a:prstGeom prst="line">
                <a:avLst/>
              </a:prstGeom>
              <a:noFill/>
              <a:ln w="12700">
                <a:solidFill>
                  <a:srgbClr val="000000"/>
                </a:solidFill>
                <a:round/>
                <a:headEnd/>
                <a:tailEnd/>
              </a:ln>
            </p:spPr>
            <p:txBody>
              <a:bodyPr/>
              <a:lstStyle/>
              <a:p>
                <a:endParaRPr lang="de-DE"/>
              </a:p>
            </p:txBody>
          </p:sp>
          <p:sp>
            <p:nvSpPr>
              <p:cNvPr id="119991" name="Line 19"/>
              <p:cNvSpPr>
                <a:spLocks noChangeShapeType="1"/>
              </p:cNvSpPr>
              <p:nvPr/>
            </p:nvSpPr>
            <p:spPr bwMode="auto">
              <a:xfrm flipV="1">
                <a:off x="3747" y="3298"/>
                <a:ext cx="116" cy="286"/>
              </a:xfrm>
              <a:prstGeom prst="line">
                <a:avLst/>
              </a:prstGeom>
              <a:noFill/>
              <a:ln w="12700">
                <a:solidFill>
                  <a:srgbClr val="000000"/>
                </a:solidFill>
                <a:round/>
                <a:headEnd/>
                <a:tailEnd/>
              </a:ln>
            </p:spPr>
            <p:txBody>
              <a:bodyPr/>
              <a:lstStyle/>
              <a:p>
                <a:endParaRPr lang="de-DE"/>
              </a:p>
            </p:txBody>
          </p:sp>
          <p:sp>
            <p:nvSpPr>
              <p:cNvPr id="119992" name="Line 20"/>
              <p:cNvSpPr>
                <a:spLocks noChangeShapeType="1"/>
              </p:cNvSpPr>
              <p:nvPr/>
            </p:nvSpPr>
            <p:spPr bwMode="auto">
              <a:xfrm flipV="1">
                <a:off x="3976" y="3298"/>
                <a:ext cx="116" cy="286"/>
              </a:xfrm>
              <a:prstGeom prst="line">
                <a:avLst/>
              </a:prstGeom>
              <a:noFill/>
              <a:ln w="12700">
                <a:solidFill>
                  <a:srgbClr val="000000"/>
                </a:solidFill>
                <a:round/>
                <a:headEnd/>
                <a:tailEnd/>
              </a:ln>
            </p:spPr>
            <p:txBody>
              <a:bodyPr/>
              <a:lstStyle/>
              <a:p>
                <a:endParaRPr lang="de-DE"/>
              </a:p>
            </p:txBody>
          </p:sp>
        </p:grpSp>
      </p:grpSp>
      <p:sp>
        <p:nvSpPr>
          <p:cNvPr id="119813" name="Rectangle 21"/>
          <p:cNvSpPr>
            <a:spLocks noChangeArrowheads="1"/>
          </p:cNvSpPr>
          <p:nvPr/>
        </p:nvSpPr>
        <p:spPr bwMode="auto">
          <a:xfrm>
            <a:off x="3276600" y="2146301"/>
            <a:ext cx="41678" cy="200055"/>
          </a:xfrm>
          <a:prstGeom prst="rect">
            <a:avLst/>
          </a:prstGeom>
          <a:noFill/>
          <a:ln w="9525">
            <a:noFill/>
            <a:miter lim="800000"/>
            <a:headEnd/>
            <a:tailEnd/>
          </a:ln>
        </p:spPr>
        <p:txBody>
          <a:bodyPr wrap="none" lIns="0" tIns="0" rIns="0" bIns="0">
            <a:spAutoFit/>
          </a:bodyPr>
          <a:lstStyle/>
          <a:p>
            <a:r>
              <a:rPr lang="de-DE" sz="1300" b="1">
                <a:solidFill>
                  <a:srgbClr val="000000"/>
                </a:solidFill>
              </a:rPr>
              <a:t> </a:t>
            </a:r>
            <a:endParaRPr lang="de-DE"/>
          </a:p>
        </p:txBody>
      </p:sp>
      <p:sp>
        <p:nvSpPr>
          <p:cNvPr id="119814" name="Rectangle 22"/>
          <p:cNvSpPr>
            <a:spLocks noChangeArrowheads="1"/>
          </p:cNvSpPr>
          <p:nvPr/>
        </p:nvSpPr>
        <p:spPr bwMode="auto">
          <a:xfrm>
            <a:off x="3317876" y="2133601"/>
            <a:ext cx="889667" cy="200055"/>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Betrachter</a:t>
            </a:r>
            <a:endParaRPr lang="de-DE"/>
          </a:p>
        </p:txBody>
      </p:sp>
      <p:sp>
        <p:nvSpPr>
          <p:cNvPr id="119815" name="Rectangle 23"/>
          <p:cNvSpPr>
            <a:spLocks noChangeArrowheads="1"/>
          </p:cNvSpPr>
          <p:nvPr/>
        </p:nvSpPr>
        <p:spPr bwMode="auto">
          <a:xfrm>
            <a:off x="6700839" y="2327276"/>
            <a:ext cx="626775" cy="200055"/>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   Licht-</a:t>
            </a:r>
            <a:endParaRPr lang="de-DE"/>
          </a:p>
        </p:txBody>
      </p:sp>
      <p:sp>
        <p:nvSpPr>
          <p:cNvPr id="119816" name="Rectangle 24"/>
          <p:cNvSpPr>
            <a:spLocks noChangeArrowheads="1"/>
          </p:cNvSpPr>
          <p:nvPr/>
        </p:nvSpPr>
        <p:spPr bwMode="auto">
          <a:xfrm>
            <a:off x="6700839" y="2520951"/>
            <a:ext cx="654025" cy="200055"/>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   quelle</a:t>
            </a:r>
            <a:endParaRPr lang="de-DE"/>
          </a:p>
        </p:txBody>
      </p:sp>
      <p:sp>
        <p:nvSpPr>
          <p:cNvPr id="119817" name="Rectangle 25"/>
          <p:cNvSpPr>
            <a:spLocks noChangeArrowheads="1"/>
          </p:cNvSpPr>
          <p:nvPr/>
        </p:nvSpPr>
        <p:spPr bwMode="auto">
          <a:xfrm>
            <a:off x="3276601" y="3487739"/>
            <a:ext cx="1069975" cy="198437"/>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 Projektions-</a:t>
            </a:r>
            <a:endParaRPr lang="de-DE"/>
          </a:p>
        </p:txBody>
      </p:sp>
      <p:sp>
        <p:nvSpPr>
          <p:cNvPr id="119818" name="Rectangle 26"/>
          <p:cNvSpPr>
            <a:spLocks noChangeArrowheads="1"/>
          </p:cNvSpPr>
          <p:nvPr/>
        </p:nvSpPr>
        <p:spPr bwMode="auto">
          <a:xfrm>
            <a:off x="3276601" y="3681414"/>
            <a:ext cx="559449" cy="200055"/>
          </a:xfrm>
          <a:prstGeom prst="rect">
            <a:avLst/>
          </a:prstGeom>
          <a:noFill/>
          <a:ln w="9525">
            <a:noFill/>
            <a:miter lim="800000"/>
            <a:headEnd/>
            <a:tailEnd/>
          </a:ln>
        </p:spPr>
        <p:txBody>
          <a:bodyPr wrap="none" lIns="0" tIns="0" rIns="0" bIns="0">
            <a:spAutoFit/>
          </a:bodyPr>
          <a:lstStyle/>
          <a:p>
            <a:r>
              <a:rPr lang="de-DE" sz="1300" b="1">
                <a:solidFill>
                  <a:srgbClr val="000000"/>
                </a:solidFill>
                <a:latin typeface="Tahoma" pitchFamily="34" charset="0"/>
              </a:rPr>
              <a:t> ebene</a:t>
            </a:r>
            <a:endParaRPr lang="de-DE"/>
          </a:p>
        </p:txBody>
      </p:sp>
      <p:sp>
        <p:nvSpPr>
          <p:cNvPr id="119819" name="Line 27"/>
          <p:cNvSpPr>
            <a:spLocks noChangeShapeType="1"/>
          </p:cNvSpPr>
          <p:nvPr/>
        </p:nvSpPr>
        <p:spPr bwMode="auto">
          <a:xfrm>
            <a:off x="3373439" y="5235575"/>
            <a:ext cx="4827587" cy="1588"/>
          </a:xfrm>
          <a:prstGeom prst="line">
            <a:avLst/>
          </a:prstGeom>
          <a:noFill/>
          <a:ln w="15875">
            <a:solidFill>
              <a:srgbClr val="000000"/>
            </a:solidFill>
            <a:round/>
            <a:headEnd/>
            <a:tailEnd/>
          </a:ln>
        </p:spPr>
        <p:txBody>
          <a:bodyPr/>
          <a:lstStyle/>
          <a:p>
            <a:endParaRPr lang="de-DE"/>
          </a:p>
        </p:txBody>
      </p:sp>
      <p:sp>
        <p:nvSpPr>
          <p:cNvPr id="119820" name="Line 28"/>
          <p:cNvSpPr>
            <a:spLocks noChangeShapeType="1"/>
          </p:cNvSpPr>
          <p:nvPr/>
        </p:nvSpPr>
        <p:spPr bwMode="auto">
          <a:xfrm flipV="1">
            <a:off x="3827463" y="2501900"/>
            <a:ext cx="639762" cy="820738"/>
          </a:xfrm>
          <a:prstGeom prst="line">
            <a:avLst/>
          </a:prstGeom>
          <a:noFill/>
          <a:ln w="31750">
            <a:solidFill>
              <a:srgbClr val="000000"/>
            </a:solidFill>
            <a:round/>
            <a:headEnd/>
            <a:tailEnd/>
          </a:ln>
        </p:spPr>
        <p:txBody>
          <a:bodyPr/>
          <a:lstStyle/>
          <a:p>
            <a:endParaRPr lang="de-DE"/>
          </a:p>
        </p:txBody>
      </p:sp>
      <p:sp>
        <p:nvSpPr>
          <p:cNvPr id="119821" name="Oval 29"/>
          <p:cNvSpPr>
            <a:spLocks noChangeArrowheads="1"/>
          </p:cNvSpPr>
          <p:nvPr/>
        </p:nvSpPr>
        <p:spPr bwMode="auto">
          <a:xfrm>
            <a:off x="3511550" y="2368550"/>
            <a:ext cx="90488" cy="90488"/>
          </a:xfrm>
          <a:prstGeom prst="ellipse">
            <a:avLst/>
          </a:prstGeom>
          <a:solidFill>
            <a:srgbClr val="000000"/>
          </a:solidFill>
          <a:ln w="12700">
            <a:solidFill>
              <a:srgbClr val="000000"/>
            </a:solidFill>
            <a:round/>
            <a:headEnd/>
            <a:tailEnd/>
          </a:ln>
        </p:spPr>
        <p:txBody>
          <a:bodyPr/>
          <a:lstStyle/>
          <a:p>
            <a:endParaRPr lang="de-DE"/>
          </a:p>
        </p:txBody>
      </p:sp>
      <p:sp>
        <p:nvSpPr>
          <p:cNvPr id="119822" name="Freeform 30"/>
          <p:cNvSpPr>
            <a:spLocks/>
          </p:cNvSpPr>
          <p:nvPr/>
        </p:nvSpPr>
        <p:spPr bwMode="auto">
          <a:xfrm>
            <a:off x="3544889" y="2405064"/>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9823" name="Freeform 31"/>
          <p:cNvSpPr>
            <a:spLocks/>
          </p:cNvSpPr>
          <p:nvPr/>
        </p:nvSpPr>
        <p:spPr bwMode="auto">
          <a:xfrm>
            <a:off x="3563938" y="2459039"/>
            <a:ext cx="12700" cy="22225"/>
          </a:xfrm>
          <a:custGeom>
            <a:avLst/>
            <a:gdLst>
              <a:gd name="T0" fmla="*/ 0 w 8"/>
              <a:gd name="T1" fmla="*/ 2147483647 h 14"/>
              <a:gd name="T2" fmla="*/ 2147483647 w 8"/>
              <a:gd name="T3" fmla="*/ 0 h 14"/>
              <a:gd name="T4" fmla="*/ 2147483647 w 8"/>
              <a:gd name="T5" fmla="*/ 2147483647 h 14"/>
              <a:gd name="T6" fmla="*/ 2147483647 w 8"/>
              <a:gd name="T7" fmla="*/ 2147483647 h 14"/>
              <a:gd name="T8" fmla="*/ 0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0" y="2"/>
                </a:moveTo>
                <a:lnTo>
                  <a:pt x="6" y="0"/>
                </a:lnTo>
                <a:lnTo>
                  <a:pt x="8" y="12"/>
                </a:lnTo>
                <a:lnTo>
                  <a:pt x="2" y="14"/>
                </a:lnTo>
                <a:lnTo>
                  <a:pt x="0" y="2"/>
                </a:lnTo>
                <a:close/>
              </a:path>
            </a:pathLst>
          </a:custGeom>
          <a:solidFill>
            <a:srgbClr val="000000"/>
          </a:solidFill>
          <a:ln w="9525">
            <a:noFill/>
            <a:round/>
            <a:headEnd/>
            <a:tailEnd/>
          </a:ln>
        </p:spPr>
        <p:txBody>
          <a:bodyPr/>
          <a:lstStyle/>
          <a:p>
            <a:endParaRPr lang="de-DE"/>
          </a:p>
        </p:txBody>
      </p:sp>
      <p:sp>
        <p:nvSpPr>
          <p:cNvPr id="119824" name="Freeform 32"/>
          <p:cNvSpPr>
            <a:spLocks/>
          </p:cNvSpPr>
          <p:nvPr/>
        </p:nvSpPr>
        <p:spPr bwMode="auto">
          <a:xfrm>
            <a:off x="3579814" y="2514601"/>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9825" name="Freeform 33"/>
          <p:cNvSpPr>
            <a:spLocks/>
          </p:cNvSpPr>
          <p:nvPr/>
        </p:nvSpPr>
        <p:spPr bwMode="auto">
          <a:xfrm>
            <a:off x="3598863" y="2568576"/>
            <a:ext cx="12700" cy="22225"/>
          </a:xfrm>
          <a:custGeom>
            <a:avLst/>
            <a:gdLst>
              <a:gd name="T0" fmla="*/ 0 w 8"/>
              <a:gd name="T1" fmla="*/ 2147483647 h 14"/>
              <a:gd name="T2" fmla="*/ 2147483647 w 8"/>
              <a:gd name="T3" fmla="*/ 0 h 14"/>
              <a:gd name="T4" fmla="*/ 2147483647 w 8"/>
              <a:gd name="T5" fmla="*/ 2147483647 h 14"/>
              <a:gd name="T6" fmla="*/ 2147483647 w 8"/>
              <a:gd name="T7" fmla="*/ 2147483647 h 14"/>
              <a:gd name="T8" fmla="*/ 0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0" y="2"/>
                </a:moveTo>
                <a:lnTo>
                  <a:pt x="6" y="0"/>
                </a:lnTo>
                <a:lnTo>
                  <a:pt x="8" y="12"/>
                </a:lnTo>
                <a:lnTo>
                  <a:pt x="2" y="14"/>
                </a:lnTo>
                <a:lnTo>
                  <a:pt x="0" y="2"/>
                </a:lnTo>
                <a:close/>
              </a:path>
            </a:pathLst>
          </a:custGeom>
          <a:solidFill>
            <a:srgbClr val="000000"/>
          </a:solidFill>
          <a:ln w="9525">
            <a:noFill/>
            <a:round/>
            <a:headEnd/>
            <a:tailEnd/>
          </a:ln>
        </p:spPr>
        <p:txBody>
          <a:bodyPr/>
          <a:lstStyle/>
          <a:p>
            <a:endParaRPr lang="de-DE"/>
          </a:p>
        </p:txBody>
      </p:sp>
      <p:sp>
        <p:nvSpPr>
          <p:cNvPr id="119826" name="Freeform 34"/>
          <p:cNvSpPr>
            <a:spLocks/>
          </p:cNvSpPr>
          <p:nvPr/>
        </p:nvSpPr>
        <p:spPr bwMode="auto">
          <a:xfrm>
            <a:off x="3614739" y="2627313"/>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9827" name="Freeform 35"/>
          <p:cNvSpPr>
            <a:spLocks/>
          </p:cNvSpPr>
          <p:nvPr/>
        </p:nvSpPr>
        <p:spPr bwMode="auto">
          <a:xfrm>
            <a:off x="3633789" y="2681288"/>
            <a:ext cx="14287" cy="19050"/>
          </a:xfrm>
          <a:custGeom>
            <a:avLst/>
            <a:gdLst>
              <a:gd name="T0" fmla="*/ 0 w 9"/>
              <a:gd name="T1" fmla="*/ 2147483647 h 12"/>
              <a:gd name="T2" fmla="*/ 2147483647 w 9"/>
              <a:gd name="T3" fmla="*/ 0 h 12"/>
              <a:gd name="T4" fmla="*/ 2147483647 w 9"/>
              <a:gd name="T5" fmla="*/ 2147483647 h 12"/>
              <a:gd name="T6" fmla="*/ 2147483647 w 9"/>
              <a:gd name="T7" fmla="*/ 2147483647 h 12"/>
              <a:gd name="T8" fmla="*/ 0 w 9"/>
              <a:gd name="T9" fmla="*/ 2147483647 h 12"/>
              <a:gd name="T10" fmla="*/ 0 60000 65536"/>
              <a:gd name="T11" fmla="*/ 0 60000 65536"/>
              <a:gd name="T12" fmla="*/ 0 60000 65536"/>
              <a:gd name="T13" fmla="*/ 0 60000 65536"/>
              <a:gd name="T14" fmla="*/ 0 60000 65536"/>
              <a:gd name="T15" fmla="*/ 0 w 9"/>
              <a:gd name="T16" fmla="*/ 0 h 12"/>
              <a:gd name="T17" fmla="*/ 9 w 9"/>
              <a:gd name="T18" fmla="*/ 12 h 12"/>
            </a:gdLst>
            <a:ahLst/>
            <a:cxnLst>
              <a:cxn ang="T10">
                <a:pos x="T0" y="T1"/>
              </a:cxn>
              <a:cxn ang="T11">
                <a:pos x="T2" y="T3"/>
              </a:cxn>
              <a:cxn ang="T12">
                <a:pos x="T4" y="T5"/>
              </a:cxn>
              <a:cxn ang="T13">
                <a:pos x="T6" y="T7"/>
              </a:cxn>
              <a:cxn ang="T14">
                <a:pos x="T8" y="T9"/>
              </a:cxn>
            </a:cxnLst>
            <a:rect l="T15" t="T16" r="T17" b="T18"/>
            <a:pathLst>
              <a:path w="9" h="12">
                <a:moveTo>
                  <a:pt x="0" y="2"/>
                </a:moveTo>
                <a:lnTo>
                  <a:pt x="7" y="0"/>
                </a:lnTo>
                <a:lnTo>
                  <a:pt x="9" y="10"/>
                </a:lnTo>
                <a:lnTo>
                  <a:pt x="3" y="12"/>
                </a:lnTo>
                <a:lnTo>
                  <a:pt x="0" y="2"/>
                </a:lnTo>
                <a:close/>
              </a:path>
            </a:pathLst>
          </a:custGeom>
          <a:solidFill>
            <a:srgbClr val="000000"/>
          </a:solidFill>
          <a:ln w="9525">
            <a:noFill/>
            <a:round/>
            <a:headEnd/>
            <a:tailEnd/>
          </a:ln>
        </p:spPr>
        <p:txBody>
          <a:bodyPr/>
          <a:lstStyle/>
          <a:p>
            <a:endParaRPr lang="de-DE"/>
          </a:p>
        </p:txBody>
      </p:sp>
      <p:sp>
        <p:nvSpPr>
          <p:cNvPr id="119828" name="Freeform 36"/>
          <p:cNvSpPr>
            <a:spLocks/>
          </p:cNvSpPr>
          <p:nvPr/>
        </p:nvSpPr>
        <p:spPr bwMode="auto">
          <a:xfrm>
            <a:off x="3651251" y="2736851"/>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9829" name="Freeform 37"/>
          <p:cNvSpPr>
            <a:spLocks/>
          </p:cNvSpPr>
          <p:nvPr/>
        </p:nvSpPr>
        <p:spPr bwMode="auto">
          <a:xfrm>
            <a:off x="3670300" y="2790826"/>
            <a:ext cx="12700" cy="23813"/>
          </a:xfrm>
          <a:custGeom>
            <a:avLst/>
            <a:gdLst>
              <a:gd name="T0" fmla="*/ 0 w 8"/>
              <a:gd name="T1" fmla="*/ 2147483647 h 15"/>
              <a:gd name="T2" fmla="*/ 2147483647 w 8"/>
              <a:gd name="T3" fmla="*/ 0 h 15"/>
              <a:gd name="T4" fmla="*/ 2147483647 w 8"/>
              <a:gd name="T5" fmla="*/ 2147483647 h 15"/>
              <a:gd name="T6" fmla="*/ 2147483647 w 8"/>
              <a:gd name="T7" fmla="*/ 2147483647 h 15"/>
              <a:gd name="T8" fmla="*/ 0 w 8"/>
              <a:gd name="T9" fmla="*/ 2147483647 h 15"/>
              <a:gd name="T10" fmla="*/ 0 60000 65536"/>
              <a:gd name="T11" fmla="*/ 0 60000 65536"/>
              <a:gd name="T12" fmla="*/ 0 60000 65536"/>
              <a:gd name="T13" fmla="*/ 0 60000 65536"/>
              <a:gd name="T14" fmla="*/ 0 60000 65536"/>
              <a:gd name="T15" fmla="*/ 0 w 8"/>
              <a:gd name="T16" fmla="*/ 0 h 15"/>
              <a:gd name="T17" fmla="*/ 8 w 8"/>
              <a:gd name="T18" fmla="*/ 15 h 15"/>
            </a:gdLst>
            <a:ahLst/>
            <a:cxnLst>
              <a:cxn ang="T10">
                <a:pos x="T0" y="T1"/>
              </a:cxn>
              <a:cxn ang="T11">
                <a:pos x="T2" y="T3"/>
              </a:cxn>
              <a:cxn ang="T12">
                <a:pos x="T4" y="T5"/>
              </a:cxn>
              <a:cxn ang="T13">
                <a:pos x="T6" y="T7"/>
              </a:cxn>
              <a:cxn ang="T14">
                <a:pos x="T8" y="T9"/>
              </a:cxn>
            </a:cxnLst>
            <a:rect l="T15" t="T16" r="T17" b="T18"/>
            <a:pathLst>
              <a:path w="8" h="15">
                <a:moveTo>
                  <a:pt x="0" y="2"/>
                </a:moveTo>
                <a:lnTo>
                  <a:pt x="6" y="0"/>
                </a:lnTo>
                <a:lnTo>
                  <a:pt x="8" y="12"/>
                </a:lnTo>
                <a:lnTo>
                  <a:pt x="2" y="15"/>
                </a:lnTo>
                <a:lnTo>
                  <a:pt x="0" y="2"/>
                </a:lnTo>
                <a:close/>
              </a:path>
            </a:pathLst>
          </a:custGeom>
          <a:solidFill>
            <a:srgbClr val="000000"/>
          </a:solidFill>
          <a:ln w="9525">
            <a:noFill/>
            <a:round/>
            <a:headEnd/>
            <a:tailEnd/>
          </a:ln>
        </p:spPr>
        <p:txBody>
          <a:bodyPr/>
          <a:lstStyle/>
          <a:p>
            <a:endParaRPr lang="de-DE"/>
          </a:p>
        </p:txBody>
      </p:sp>
      <p:sp>
        <p:nvSpPr>
          <p:cNvPr id="119830" name="Freeform 38"/>
          <p:cNvSpPr>
            <a:spLocks/>
          </p:cNvSpPr>
          <p:nvPr/>
        </p:nvSpPr>
        <p:spPr bwMode="auto">
          <a:xfrm>
            <a:off x="3686176" y="284638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9831" name="Freeform 39"/>
          <p:cNvSpPr>
            <a:spLocks/>
          </p:cNvSpPr>
          <p:nvPr/>
        </p:nvSpPr>
        <p:spPr bwMode="auto">
          <a:xfrm>
            <a:off x="3705225" y="2900363"/>
            <a:ext cx="12700" cy="23812"/>
          </a:xfrm>
          <a:custGeom>
            <a:avLst/>
            <a:gdLst>
              <a:gd name="T0" fmla="*/ 0 w 8"/>
              <a:gd name="T1" fmla="*/ 2147483647 h 15"/>
              <a:gd name="T2" fmla="*/ 2147483647 w 8"/>
              <a:gd name="T3" fmla="*/ 0 h 15"/>
              <a:gd name="T4" fmla="*/ 2147483647 w 8"/>
              <a:gd name="T5" fmla="*/ 2147483647 h 15"/>
              <a:gd name="T6" fmla="*/ 2147483647 w 8"/>
              <a:gd name="T7" fmla="*/ 2147483647 h 15"/>
              <a:gd name="T8" fmla="*/ 0 w 8"/>
              <a:gd name="T9" fmla="*/ 2147483647 h 15"/>
              <a:gd name="T10" fmla="*/ 0 60000 65536"/>
              <a:gd name="T11" fmla="*/ 0 60000 65536"/>
              <a:gd name="T12" fmla="*/ 0 60000 65536"/>
              <a:gd name="T13" fmla="*/ 0 60000 65536"/>
              <a:gd name="T14" fmla="*/ 0 60000 65536"/>
              <a:gd name="T15" fmla="*/ 0 w 8"/>
              <a:gd name="T16" fmla="*/ 0 h 15"/>
              <a:gd name="T17" fmla="*/ 8 w 8"/>
              <a:gd name="T18" fmla="*/ 15 h 15"/>
            </a:gdLst>
            <a:ahLst/>
            <a:cxnLst>
              <a:cxn ang="T10">
                <a:pos x="T0" y="T1"/>
              </a:cxn>
              <a:cxn ang="T11">
                <a:pos x="T2" y="T3"/>
              </a:cxn>
              <a:cxn ang="T12">
                <a:pos x="T4" y="T5"/>
              </a:cxn>
              <a:cxn ang="T13">
                <a:pos x="T6" y="T7"/>
              </a:cxn>
              <a:cxn ang="T14">
                <a:pos x="T8" y="T9"/>
              </a:cxn>
            </a:cxnLst>
            <a:rect l="T15" t="T16" r="T17" b="T18"/>
            <a:pathLst>
              <a:path w="8" h="15">
                <a:moveTo>
                  <a:pt x="0" y="2"/>
                </a:moveTo>
                <a:lnTo>
                  <a:pt x="6" y="0"/>
                </a:lnTo>
                <a:lnTo>
                  <a:pt x="8" y="13"/>
                </a:lnTo>
                <a:lnTo>
                  <a:pt x="2" y="15"/>
                </a:lnTo>
                <a:lnTo>
                  <a:pt x="0" y="2"/>
                </a:lnTo>
                <a:close/>
              </a:path>
            </a:pathLst>
          </a:custGeom>
          <a:solidFill>
            <a:srgbClr val="000000"/>
          </a:solidFill>
          <a:ln w="9525">
            <a:noFill/>
            <a:round/>
            <a:headEnd/>
            <a:tailEnd/>
          </a:ln>
        </p:spPr>
        <p:txBody>
          <a:bodyPr/>
          <a:lstStyle/>
          <a:p>
            <a:endParaRPr lang="de-DE"/>
          </a:p>
        </p:txBody>
      </p:sp>
      <p:sp>
        <p:nvSpPr>
          <p:cNvPr id="119832" name="Freeform 40"/>
          <p:cNvSpPr>
            <a:spLocks/>
          </p:cNvSpPr>
          <p:nvPr/>
        </p:nvSpPr>
        <p:spPr bwMode="auto">
          <a:xfrm>
            <a:off x="3721101" y="295592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9833" name="Freeform 41"/>
          <p:cNvSpPr>
            <a:spLocks/>
          </p:cNvSpPr>
          <p:nvPr/>
        </p:nvSpPr>
        <p:spPr bwMode="auto">
          <a:xfrm>
            <a:off x="3741739" y="3013075"/>
            <a:ext cx="15875" cy="20638"/>
          </a:xfrm>
          <a:custGeom>
            <a:avLst/>
            <a:gdLst>
              <a:gd name="T0" fmla="*/ 0 w 10"/>
              <a:gd name="T1" fmla="*/ 2147483647 h 13"/>
              <a:gd name="T2" fmla="*/ 2147483647 w 10"/>
              <a:gd name="T3" fmla="*/ 0 h 13"/>
              <a:gd name="T4" fmla="*/ 2147483647 w 10"/>
              <a:gd name="T5" fmla="*/ 2147483647 h 13"/>
              <a:gd name="T6" fmla="*/ 2147483647 w 10"/>
              <a:gd name="T7" fmla="*/ 2147483647 h 13"/>
              <a:gd name="T8" fmla="*/ 0 w 10"/>
              <a:gd name="T9" fmla="*/ 2147483647 h 13"/>
              <a:gd name="T10" fmla="*/ 0 60000 65536"/>
              <a:gd name="T11" fmla="*/ 0 60000 65536"/>
              <a:gd name="T12" fmla="*/ 0 60000 65536"/>
              <a:gd name="T13" fmla="*/ 0 60000 65536"/>
              <a:gd name="T14" fmla="*/ 0 60000 65536"/>
              <a:gd name="T15" fmla="*/ 0 w 10"/>
              <a:gd name="T16" fmla="*/ 0 h 13"/>
              <a:gd name="T17" fmla="*/ 10 w 10"/>
              <a:gd name="T18" fmla="*/ 13 h 13"/>
            </a:gdLst>
            <a:ahLst/>
            <a:cxnLst>
              <a:cxn ang="T10">
                <a:pos x="T0" y="T1"/>
              </a:cxn>
              <a:cxn ang="T11">
                <a:pos x="T2" y="T3"/>
              </a:cxn>
              <a:cxn ang="T12">
                <a:pos x="T4" y="T5"/>
              </a:cxn>
              <a:cxn ang="T13">
                <a:pos x="T6" y="T7"/>
              </a:cxn>
              <a:cxn ang="T14">
                <a:pos x="T8" y="T9"/>
              </a:cxn>
            </a:cxnLst>
            <a:rect l="T15" t="T16" r="T17" b="T18"/>
            <a:pathLst>
              <a:path w="10" h="13">
                <a:moveTo>
                  <a:pt x="0" y="2"/>
                </a:moveTo>
                <a:lnTo>
                  <a:pt x="6" y="0"/>
                </a:lnTo>
                <a:lnTo>
                  <a:pt x="10" y="11"/>
                </a:lnTo>
                <a:lnTo>
                  <a:pt x="4" y="13"/>
                </a:lnTo>
                <a:lnTo>
                  <a:pt x="0" y="2"/>
                </a:lnTo>
                <a:close/>
              </a:path>
            </a:pathLst>
          </a:custGeom>
          <a:solidFill>
            <a:srgbClr val="000000"/>
          </a:solidFill>
          <a:ln w="9525">
            <a:noFill/>
            <a:round/>
            <a:headEnd/>
            <a:tailEnd/>
          </a:ln>
        </p:spPr>
        <p:txBody>
          <a:bodyPr/>
          <a:lstStyle/>
          <a:p>
            <a:endParaRPr lang="de-DE"/>
          </a:p>
        </p:txBody>
      </p:sp>
      <p:sp>
        <p:nvSpPr>
          <p:cNvPr id="119834" name="Freeform 42"/>
          <p:cNvSpPr>
            <a:spLocks/>
          </p:cNvSpPr>
          <p:nvPr/>
        </p:nvSpPr>
        <p:spPr bwMode="auto">
          <a:xfrm>
            <a:off x="3757614" y="3068638"/>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9835" name="Freeform 43"/>
          <p:cNvSpPr>
            <a:spLocks/>
          </p:cNvSpPr>
          <p:nvPr/>
        </p:nvSpPr>
        <p:spPr bwMode="auto">
          <a:xfrm>
            <a:off x="3776664" y="3122613"/>
            <a:ext cx="15875" cy="23812"/>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2"/>
                </a:moveTo>
                <a:lnTo>
                  <a:pt x="6" y="0"/>
                </a:lnTo>
                <a:lnTo>
                  <a:pt x="10" y="13"/>
                </a:lnTo>
                <a:lnTo>
                  <a:pt x="4" y="15"/>
                </a:lnTo>
                <a:lnTo>
                  <a:pt x="0" y="2"/>
                </a:lnTo>
                <a:close/>
              </a:path>
            </a:pathLst>
          </a:custGeom>
          <a:solidFill>
            <a:srgbClr val="000000"/>
          </a:solidFill>
          <a:ln w="9525">
            <a:noFill/>
            <a:round/>
            <a:headEnd/>
            <a:tailEnd/>
          </a:ln>
        </p:spPr>
        <p:txBody>
          <a:bodyPr/>
          <a:lstStyle/>
          <a:p>
            <a:endParaRPr lang="de-DE"/>
          </a:p>
        </p:txBody>
      </p:sp>
      <p:sp>
        <p:nvSpPr>
          <p:cNvPr id="119836" name="Freeform 44"/>
          <p:cNvSpPr>
            <a:spLocks/>
          </p:cNvSpPr>
          <p:nvPr/>
        </p:nvSpPr>
        <p:spPr bwMode="auto">
          <a:xfrm>
            <a:off x="3792539" y="317817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9837" name="Freeform 45"/>
          <p:cNvSpPr>
            <a:spLocks/>
          </p:cNvSpPr>
          <p:nvPr/>
        </p:nvSpPr>
        <p:spPr bwMode="auto">
          <a:xfrm>
            <a:off x="3811589" y="323373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9838" name="Freeform 46"/>
          <p:cNvSpPr>
            <a:spLocks/>
          </p:cNvSpPr>
          <p:nvPr/>
        </p:nvSpPr>
        <p:spPr bwMode="auto">
          <a:xfrm>
            <a:off x="3827463" y="3287714"/>
            <a:ext cx="17462" cy="22225"/>
          </a:xfrm>
          <a:custGeom>
            <a:avLst/>
            <a:gdLst>
              <a:gd name="T0" fmla="*/ 0 w 11"/>
              <a:gd name="T1" fmla="*/ 2147483647 h 14"/>
              <a:gd name="T2" fmla="*/ 2147483647 w 11"/>
              <a:gd name="T3" fmla="*/ 0 h 14"/>
              <a:gd name="T4" fmla="*/ 2147483647 w 11"/>
              <a:gd name="T5" fmla="*/ 2147483647 h 14"/>
              <a:gd name="T6" fmla="*/ 2147483647 w 11"/>
              <a:gd name="T7" fmla="*/ 2147483647 h 14"/>
              <a:gd name="T8" fmla="*/ 0 w 11"/>
              <a:gd name="T9" fmla="*/ 2147483647 h 14"/>
              <a:gd name="T10" fmla="*/ 0 60000 65536"/>
              <a:gd name="T11" fmla="*/ 0 60000 65536"/>
              <a:gd name="T12" fmla="*/ 0 60000 65536"/>
              <a:gd name="T13" fmla="*/ 0 60000 65536"/>
              <a:gd name="T14" fmla="*/ 0 60000 65536"/>
              <a:gd name="T15" fmla="*/ 0 w 11"/>
              <a:gd name="T16" fmla="*/ 0 h 14"/>
              <a:gd name="T17" fmla="*/ 11 w 11"/>
              <a:gd name="T18" fmla="*/ 14 h 14"/>
            </a:gdLst>
            <a:ahLst/>
            <a:cxnLst>
              <a:cxn ang="T10">
                <a:pos x="T0" y="T1"/>
              </a:cxn>
              <a:cxn ang="T11">
                <a:pos x="T2" y="T3"/>
              </a:cxn>
              <a:cxn ang="T12">
                <a:pos x="T4" y="T5"/>
              </a:cxn>
              <a:cxn ang="T13">
                <a:pos x="T6" y="T7"/>
              </a:cxn>
              <a:cxn ang="T14">
                <a:pos x="T8" y="T9"/>
              </a:cxn>
            </a:cxnLst>
            <a:rect l="T15" t="T16" r="T17" b="T18"/>
            <a:pathLst>
              <a:path w="11" h="14">
                <a:moveTo>
                  <a:pt x="0" y="2"/>
                </a:moveTo>
                <a:lnTo>
                  <a:pt x="6" y="0"/>
                </a:lnTo>
                <a:lnTo>
                  <a:pt x="11" y="12"/>
                </a:lnTo>
                <a:lnTo>
                  <a:pt x="4" y="14"/>
                </a:lnTo>
                <a:lnTo>
                  <a:pt x="0" y="2"/>
                </a:lnTo>
                <a:close/>
              </a:path>
            </a:pathLst>
          </a:custGeom>
          <a:solidFill>
            <a:srgbClr val="000000"/>
          </a:solidFill>
          <a:ln w="9525">
            <a:noFill/>
            <a:round/>
            <a:headEnd/>
            <a:tailEnd/>
          </a:ln>
        </p:spPr>
        <p:txBody>
          <a:bodyPr/>
          <a:lstStyle/>
          <a:p>
            <a:endParaRPr lang="de-DE"/>
          </a:p>
        </p:txBody>
      </p:sp>
      <p:sp>
        <p:nvSpPr>
          <p:cNvPr id="119839" name="Freeform 47"/>
          <p:cNvSpPr>
            <a:spLocks/>
          </p:cNvSpPr>
          <p:nvPr/>
        </p:nvSpPr>
        <p:spPr bwMode="auto">
          <a:xfrm>
            <a:off x="3848101" y="3346450"/>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9840" name="Freeform 48"/>
          <p:cNvSpPr>
            <a:spLocks/>
          </p:cNvSpPr>
          <p:nvPr/>
        </p:nvSpPr>
        <p:spPr bwMode="auto">
          <a:xfrm>
            <a:off x="3863976" y="3400425"/>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9841" name="Freeform 49"/>
          <p:cNvSpPr>
            <a:spLocks/>
          </p:cNvSpPr>
          <p:nvPr/>
        </p:nvSpPr>
        <p:spPr bwMode="auto">
          <a:xfrm>
            <a:off x="3883026" y="345598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9842" name="Freeform 50"/>
          <p:cNvSpPr>
            <a:spLocks/>
          </p:cNvSpPr>
          <p:nvPr/>
        </p:nvSpPr>
        <p:spPr bwMode="auto">
          <a:xfrm>
            <a:off x="3898901" y="3509964"/>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9843" name="Freeform 51"/>
          <p:cNvSpPr>
            <a:spLocks/>
          </p:cNvSpPr>
          <p:nvPr/>
        </p:nvSpPr>
        <p:spPr bwMode="auto">
          <a:xfrm>
            <a:off x="3917951" y="356552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9844" name="Freeform 52"/>
          <p:cNvSpPr>
            <a:spLocks/>
          </p:cNvSpPr>
          <p:nvPr/>
        </p:nvSpPr>
        <p:spPr bwMode="auto">
          <a:xfrm>
            <a:off x="3933826" y="3619501"/>
            <a:ext cx="17463" cy="22225"/>
          </a:xfrm>
          <a:custGeom>
            <a:avLst/>
            <a:gdLst>
              <a:gd name="T0" fmla="*/ 0 w 11"/>
              <a:gd name="T1" fmla="*/ 2147483647 h 14"/>
              <a:gd name="T2" fmla="*/ 2147483647 w 11"/>
              <a:gd name="T3" fmla="*/ 0 h 14"/>
              <a:gd name="T4" fmla="*/ 2147483647 w 11"/>
              <a:gd name="T5" fmla="*/ 2147483647 h 14"/>
              <a:gd name="T6" fmla="*/ 2147483647 w 11"/>
              <a:gd name="T7" fmla="*/ 2147483647 h 14"/>
              <a:gd name="T8" fmla="*/ 0 w 11"/>
              <a:gd name="T9" fmla="*/ 2147483647 h 14"/>
              <a:gd name="T10" fmla="*/ 0 60000 65536"/>
              <a:gd name="T11" fmla="*/ 0 60000 65536"/>
              <a:gd name="T12" fmla="*/ 0 60000 65536"/>
              <a:gd name="T13" fmla="*/ 0 60000 65536"/>
              <a:gd name="T14" fmla="*/ 0 60000 65536"/>
              <a:gd name="T15" fmla="*/ 0 w 11"/>
              <a:gd name="T16" fmla="*/ 0 h 14"/>
              <a:gd name="T17" fmla="*/ 11 w 11"/>
              <a:gd name="T18" fmla="*/ 14 h 14"/>
            </a:gdLst>
            <a:ahLst/>
            <a:cxnLst>
              <a:cxn ang="T10">
                <a:pos x="T0" y="T1"/>
              </a:cxn>
              <a:cxn ang="T11">
                <a:pos x="T2" y="T3"/>
              </a:cxn>
              <a:cxn ang="T12">
                <a:pos x="T4" y="T5"/>
              </a:cxn>
              <a:cxn ang="T13">
                <a:pos x="T6" y="T7"/>
              </a:cxn>
              <a:cxn ang="T14">
                <a:pos x="T8" y="T9"/>
              </a:cxn>
            </a:cxnLst>
            <a:rect l="T15" t="T16" r="T17" b="T18"/>
            <a:pathLst>
              <a:path w="11" h="14">
                <a:moveTo>
                  <a:pt x="0" y="2"/>
                </a:moveTo>
                <a:lnTo>
                  <a:pt x="7" y="0"/>
                </a:lnTo>
                <a:lnTo>
                  <a:pt x="11" y="12"/>
                </a:lnTo>
                <a:lnTo>
                  <a:pt x="4" y="14"/>
                </a:lnTo>
                <a:lnTo>
                  <a:pt x="0" y="2"/>
                </a:lnTo>
                <a:close/>
              </a:path>
            </a:pathLst>
          </a:custGeom>
          <a:solidFill>
            <a:srgbClr val="000000"/>
          </a:solidFill>
          <a:ln w="9525">
            <a:noFill/>
            <a:round/>
            <a:headEnd/>
            <a:tailEnd/>
          </a:ln>
        </p:spPr>
        <p:txBody>
          <a:bodyPr/>
          <a:lstStyle/>
          <a:p>
            <a:endParaRPr lang="de-DE"/>
          </a:p>
        </p:txBody>
      </p:sp>
      <p:sp>
        <p:nvSpPr>
          <p:cNvPr id="119845" name="Freeform 53"/>
          <p:cNvSpPr>
            <a:spLocks/>
          </p:cNvSpPr>
          <p:nvPr/>
        </p:nvSpPr>
        <p:spPr bwMode="auto">
          <a:xfrm>
            <a:off x="3954464" y="3675064"/>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9846" name="Freeform 54"/>
          <p:cNvSpPr>
            <a:spLocks/>
          </p:cNvSpPr>
          <p:nvPr/>
        </p:nvSpPr>
        <p:spPr bwMode="auto">
          <a:xfrm>
            <a:off x="3970339" y="3732213"/>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9847" name="Freeform 55"/>
          <p:cNvSpPr>
            <a:spLocks/>
          </p:cNvSpPr>
          <p:nvPr/>
        </p:nvSpPr>
        <p:spPr bwMode="auto">
          <a:xfrm>
            <a:off x="3989389" y="3787775"/>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9848" name="Freeform 56"/>
          <p:cNvSpPr>
            <a:spLocks/>
          </p:cNvSpPr>
          <p:nvPr/>
        </p:nvSpPr>
        <p:spPr bwMode="auto">
          <a:xfrm>
            <a:off x="4005264" y="3841751"/>
            <a:ext cx="15875" cy="23813"/>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2"/>
                </a:moveTo>
                <a:lnTo>
                  <a:pt x="6" y="0"/>
                </a:lnTo>
                <a:lnTo>
                  <a:pt x="10" y="13"/>
                </a:lnTo>
                <a:lnTo>
                  <a:pt x="4" y="15"/>
                </a:lnTo>
                <a:lnTo>
                  <a:pt x="0" y="2"/>
                </a:lnTo>
                <a:close/>
              </a:path>
            </a:pathLst>
          </a:custGeom>
          <a:solidFill>
            <a:srgbClr val="000000"/>
          </a:solidFill>
          <a:ln w="9525">
            <a:noFill/>
            <a:round/>
            <a:headEnd/>
            <a:tailEnd/>
          </a:ln>
        </p:spPr>
        <p:txBody>
          <a:bodyPr/>
          <a:lstStyle/>
          <a:p>
            <a:endParaRPr lang="de-DE"/>
          </a:p>
        </p:txBody>
      </p:sp>
      <p:sp>
        <p:nvSpPr>
          <p:cNvPr id="119849" name="Freeform 57"/>
          <p:cNvSpPr>
            <a:spLocks/>
          </p:cNvSpPr>
          <p:nvPr/>
        </p:nvSpPr>
        <p:spPr bwMode="auto">
          <a:xfrm>
            <a:off x="4024314" y="3897314"/>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9850" name="Freeform 58"/>
          <p:cNvSpPr>
            <a:spLocks/>
          </p:cNvSpPr>
          <p:nvPr/>
        </p:nvSpPr>
        <p:spPr bwMode="auto">
          <a:xfrm>
            <a:off x="4040188" y="3951288"/>
            <a:ext cx="17462" cy="23812"/>
          </a:xfrm>
          <a:custGeom>
            <a:avLst/>
            <a:gdLst>
              <a:gd name="T0" fmla="*/ 0 w 11"/>
              <a:gd name="T1" fmla="*/ 2147483647 h 15"/>
              <a:gd name="T2" fmla="*/ 2147483647 w 11"/>
              <a:gd name="T3" fmla="*/ 0 h 15"/>
              <a:gd name="T4" fmla="*/ 2147483647 w 11"/>
              <a:gd name="T5" fmla="*/ 2147483647 h 15"/>
              <a:gd name="T6" fmla="*/ 2147483647 w 11"/>
              <a:gd name="T7" fmla="*/ 2147483647 h 15"/>
              <a:gd name="T8" fmla="*/ 0 w 11"/>
              <a:gd name="T9" fmla="*/ 2147483647 h 15"/>
              <a:gd name="T10" fmla="*/ 0 60000 65536"/>
              <a:gd name="T11" fmla="*/ 0 60000 65536"/>
              <a:gd name="T12" fmla="*/ 0 60000 65536"/>
              <a:gd name="T13" fmla="*/ 0 60000 65536"/>
              <a:gd name="T14" fmla="*/ 0 60000 65536"/>
              <a:gd name="T15" fmla="*/ 0 w 11"/>
              <a:gd name="T16" fmla="*/ 0 h 15"/>
              <a:gd name="T17" fmla="*/ 11 w 11"/>
              <a:gd name="T18" fmla="*/ 15 h 15"/>
            </a:gdLst>
            <a:ahLst/>
            <a:cxnLst>
              <a:cxn ang="T10">
                <a:pos x="T0" y="T1"/>
              </a:cxn>
              <a:cxn ang="T11">
                <a:pos x="T2" y="T3"/>
              </a:cxn>
              <a:cxn ang="T12">
                <a:pos x="T4" y="T5"/>
              </a:cxn>
              <a:cxn ang="T13">
                <a:pos x="T6" y="T7"/>
              </a:cxn>
              <a:cxn ang="T14">
                <a:pos x="T8" y="T9"/>
              </a:cxn>
            </a:cxnLst>
            <a:rect l="T15" t="T16" r="T17" b="T18"/>
            <a:pathLst>
              <a:path w="11" h="15">
                <a:moveTo>
                  <a:pt x="0" y="2"/>
                </a:moveTo>
                <a:lnTo>
                  <a:pt x="7" y="0"/>
                </a:lnTo>
                <a:lnTo>
                  <a:pt x="11" y="13"/>
                </a:lnTo>
                <a:lnTo>
                  <a:pt x="5" y="15"/>
                </a:lnTo>
                <a:lnTo>
                  <a:pt x="0" y="2"/>
                </a:lnTo>
                <a:close/>
              </a:path>
            </a:pathLst>
          </a:custGeom>
          <a:solidFill>
            <a:srgbClr val="000000"/>
          </a:solidFill>
          <a:ln w="9525">
            <a:noFill/>
            <a:round/>
            <a:headEnd/>
            <a:tailEnd/>
          </a:ln>
        </p:spPr>
        <p:txBody>
          <a:bodyPr/>
          <a:lstStyle/>
          <a:p>
            <a:endParaRPr lang="de-DE"/>
          </a:p>
        </p:txBody>
      </p:sp>
      <p:sp>
        <p:nvSpPr>
          <p:cNvPr id="119851" name="Freeform 59"/>
          <p:cNvSpPr>
            <a:spLocks/>
          </p:cNvSpPr>
          <p:nvPr/>
        </p:nvSpPr>
        <p:spPr bwMode="auto">
          <a:xfrm>
            <a:off x="4060826" y="4006851"/>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9852" name="Freeform 60"/>
          <p:cNvSpPr>
            <a:spLocks/>
          </p:cNvSpPr>
          <p:nvPr/>
        </p:nvSpPr>
        <p:spPr bwMode="auto">
          <a:xfrm>
            <a:off x="4076701" y="4060826"/>
            <a:ext cx="15875" cy="23813"/>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2"/>
                </a:moveTo>
                <a:lnTo>
                  <a:pt x="6" y="0"/>
                </a:lnTo>
                <a:lnTo>
                  <a:pt x="10" y="13"/>
                </a:lnTo>
                <a:lnTo>
                  <a:pt x="4" y="15"/>
                </a:lnTo>
                <a:lnTo>
                  <a:pt x="0" y="2"/>
                </a:lnTo>
                <a:close/>
              </a:path>
            </a:pathLst>
          </a:custGeom>
          <a:solidFill>
            <a:srgbClr val="000000"/>
          </a:solidFill>
          <a:ln w="9525">
            <a:noFill/>
            <a:round/>
            <a:headEnd/>
            <a:tailEnd/>
          </a:ln>
        </p:spPr>
        <p:txBody>
          <a:bodyPr/>
          <a:lstStyle/>
          <a:p>
            <a:endParaRPr lang="de-DE"/>
          </a:p>
        </p:txBody>
      </p:sp>
      <p:sp>
        <p:nvSpPr>
          <p:cNvPr id="119853" name="Freeform 61"/>
          <p:cNvSpPr>
            <a:spLocks/>
          </p:cNvSpPr>
          <p:nvPr/>
        </p:nvSpPr>
        <p:spPr bwMode="auto">
          <a:xfrm>
            <a:off x="4095751" y="4119563"/>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9854" name="Freeform 62"/>
          <p:cNvSpPr>
            <a:spLocks/>
          </p:cNvSpPr>
          <p:nvPr/>
        </p:nvSpPr>
        <p:spPr bwMode="auto">
          <a:xfrm>
            <a:off x="4114800" y="4175125"/>
            <a:ext cx="12700" cy="19050"/>
          </a:xfrm>
          <a:custGeom>
            <a:avLst/>
            <a:gdLst>
              <a:gd name="T0" fmla="*/ 0 w 8"/>
              <a:gd name="T1" fmla="*/ 2147483647 h 12"/>
              <a:gd name="T2" fmla="*/ 2147483647 w 8"/>
              <a:gd name="T3" fmla="*/ 0 h 12"/>
              <a:gd name="T4" fmla="*/ 2147483647 w 8"/>
              <a:gd name="T5" fmla="*/ 2147483647 h 12"/>
              <a:gd name="T6" fmla="*/ 2147483647 w 8"/>
              <a:gd name="T7" fmla="*/ 2147483647 h 12"/>
              <a:gd name="T8" fmla="*/ 0 w 8"/>
              <a:gd name="T9" fmla="*/ 2147483647 h 12"/>
              <a:gd name="T10" fmla="*/ 0 60000 65536"/>
              <a:gd name="T11" fmla="*/ 0 60000 65536"/>
              <a:gd name="T12" fmla="*/ 0 60000 65536"/>
              <a:gd name="T13" fmla="*/ 0 60000 65536"/>
              <a:gd name="T14" fmla="*/ 0 60000 65536"/>
              <a:gd name="T15" fmla="*/ 0 w 8"/>
              <a:gd name="T16" fmla="*/ 0 h 12"/>
              <a:gd name="T17" fmla="*/ 8 w 8"/>
              <a:gd name="T18" fmla="*/ 12 h 12"/>
            </a:gdLst>
            <a:ahLst/>
            <a:cxnLst>
              <a:cxn ang="T10">
                <a:pos x="T0" y="T1"/>
              </a:cxn>
              <a:cxn ang="T11">
                <a:pos x="T2" y="T3"/>
              </a:cxn>
              <a:cxn ang="T12">
                <a:pos x="T4" y="T5"/>
              </a:cxn>
              <a:cxn ang="T13">
                <a:pos x="T6" y="T7"/>
              </a:cxn>
              <a:cxn ang="T14">
                <a:pos x="T8" y="T9"/>
              </a:cxn>
            </a:cxnLst>
            <a:rect l="T15" t="T16" r="T17" b="T18"/>
            <a:pathLst>
              <a:path w="8" h="12">
                <a:moveTo>
                  <a:pt x="0" y="2"/>
                </a:moveTo>
                <a:lnTo>
                  <a:pt x="6" y="0"/>
                </a:lnTo>
                <a:lnTo>
                  <a:pt x="8" y="10"/>
                </a:lnTo>
                <a:lnTo>
                  <a:pt x="2" y="12"/>
                </a:lnTo>
                <a:lnTo>
                  <a:pt x="0" y="2"/>
                </a:lnTo>
                <a:close/>
              </a:path>
            </a:pathLst>
          </a:custGeom>
          <a:solidFill>
            <a:srgbClr val="000000"/>
          </a:solidFill>
          <a:ln w="9525">
            <a:noFill/>
            <a:round/>
            <a:headEnd/>
            <a:tailEnd/>
          </a:ln>
        </p:spPr>
        <p:txBody>
          <a:bodyPr/>
          <a:lstStyle/>
          <a:p>
            <a:endParaRPr lang="de-DE"/>
          </a:p>
        </p:txBody>
      </p:sp>
      <p:sp>
        <p:nvSpPr>
          <p:cNvPr id="119855" name="Freeform 63"/>
          <p:cNvSpPr>
            <a:spLocks/>
          </p:cNvSpPr>
          <p:nvPr/>
        </p:nvSpPr>
        <p:spPr bwMode="auto">
          <a:xfrm>
            <a:off x="4130676" y="4229101"/>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9856" name="Freeform 64"/>
          <p:cNvSpPr>
            <a:spLocks/>
          </p:cNvSpPr>
          <p:nvPr/>
        </p:nvSpPr>
        <p:spPr bwMode="auto">
          <a:xfrm>
            <a:off x="4151313" y="4284664"/>
            <a:ext cx="12700" cy="22225"/>
          </a:xfrm>
          <a:custGeom>
            <a:avLst/>
            <a:gdLst>
              <a:gd name="T0" fmla="*/ 0 w 8"/>
              <a:gd name="T1" fmla="*/ 2147483647 h 14"/>
              <a:gd name="T2" fmla="*/ 2147483647 w 8"/>
              <a:gd name="T3" fmla="*/ 0 h 14"/>
              <a:gd name="T4" fmla="*/ 2147483647 w 8"/>
              <a:gd name="T5" fmla="*/ 2147483647 h 14"/>
              <a:gd name="T6" fmla="*/ 2147483647 w 8"/>
              <a:gd name="T7" fmla="*/ 2147483647 h 14"/>
              <a:gd name="T8" fmla="*/ 0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0" y="2"/>
                </a:moveTo>
                <a:lnTo>
                  <a:pt x="6" y="0"/>
                </a:lnTo>
                <a:lnTo>
                  <a:pt x="8" y="12"/>
                </a:lnTo>
                <a:lnTo>
                  <a:pt x="2" y="14"/>
                </a:lnTo>
                <a:lnTo>
                  <a:pt x="0" y="2"/>
                </a:lnTo>
                <a:close/>
              </a:path>
            </a:pathLst>
          </a:custGeom>
          <a:solidFill>
            <a:srgbClr val="000000"/>
          </a:solidFill>
          <a:ln w="9525">
            <a:noFill/>
            <a:round/>
            <a:headEnd/>
            <a:tailEnd/>
          </a:ln>
        </p:spPr>
        <p:txBody>
          <a:bodyPr/>
          <a:lstStyle/>
          <a:p>
            <a:endParaRPr lang="de-DE"/>
          </a:p>
        </p:txBody>
      </p:sp>
      <p:sp>
        <p:nvSpPr>
          <p:cNvPr id="119857" name="Freeform 65"/>
          <p:cNvSpPr>
            <a:spLocks/>
          </p:cNvSpPr>
          <p:nvPr/>
        </p:nvSpPr>
        <p:spPr bwMode="auto">
          <a:xfrm>
            <a:off x="4167189" y="433863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9858" name="Freeform 66"/>
          <p:cNvSpPr>
            <a:spLocks/>
          </p:cNvSpPr>
          <p:nvPr/>
        </p:nvSpPr>
        <p:spPr bwMode="auto">
          <a:xfrm>
            <a:off x="4186238" y="4394201"/>
            <a:ext cx="12700" cy="22225"/>
          </a:xfrm>
          <a:custGeom>
            <a:avLst/>
            <a:gdLst>
              <a:gd name="T0" fmla="*/ 0 w 8"/>
              <a:gd name="T1" fmla="*/ 2147483647 h 14"/>
              <a:gd name="T2" fmla="*/ 2147483647 w 8"/>
              <a:gd name="T3" fmla="*/ 0 h 14"/>
              <a:gd name="T4" fmla="*/ 2147483647 w 8"/>
              <a:gd name="T5" fmla="*/ 2147483647 h 14"/>
              <a:gd name="T6" fmla="*/ 2147483647 w 8"/>
              <a:gd name="T7" fmla="*/ 2147483647 h 14"/>
              <a:gd name="T8" fmla="*/ 0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0" y="2"/>
                </a:moveTo>
                <a:lnTo>
                  <a:pt x="6" y="0"/>
                </a:lnTo>
                <a:lnTo>
                  <a:pt x="8" y="12"/>
                </a:lnTo>
                <a:lnTo>
                  <a:pt x="2" y="14"/>
                </a:lnTo>
                <a:lnTo>
                  <a:pt x="0" y="2"/>
                </a:lnTo>
                <a:close/>
              </a:path>
            </a:pathLst>
          </a:custGeom>
          <a:solidFill>
            <a:srgbClr val="000000"/>
          </a:solidFill>
          <a:ln w="9525">
            <a:noFill/>
            <a:round/>
            <a:headEnd/>
            <a:tailEnd/>
          </a:ln>
        </p:spPr>
        <p:txBody>
          <a:bodyPr/>
          <a:lstStyle/>
          <a:p>
            <a:endParaRPr lang="de-DE"/>
          </a:p>
        </p:txBody>
      </p:sp>
      <p:sp>
        <p:nvSpPr>
          <p:cNvPr id="119859" name="Freeform 67"/>
          <p:cNvSpPr>
            <a:spLocks/>
          </p:cNvSpPr>
          <p:nvPr/>
        </p:nvSpPr>
        <p:spPr bwMode="auto">
          <a:xfrm>
            <a:off x="4202114" y="444817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9860" name="Freeform 68"/>
          <p:cNvSpPr>
            <a:spLocks/>
          </p:cNvSpPr>
          <p:nvPr/>
        </p:nvSpPr>
        <p:spPr bwMode="auto">
          <a:xfrm>
            <a:off x="4221163" y="4506913"/>
            <a:ext cx="12700" cy="19050"/>
          </a:xfrm>
          <a:custGeom>
            <a:avLst/>
            <a:gdLst>
              <a:gd name="T0" fmla="*/ 0 w 8"/>
              <a:gd name="T1" fmla="*/ 2147483647 h 12"/>
              <a:gd name="T2" fmla="*/ 2147483647 w 8"/>
              <a:gd name="T3" fmla="*/ 0 h 12"/>
              <a:gd name="T4" fmla="*/ 2147483647 w 8"/>
              <a:gd name="T5" fmla="*/ 2147483647 h 12"/>
              <a:gd name="T6" fmla="*/ 2147483647 w 8"/>
              <a:gd name="T7" fmla="*/ 2147483647 h 12"/>
              <a:gd name="T8" fmla="*/ 0 w 8"/>
              <a:gd name="T9" fmla="*/ 2147483647 h 12"/>
              <a:gd name="T10" fmla="*/ 0 60000 65536"/>
              <a:gd name="T11" fmla="*/ 0 60000 65536"/>
              <a:gd name="T12" fmla="*/ 0 60000 65536"/>
              <a:gd name="T13" fmla="*/ 0 60000 65536"/>
              <a:gd name="T14" fmla="*/ 0 60000 65536"/>
              <a:gd name="T15" fmla="*/ 0 w 8"/>
              <a:gd name="T16" fmla="*/ 0 h 12"/>
              <a:gd name="T17" fmla="*/ 8 w 8"/>
              <a:gd name="T18" fmla="*/ 12 h 12"/>
            </a:gdLst>
            <a:ahLst/>
            <a:cxnLst>
              <a:cxn ang="T10">
                <a:pos x="T0" y="T1"/>
              </a:cxn>
              <a:cxn ang="T11">
                <a:pos x="T2" y="T3"/>
              </a:cxn>
              <a:cxn ang="T12">
                <a:pos x="T4" y="T5"/>
              </a:cxn>
              <a:cxn ang="T13">
                <a:pos x="T6" y="T7"/>
              </a:cxn>
              <a:cxn ang="T14">
                <a:pos x="T8" y="T9"/>
              </a:cxn>
            </a:cxnLst>
            <a:rect l="T15" t="T16" r="T17" b="T18"/>
            <a:pathLst>
              <a:path w="8" h="12">
                <a:moveTo>
                  <a:pt x="0" y="2"/>
                </a:moveTo>
                <a:lnTo>
                  <a:pt x="6" y="0"/>
                </a:lnTo>
                <a:lnTo>
                  <a:pt x="8" y="10"/>
                </a:lnTo>
                <a:lnTo>
                  <a:pt x="2" y="12"/>
                </a:lnTo>
                <a:lnTo>
                  <a:pt x="0" y="2"/>
                </a:lnTo>
                <a:close/>
              </a:path>
            </a:pathLst>
          </a:custGeom>
          <a:solidFill>
            <a:srgbClr val="000000"/>
          </a:solidFill>
          <a:ln w="9525">
            <a:noFill/>
            <a:round/>
            <a:headEnd/>
            <a:tailEnd/>
          </a:ln>
        </p:spPr>
        <p:txBody>
          <a:bodyPr/>
          <a:lstStyle/>
          <a:p>
            <a:endParaRPr lang="de-DE"/>
          </a:p>
        </p:txBody>
      </p:sp>
      <p:sp>
        <p:nvSpPr>
          <p:cNvPr id="119861" name="Freeform 69"/>
          <p:cNvSpPr>
            <a:spLocks/>
          </p:cNvSpPr>
          <p:nvPr/>
        </p:nvSpPr>
        <p:spPr bwMode="auto">
          <a:xfrm>
            <a:off x="4237038" y="4560889"/>
            <a:ext cx="17462" cy="22225"/>
          </a:xfrm>
          <a:custGeom>
            <a:avLst/>
            <a:gdLst>
              <a:gd name="T0" fmla="*/ 0 w 11"/>
              <a:gd name="T1" fmla="*/ 2147483647 h 14"/>
              <a:gd name="T2" fmla="*/ 2147483647 w 11"/>
              <a:gd name="T3" fmla="*/ 0 h 14"/>
              <a:gd name="T4" fmla="*/ 2147483647 w 11"/>
              <a:gd name="T5" fmla="*/ 2147483647 h 14"/>
              <a:gd name="T6" fmla="*/ 2147483647 w 11"/>
              <a:gd name="T7" fmla="*/ 2147483647 h 14"/>
              <a:gd name="T8" fmla="*/ 0 w 11"/>
              <a:gd name="T9" fmla="*/ 2147483647 h 14"/>
              <a:gd name="T10" fmla="*/ 0 60000 65536"/>
              <a:gd name="T11" fmla="*/ 0 60000 65536"/>
              <a:gd name="T12" fmla="*/ 0 60000 65536"/>
              <a:gd name="T13" fmla="*/ 0 60000 65536"/>
              <a:gd name="T14" fmla="*/ 0 60000 65536"/>
              <a:gd name="T15" fmla="*/ 0 w 11"/>
              <a:gd name="T16" fmla="*/ 0 h 14"/>
              <a:gd name="T17" fmla="*/ 11 w 11"/>
              <a:gd name="T18" fmla="*/ 14 h 14"/>
            </a:gdLst>
            <a:ahLst/>
            <a:cxnLst>
              <a:cxn ang="T10">
                <a:pos x="T0" y="T1"/>
              </a:cxn>
              <a:cxn ang="T11">
                <a:pos x="T2" y="T3"/>
              </a:cxn>
              <a:cxn ang="T12">
                <a:pos x="T4" y="T5"/>
              </a:cxn>
              <a:cxn ang="T13">
                <a:pos x="T6" y="T7"/>
              </a:cxn>
              <a:cxn ang="T14">
                <a:pos x="T8" y="T9"/>
              </a:cxn>
            </a:cxnLst>
            <a:rect l="T15" t="T16" r="T17" b="T18"/>
            <a:pathLst>
              <a:path w="11" h="14">
                <a:moveTo>
                  <a:pt x="0" y="2"/>
                </a:moveTo>
                <a:lnTo>
                  <a:pt x="6" y="0"/>
                </a:lnTo>
                <a:lnTo>
                  <a:pt x="11" y="12"/>
                </a:lnTo>
                <a:lnTo>
                  <a:pt x="4" y="14"/>
                </a:lnTo>
                <a:lnTo>
                  <a:pt x="0" y="2"/>
                </a:lnTo>
                <a:close/>
              </a:path>
            </a:pathLst>
          </a:custGeom>
          <a:solidFill>
            <a:srgbClr val="000000"/>
          </a:solidFill>
          <a:ln w="9525">
            <a:noFill/>
            <a:round/>
            <a:headEnd/>
            <a:tailEnd/>
          </a:ln>
        </p:spPr>
        <p:txBody>
          <a:bodyPr/>
          <a:lstStyle/>
          <a:p>
            <a:endParaRPr lang="de-DE"/>
          </a:p>
        </p:txBody>
      </p:sp>
      <p:sp>
        <p:nvSpPr>
          <p:cNvPr id="119862" name="Freeform 70"/>
          <p:cNvSpPr>
            <a:spLocks/>
          </p:cNvSpPr>
          <p:nvPr/>
        </p:nvSpPr>
        <p:spPr bwMode="auto">
          <a:xfrm>
            <a:off x="4257675" y="4616451"/>
            <a:ext cx="12700" cy="22225"/>
          </a:xfrm>
          <a:custGeom>
            <a:avLst/>
            <a:gdLst>
              <a:gd name="T0" fmla="*/ 0 w 8"/>
              <a:gd name="T1" fmla="*/ 2147483647 h 14"/>
              <a:gd name="T2" fmla="*/ 2147483647 w 8"/>
              <a:gd name="T3" fmla="*/ 0 h 14"/>
              <a:gd name="T4" fmla="*/ 2147483647 w 8"/>
              <a:gd name="T5" fmla="*/ 2147483647 h 14"/>
              <a:gd name="T6" fmla="*/ 2147483647 w 8"/>
              <a:gd name="T7" fmla="*/ 2147483647 h 14"/>
              <a:gd name="T8" fmla="*/ 0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0" y="2"/>
                </a:moveTo>
                <a:lnTo>
                  <a:pt x="6" y="0"/>
                </a:lnTo>
                <a:lnTo>
                  <a:pt x="8" y="12"/>
                </a:lnTo>
                <a:lnTo>
                  <a:pt x="2" y="14"/>
                </a:lnTo>
                <a:lnTo>
                  <a:pt x="0" y="2"/>
                </a:lnTo>
                <a:close/>
              </a:path>
            </a:pathLst>
          </a:custGeom>
          <a:solidFill>
            <a:srgbClr val="000000"/>
          </a:solidFill>
          <a:ln w="9525">
            <a:noFill/>
            <a:round/>
            <a:headEnd/>
            <a:tailEnd/>
          </a:ln>
        </p:spPr>
        <p:txBody>
          <a:bodyPr/>
          <a:lstStyle/>
          <a:p>
            <a:endParaRPr lang="de-DE"/>
          </a:p>
        </p:txBody>
      </p:sp>
      <p:sp>
        <p:nvSpPr>
          <p:cNvPr id="119863" name="Freeform 71"/>
          <p:cNvSpPr>
            <a:spLocks/>
          </p:cNvSpPr>
          <p:nvPr/>
        </p:nvSpPr>
        <p:spPr bwMode="auto">
          <a:xfrm>
            <a:off x="4273551" y="467042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9864" name="Freeform 72"/>
          <p:cNvSpPr>
            <a:spLocks/>
          </p:cNvSpPr>
          <p:nvPr/>
        </p:nvSpPr>
        <p:spPr bwMode="auto">
          <a:xfrm>
            <a:off x="4292601" y="472598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9865" name="Freeform 73"/>
          <p:cNvSpPr>
            <a:spLocks/>
          </p:cNvSpPr>
          <p:nvPr/>
        </p:nvSpPr>
        <p:spPr bwMode="auto">
          <a:xfrm>
            <a:off x="4308476" y="4779963"/>
            <a:ext cx="15875" cy="23812"/>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2"/>
                </a:moveTo>
                <a:lnTo>
                  <a:pt x="6" y="0"/>
                </a:lnTo>
                <a:lnTo>
                  <a:pt x="10" y="13"/>
                </a:lnTo>
                <a:lnTo>
                  <a:pt x="4" y="15"/>
                </a:lnTo>
                <a:lnTo>
                  <a:pt x="0" y="2"/>
                </a:lnTo>
                <a:close/>
              </a:path>
            </a:pathLst>
          </a:custGeom>
          <a:solidFill>
            <a:srgbClr val="000000"/>
          </a:solidFill>
          <a:ln w="9525">
            <a:noFill/>
            <a:round/>
            <a:headEnd/>
            <a:tailEnd/>
          </a:ln>
        </p:spPr>
        <p:txBody>
          <a:bodyPr/>
          <a:lstStyle/>
          <a:p>
            <a:endParaRPr lang="de-DE"/>
          </a:p>
        </p:txBody>
      </p:sp>
      <p:sp>
        <p:nvSpPr>
          <p:cNvPr id="119866" name="Freeform 74"/>
          <p:cNvSpPr>
            <a:spLocks/>
          </p:cNvSpPr>
          <p:nvPr/>
        </p:nvSpPr>
        <p:spPr bwMode="auto">
          <a:xfrm>
            <a:off x="4327526" y="4838700"/>
            <a:ext cx="15875" cy="19050"/>
          </a:xfrm>
          <a:custGeom>
            <a:avLst/>
            <a:gdLst>
              <a:gd name="T0" fmla="*/ 0 w 10"/>
              <a:gd name="T1" fmla="*/ 2147483647 h 12"/>
              <a:gd name="T2" fmla="*/ 2147483647 w 10"/>
              <a:gd name="T3" fmla="*/ 0 h 12"/>
              <a:gd name="T4" fmla="*/ 2147483647 w 10"/>
              <a:gd name="T5" fmla="*/ 2147483647 h 12"/>
              <a:gd name="T6" fmla="*/ 2147483647 w 10"/>
              <a:gd name="T7" fmla="*/ 2147483647 h 12"/>
              <a:gd name="T8" fmla="*/ 0 w 10"/>
              <a:gd name="T9" fmla="*/ 2147483647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2"/>
                </a:moveTo>
                <a:lnTo>
                  <a:pt x="6" y="0"/>
                </a:lnTo>
                <a:lnTo>
                  <a:pt x="10" y="10"/>
                </a:lnTo>
                <a:lnTo>
                  <a:pt x="4" y="12"/>
                </a:lnTo>
                <a:lnTo>
                  <a:pt x="0" y="2"/>
                </a:lnTo>
                <a:close/>
              </a:path>
            </a:pathLst>
          </a:custGeom>
          <a:solidFill>
            <a:srgbClr val="000000"/>
          </a:solidFill>
          <a:ln w="9525">
            <a:noFill/>
            <a:round/>
            <a:headEnd/>
            <a:tailEnd/>
          </a:ln>
        </p:spPr>
        <p:txBody>
          <a:bodyPr/>
          <a:lstStyle/>
          <a:p>
            <a:endParaRPr lang="de-DE"/>
          </a:p>
        </p:txBody>
      </p:sp>
      <p:sp>
        <p:nvSpPr>
          <p:cNvPr id="119867" name="Freeform 75"/>
          <p:cNvSpPr>
            <a:spLocks/>
          </p:cNvSpPr>
          <p:nvPr/>
        </p:nvSpPr>
        <p:spPr bwMode="auto">
          <a:xfrm>
            <a:off x="4343401" y="4892675"/>
            <a:ext cx="17463" cy="20638"/>
          </a:xfrm>
          <a:custGeom>
            <a:avLst/>
            <a:gdLst>
              <a:gd name="T0" fmla="*/ 0 w 11"/>
              <a:gd name="T1" fmla="*/ 2147483647 h 13"/>
              <a:gd name="T2" fmla="*/ 2147483647 w 11"/>
              <a:gd name="T3" fmla="*/ 0 h 13"/>
              <a:gd name="T4" fmla="*/ 2147483647 w 11"/>
              <a:gd name="T5" fmla="*/ 2147483647 h 13"/>
              <a:gd name="T6" fmla="*/ 2147483647 w 11"/>
              <a:gd name="T7" fmla="*/ 2147483647 h 13"/>
              <a:gd name="T8" fmla="*/ 0 w 11"/>
              <a:gd name="T9" fmla="*/ 2147483647 h 13"/>
              <a:gd name="T10" fmla="*/ 0 60000 65536"/>
              <a:gd name="T11" fmla="*/ 0 60000 65536"/>
              <a:gd name="T12" fmla="*/ 0 60000 65536"/>
              <a:gd name="T13" fmla="*/ 0 60000 65536"/>
              <a:gd name="T14" fmla="*/ 0 60000 65536"/>
              <a:gd name="T15" fmla="*/ 0 w 11"/>
              <a:gd name="T16" fmla="*/ 0 h 13"/>
              <a:gd name="T17" fmla="*/ 11 w 11"/>
              <a:gd name="T18" fmla="*/ 13 h 13"/>
            </a:gdLst>
            <a:ahLst/>
            <a:cxnLst>
              <a:cxn ang="T10">
                <a:pos x="T0" y="T1"/>
              </a:cxn>
              <a:cxn ang="T11">
                <a:pos x="T2" y="T3"/>
              </a:cxn>
              <a:cxn ang="T12">
                <a:pos x="T4" y="T5"/>
              </a:cxn>
              <a:cxn ang="T13">
                <a:pos x="T6" y="T7"/>
              </a:cxn>
              <a:cxn ang="T14">
                <a:pos x="T8" y="T9"/>
              </a:cxn>
            </a:cxnLst>
            <a:rect l="T15" t="T16" r="T17" b="T18"/>
            <a:pathLst>
              <a:path w="11" h="13">
                <a:moveTo>
                  <a:pt x="0" y="2"/>
                </a:moveTo>
                <a:lnTo>
                  <a:pt x="6" y="0"/>
                </a:lnTo>
                <a:lnTo>
                  <a:pt x="11" y="11"/>
                </a:lnTo>
                <a:lnTo>
                  <a:pt x="4" y="13"/>
                </a:lnTo>
                <a:lnTo>
                  <a:pt x="0" y="2"/>
                </a:lnTo>
                <a:close/>
              </a:path>
            </a:pathLst>
          </a:custGeom>
          <a:solidFill>
            <a:srgbClr val="000000"/>
          </a:solidFill>
          <a:ln w="9525">
            <a:noFill/>
            <a:round/>
            <a:headEnd/>
            <a:tailEnd/>
          </a:ln>
        </p:spPr>
        <p:txBody>
          <a:bodyPr/>
          <a:lstStyle/>
          <a:p>
            <a:endParaRPr lang="de-DE"/>
          </a:p>
        </p:txBody>
      </p:sp>
      <p:sp>
        <p:nvSpPr>
          <p:cNvPr id="119868" name="Freeform 76"/>
          <p:cNvSpPr>
            <a:spLocks/>
          </p:cNvSpPr>
          <p:nvPr/>
        </p:nvSpPr>
        <p:spPr bwMode="auto">
          <a:xfrm>
            <a:off x="4364039" y="4948239"/>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9869" name="Freeform 77"/>
          <p:cNvSpPr>
            <a:spLocks/>
          </p:cNvSpPr>
          <p:nvPr/>
        </p:nvSpPr>
        <p:spPr bwMode="auto">
          <a:xfrm>
            <a:off x="4379914" y="5002213"/>
            <a:ext cx="15875" cy="23812"/>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2"/>
                </a:moveTo>
                <a:lnTo>
                  <a:pt x="6" y="0"/>
                </a:lnTo>
                <a:lnTo>
                  <a:pt x="10" y="13"/>
                </a:lnTo>
                <a:lnTo>
                  <a:pt x="4" y="15"/>
                </a:lnTo>
                <a:lnTo>
                  <a:pt x="0" y="2"/>
                </a:lnTo>
                <a:close/>
              </a:path>
            </a:pathLst>
          </a:custGeom>
          <a:solidFill>
            <a:srgbClr val="000000"/>
          </a:solidFill>
          <a:ln w="9525">
            <a:noFill/>
            <a:round/>
            <a:headEnd/>
            <a:tailEnd/>
          </a:ln>
        </p:spPr>
        <p:txBody>
          <a:bodyPr/>
          <a:lstStyle/>
          <a:p>
            <a:endParaRPr lang="de-DE"/>
          </a:p>
        </p:txBody>
      </p:sp>
      <p:sp>
        <p:nvSpPr>
          <p:cNvPr id="119870" name="Freeform 78"/>
          <p:cNvSpPr>
            <a:spLocks/>
          </p:cNvSpPr>
          <p:nvPr/>
        </p:nvSpPr>
        <p:spPr bwMode="auto">
          <a:xfrm>
            <a:off x="4398964" y="5057776"/>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9871" name="Freeform 79"/>
          <p:cNvSpPr>
            <a:spLocks/>
          </p:cNvSpPr>
          <p:nvPr/>
        </p:nvSpPr>
        <p:spPr bwMode="auto">
          <a:xfrm>
            <a:off x="4414839" y="5111751"/>
            <a:ext cx="15875" cy="23813"/>
          </a:xfrm>
          <a:custGeom>
            <a:avLst/>
            <a:gdLst>
              <a:gd name="T0" fmla="*/ 0 w 10"/>
              <a:gd name="T1" fmla="*/ 2147483647 h 15"/>
              <a:gd name="T2" fmla="*/ 2147483647 w 10"/>
              <a:gd name="T3" fmla="*/ 0 h 15"/>
              <a:gd name="T4" fmla="*/ 2147483647 w 10"/>
              <a:gd name="T5" fmla="*/ 2147483647 h 15"/>
              <a:gd name="T6" fmla="*/ 2147483647 w 10"/>
              <a:gd name="T7" fmla="*/ 2147483647 h 15"/>
              <a:gd name="T8" fmla="*/ 0 w 10"/>
              <a:gd name="T9" fmla="*/ 2147483647 h 15"/>
              <a:gd name="T10" fmla="*/ 0 60000 65536"/>
              <a:gd name="T11" fmla="*/ 0 60000 65536"/>
              <a:gd name="T12" fmla="*/ 0 60000 65536"/>
              <a:gd name="T13" fmla="*/ 0 60000 65536"/>
              <a:gd name="T14" fmla="*/ 0 60000 65536"/>
              <a:gd name="T15" fmla="*/ 0 w 10"/>
              <a:gd name="T16" fmla="*/ 0 h 15"/>
              <a:gd name="T17" fmla="*/ 10 w 10"/>
              <a:gd name="T18" fmla="*/ 15 h 15"/>
            </a:gdLst>
            <a:ahLst/>
            <a:cxnLst>
              <a:cxn ang="T10">
                <a:pos x="T0" y="T1"/>
              </a:cxn>
              <a:cxn ang="T11">
                <a:pos x="T2" y="T3"/>
              </a:cxn>
              <a:cxn ang="T12">
                <a:pos x="T4" y="T5"/>
              </a:cxn>
              <a:cxn ang="T13">
                <a:pos x="T6" y="T7"/>
              </a:cxn>
              <a:cxn ang="T14">
                <a:pos x="T8" y="T9"/>
              </a:cxn>
            </a:cxnLst>
            <a:rect l="T15" t="T16" r="T17" b="T18"/>
            <a:pathLst>
              <a:path w="10" h="15">
                <a:moveTo>
                  <a:pt x="0" y="3"/>
                </a:moveTo>
                <a:lnTo>
                  <a:pt x="6" y="0"/>
                </a:lnTo>
                <a:lnTo>
                  <a:pt x="10" y="13"/>
                </a:lnTo>
                <a:lnTo>
                  <a:pt x="4" y="15"/>
                </a:lnTo>
                <a:lnTo>
                  <a:pt x="0" y="3"/>
                </a:lnTo>
                <a:close/>
              </a:path>
            </a:pathLst>
          </a:custGeom>
          <a:solidFill>
            <a:srgbClr val="000000"/>
          </a:solidFill>
          <a:ln w="9525">
            <a:noFill/>
            <a:round/>
            <a:headEnd/>
            <a:tailEnd/>
          </a:ln>
        </p:spPr>
        <p:txBody>
          <a:bodyPr/>
          <a:lstStyle/>
          <a:p>
            <a:endParaRPr lang="de-DE"/>
          </a:p>
        </p:txBody>
      </p:sp>
      <p:sp>
        <p:nvSpPr>
          <p:cNvPr id="119872" name="Freeform 80"/>
          <p:cNvSpPr>
            <a:spLocks/>
          </p:cNvSpPr>
          <p:nvPr/>
        </p:nvSpPr>
        <p:spPr bwMode="auto">
          <a:xfrm>
            <a:off x="4433889" y="5167314"/>
            <a:ext cx="15875" cy="22225"/>
          </a:xfrm>
          <a:custGeom>
            <a:avLst/>
            <a:gdLst>
              <a:gd name="T0" fmla="*/ 0 w 10"/>
              <a:gd name="T1" fmla="*/ 2147483647 h 14"/>
              <a:gd name="T2" fmla="*/ 2147483647 w 10"/>
              <a:gd name="T3" fmla="*/ 0 h 14"/>
              <a:gd name="T4" fmla="*/ 2147483647 w 10"/>
              <a:gd name="T5" fmla="*/ 2147483647 h 14"/>
              <a:gd name="T6" fmla="*/ 2147483647 w 10"/>
              <a:gd name="T7" fmla="*/ 2147483647 h 14"/>
              <a:gd name="T8" fmla="*/ 0 w 10"/>
              <a:gd name="T9" fmla="*/ 2147483647 h 14"/>
              <a:gd name="T10" fmla="*/ 0 60000 65536"/>
              <a:gd name="T11" fmla="*/ 0 60000 65536"/>
              <a:gd name="T12" fmla="*/ 0 60000 65536"/>
              <a:gd name="T13" fmla="*/ 0 60000 65536"/>
              <a:gd name="T14" fmla="*/ 0 60000 65536"/>
              <a:gd name="T15" fmla="*/ 0 w 10"/>
              <a:gd name="T16" fmla="*/ 0 h 14"/>
              <a:gd name="T17" fmla="*/ 10 w 10"/>
              <a:gd name="T18" fmla="*/ 14 h 14"/>
            </a:gdLst>
            <a:ahLst/>
            <a:cxnLst>
              <a:cxn ang="T10">
                <a:pos x="T0" y="T1"/>
              </a:cxn>
              <a:cxn ang="T11">
                <a:pos x="T2" y="T3"/>
              </a:cxn>
              <a:cxn ang="T12">
                <a:pos x="T4" y="T5"/>
              </a:cxn>
              <a:cxn ang="T13">
                <a:pos x="T6" y="T7"/>
              </a:cxn>
              <a:cxn ang="T14">
                <a:pos x="T8" y="T9"/>
              </a:cxn>
            </a:cxnLst>
            <a:rect l="T15" t="T16" r="T17" b="T18"/>
            <a:pathLst>
              <a:path w="10" h="14">
                <a:moveTo>
                  <a:pt x="0" y="2"/>
                </a:moveTo>
                <a:lnTo>
                  <a:pt x="6" y="0"/>
                </a:lnTo>
                <a:lnTo>
                  <a:pt x="10" y="12"/>
                </a:lnTo>
                <a:lnTo>
                  <a:pt x="4" y="14"/>
                </a:lnTo>
                <a:lnTo>
                  <a:pt x="0" y="2"/>
                </a:lnTo>
                <a:close/>
              </a:path>
            </a:pathLst>
          </a:custGeom>
          <a:solidFill>
            <a:srgbClr val="000000"/>
          </a:solidFill>
          <a:ln w="9525">
            <a:noFill/>
            <a:round/>
            <a:headEnd/>
            <a:tailEnd/>
          </a:ln>
        </p:spPr>
        <p:txBody>
          <a:bodyPr/>
          <a:lstStyle/>
          <a:p>
            <a:endParaRPr lang="de-DE"/>
          </a:p>
        </p:txBody>
      </p:sp>
      <p:sp>
        <p:nvSpPr>
          <p:cNvPr id="119873" name="Freeform 81"/>
          <p:cNvSpPr>
            <a:spLocks/>
          </p:cNvSpPr>
          <p:nvPr/>
        </p:nvSpPr>
        <p:spPr bwMode="auto">
          <a:xfrm>
            <a:off x="4449763" y="5226050"/>
            <a:ext cx="17462" cy="19050"/>
          </a:xfrm>
          <a:custGeom>
            <a:avLst/>
            <a:gdLst>
              <a:gd name="T0" fmla="*/ 0 w 11"/>
              <a:gd name="T1" fmla="*/ 2147483647 h 12"/>
              <a:gd name="T2" fmla="*/ 2147483647 w 11"/>
              <a:gd name="T3" fmla="*/ 0 h 12"/>
              <a:gd name="T4" fmla="*/ 2147483647 w 11"/>
              <a:gd name="T5" fmla="*/ 2147483647 h 12"/>
              <a:gd name="T6" fmla="*/ 2147483647 w 11"/>
              <a:gd name="T7" fmla="*/ 2147483647 h 12"/>
              <a:gd name="T8" fmla="*/ 0 w 11"/>
              <a:gd name="T9" fmla="*/ 2147483647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0" y="2"/>
                </a:moveTo>
                <a:lnTo>
                  <a:pt x="7" y="0"/>
                </a:lnTo>
                <a:lnTo>
                  <a:pt x="11" y="10"/>
                </a:lnTo>
                <a:lnTo>
                  <a:pt x="5" y="12"/>
                </a:lnTo>
                <a:lnTo>
                  <a:pt x="0" y="2"/>
                </a:lnTo>
                <a:close/>
              </a:path>
            </a:pathLst>
          </a:custGeom>
          <a:solidFill>
            <a:srgbClr val="000000"/>
          </a:solidFill>
          <a:ln w="9525">
            <a:noFill/>
            <a:round/>
            <a:headEnd/>
            <a:tailEnd/>
          </a:ln>
        </p:spPr>
        <p:txBody>
          <a:bodyPr/>
          <a:lstStyle/>
          <a:p>
            <a:endParaRPr lang="de-DE"/>
          </a:p>
        </p:txBody>
      </p:sp>
      <p:sp>
        <p:nvSpPr>
          <p:cNvPr id="119874" name="Freeform 82"/>
          <p:cNvSpPr>
            <a:spLocks/>
          </p:cNvSpPr>
          <p:nvPr/>
        </p:nvSpPr>
        <p:spPr bwMode="auto">
          <a:xfrm>
            <a:off x="3582989" y="2390775"/>
            <a:ext cx="22225" cy="14288"/>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7"/>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9875" name="Freeform 83"/>
          <p:cNvSpPr>
            <a:spLocks/>
          </p:cNvSpPr>
          <p:nvPr/>
        </p:nvSpPr>
        <p:spPr bwMode="auto">
          <a:xfrm>
            <a:off x="3641726" y="239871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876" name="Rectangle 84"/>
          <p:cNvSpPr>
            <a:spLocks noChangeArrowheads="1"/>
          </p:cNvSpPr>
          <p:nvPr/>
        </p:nvSpPr>
        <p:spPr bwMode="auto">
          <a:xfrm>
            <a:off x="3698875" y="2408239"/>
            <a:ext cx="19050" cy="9525"/>
          </a:xfrm>
          <a:prstGeom prst="rect">
            <a:avLst/>
          </a:prstGeom>
          <a:solidFill>
            <a:srgbClr val="000000"/>
          </a:solidFill>
          <a:ln w="9525">
            <a:noFill/>
            <a:miter lim="800000"/>
            <a:headEnd/>
            <a:tailEnd/>
          </a:ln>
        </p:spPr>
        <p:txBody>
          <a:bodyPr/>
          <a:lstStyle/>
          <a:p>
            <a:endParaRPr lang="de-DE"/>
          </a:p>
        </p:txBody>
      </p:sp>
      <p:sp>
        <p:nvSpPr>
          <p:cNvPr id="119877" name="Freeform 85"/>
          <p:cNvSpPr>
            <a:spLocks/>
          </p:cNvSpPr>
          <p:nvPr/>
        </p:nvSpPr>
        <p:spPr bwMode="auto">
          <a:xfrm>
            <a:off x="3757614" y="24145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878" name="Freeform 86"/>
          <p:cNvSpPr>
            <a:spLocks/>
          </p:cNvSpPr>
          <p:nvPr/>
        </p:nvSpPr>
        <p:spPr bwMode="auto">
          <a:xfrm>
            <a:off x="3811589" y="242093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879" name="Freeform 87"/>
          <p:cNvSpPr>
            <a:spLocks/>
          </p:cNvSpPr>
          <p:nvPr/>
        </p:nvSpPr>
        <p:spPr bwMode="auto">
          <a:xfrm>
            <a:off x="3870326" y="24272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880" name="Freeform 88"/>
          <p:cNvSpPr>
            <a:spLocks/>
          </p:cNvSpPr>
          <p:nvPr/>
        </p:nvSpPr>
        <p:spPr bwMode="auto">
          <a:xfrm>
            <a:off x="3927476" y="2436813"/>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9881" name="Freeform 89"/>
          <p:cNvSpPr>
            <a:spLocks/>
          </p:cNvSpPr>
          <p:nvPr/>
        </p:nvSpPr>
        <p:spPr bwMode="auto">
          <a:xfrm>
            <a:off x="3986214" y="244316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882" name="Freeform 90"/>
          <p:cNvSpPr>
            <a:spLocks/>
          </p:cNvSpPr>
          <p:nvPr/>
        </p:nvSpPr>
        <p:spPr bwMode="auto">
          <a:xfrm>
            <a:off x="4043363" y="2449513"/>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3" y="0"/>
                </a:moveTo>
                <a:lnTo>
                  <a:pt x="0" y="6"/>
                </a:lnTo>
                <a:lnTo>
                  <a:pt x="13" y="8"/>
                </a:lnTo>
                <a:lnTo>
                  <a:pt x="15" y="2"/>
                </a:lnTo>
                <a:lnTo>
                  <a:pt x="3" y="0"/>
                </a:lnTo>
                <a:close/>
              </a:path>
            </a:pathLst>
          </a:custGeom>
          <a:solidFill>
            <a:srgbClr val="000000"/>
          </a:solidFill>
          <a:ln w="9525">
            <a:noFill/>
            <a:round/>
            <a:headEnd/>
            <a:tailEnd/>
          </a:ln>
        </p:spPr>
        <p:txBody>
          <a:bodyPr/>
          <a:lstStyle/>
          <a:p>
            <a:endParaRPr lang="de-DE"/>
          </a:p>
        </p:txBody>
      </p:sp>
      <p:sp>
        <p:nvSpPr>
          <p:cNvPr id="119883" name="Rectangle 91"/>
          <p:cNvSpPr>
            <a:spLocks noChangeArrowheads="1"/>
          </p:cNvSpPr>
          <p:nvPr/>
        </p:nvSpPr>
        <p:spPr bwMode="auto">
          <a:xfrm>
            <a:off x="4102100" y="2459039"/>
            <a:ext cx="19050" cy="9525"/>
          </a:xfrm>
          <a:prstGeom prst="rect">
            <a:avLst/>
          </a:prstGeom>
          <a:solidFill>
            <a:srgbClr val="000000"/>
          </a:solidFill>
          <a:ln w="9525">
            <a:noFill/>
            <a:miter lim="800000"/>
            <a:headEnd/>
            <a:tailEnd/>
          </a:ln>
        </p:spPr>
        <p:txBody>
          <a:bodyPr/>
          <a:lstStyle/>
          <a:p>
            <a:endParaRPr lang="de-DE"/>
          </a:p>
        </p:txBody>
      </p:sp>
      <p:sp>
        <p:nvSpPr>
          <p:cNvPr id="119884" name="Freeform 92"/>
          <p:cNvSpPr>
            <a:spLocks/>
          </p:cNvSpPr>
          <p:nvPr/>
        </p:nvSpPr>
        <p:spPr bwMode="auto">
          <a:xfrm>
            <a:off x="4160839" y="24653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885" name="Freeform 93"/>
          <p:cNvSpPr>
            <a:spLocks/>
          </p:cNvSpPr>
          <p:nvPr/>
        </p:nvSpPr>
        <p:spPr bwMode="auto">
          <a:xfrm>
            <a:off x="4217988" y="2471738"/>
            <a:ext cx="19050" cy="12700"/>
          </a:xfrm>
          <a:custGeom>
            <a:avLst/>
            <a:gdLst>
              <a:gd name="T0" fmla="*/ 2147483647 w 12"/>
              <a:gd name="T1" fmla="*/ 0 h 8"/>
              <a:gd name="T2" fmla="*/ 0 w 12"/>
              <a:gd name="T3" fmla="*/ 2147483647 h 8"/>
              <a:gd name="T4" fmla="*/ 2147483647 w 12"/>
              <a:gd name="T5" fmla="*/ 2147483647 h 8"/>
              <a:gd name="T6" fmla="*/ 2147483647 w 12"/>
              <a:gd name="T7" fmla="*/ 2147483647 h 8"/>
              <a:gd name="T8" fmla="*/ 2147483647 w 12"/>
              <a:gd name="T9" fmla="*/ 0 h 8"/>
              <a:gd name="T10" fmla="*/ 0 60000 65536"/>
              <a:gd name="T11" fmla="*/ 0 60000 65536"/>
              <a:gd name="T12" fmla="*/ 0 60000 65536"/>
              <a:gd name="T13" fmla="*/ 0 60000 65536"/>
              <a:gd name="T14" fmla="*/ 0 60000 65536"/>
              <a:gd name="T15" fmla="*/ 0 w 12"/>
              <a:gd name="T16" fmla="*/ 0 h 8"/>
              <a:gd name="T17" fmla="*/ 12 w 12"/>
              <a:gd name="T18" fmla="*/ 8 h 8"/>
            </a:gdLst>
            <a:ahLst/>
            <a:cxnLst>
              <a:cxn ang="T10">
                <a:pos x="T0" y="T1"/>
              </a:cxn>
              <a:cxn ang="T11">
                <a:pos x="T2" y="T3"/>
              </a:cxn>
              <a:cxn ang="T12">
                <a:pos x="T4" y="T5"/>
              </a:cxn>
              <a:cxn ang="T13">
                <a:pos x="T6" y="T7"/>
              </a:cxn>
              <a:cxn ang="T14">
                <a:pos x="T8" y="T9"/>
              </a:cxn>
            </a:cxnLst>
            <a:rect l="T15" t="T16" r="T17" b="T18"/>
            <a:pathLst>
              <a:path w="12" h="8">
                <a:moveTo>
                  <a:pt x="2" y="0"/>
                </a:moveTo>
                <a:lnTo>
                  <a:pt x="0" y="6"/>
                </a:lnTo>
                <a:lnTo>
                  <a:pt x="10" y="8"/>
                </a:lnTo>
                <a:lnTo>
                  <a:pt x="12" y="2"/>
                </a:lnTo>
                <a:lnTo>
                  <a:pt x="2" y="0"/>
                </a:lnTo>
                <a:close/>
              </a:path>
            </a:pathLst>
          </a:custGeom>
          <a:solidFill>
            <a:srgbClr val="000000"/>
          </a:solidFill>
          <a:ln w="9525">
            <a:noFill/>
            <a:round/>
            <a:headEnd/>
            <a:tailEnd/>
          </a:ln>
        </p:spPr>
        <p:txBody>
          <a:bodyPr/>
          <a:lstStyle/>
          <a:p>
            <a:endParaRPr lang="de-DE"/>
          </a:p>
        </p:txBody>
      </p:sp>
      <p:sp>
        <p:nvSpPr>
          <p:cNvPr id="119886" name="Freeform 94"/>
          <p:cNvSpPr>
            <a:spLocks/>
          </p:cNvSpPr>
          <p:nvPr/>
        </p:nvSpPr>
        <p:spPr bwMode="auto">
          <a:xfrm>
            <a:off x="4273551" y="24780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887" name="Freeform 95"/>
          <p:cNvSpPr>
            <a:spLocks/>
          </p:cNvSpPr>
          <p:nvPr/>
        </p:nvSpPr>
        <p:spPr bwMode="auto">
          <a:xfrm>
            <a:off x="4330701" y="2487614"/>
            <a:ext cx="22225" cy="14287"/>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6"/>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9888" name="Freeform 96"/>
          <p:cNvSpPr>
            <a:spLocks/>
          </p:cNvSpPr>
          <p:nvPr/>
        </p:nvSpPr>
        <p:spPr bwMode="auto">
          <a:xfrm>
            <a:off x="4389439" y="2493964"/>
            <a:ext cx="22225" cy="14287"/>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7"/>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9889" name="Freeform 97"/>
          <p:cNvSpPr>
            <a:spLocks/>
          </p:cNvSpPr>
          <p:nvPr/>
        </p:nvSpPr>
        <p:spPr bwMode="auto">
          <a:xfrm>
            <a:off x="4446588" y="2501900"/>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9890" name="Rectangle 98"/>
          <p:cNvSpPr>
            <a:spLocks noChangeArrowheads="1"/>
          </p:cNvSpPr>
          <p:nvPr/>
        </p:nvSpPr>
        <p:spPr bwMode="auto">
          <a:xfrm>
            <a:off x="4505325" y="2511426"/>
            <a:ext cx="19050" cy="9525"/>
          </a:xfrm>
          <a:prstGeom prst="rect">
            <a:avLst/>
          </a:prstGeom>
          <a:solidFill>
            <a:srgbClr val="000000"/>
          </a:solidFill>
          <a:ln w="9525">
            <a:noFill/>
            <a:miter lim="800000"/>
            <a:headEnd/>
            <a:tailEnd/>
          </a:ln>
        </p:spPr>
        <p:txBody>
          <a:bodyPr/>
          <a:lstStyle/>
          <a:p>
            <a:endParaRPr lang="de-DE"/>
          </a:p>
        </p:txBody>
      </p:sp>
      <p:sp>
        <p:nvSpPr>
          <p:cNvPr id="119891" name="Freeform 99"/>
          <p:cNvSpPr>
            <a:spLocks/>
          </p:cNvSpPr>
          <p:nvPr/>
        </p:nvSpPr>
        <p:spPr bwMode="auto">
          <a:xfrm>
            <a:off x="4564064" y="251777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892" name="Freeform 100"/>
          <p:cNvSpPr>
            <a:spLocks/>
          </p:cNvSpPr>
          <p:nvPr/>
        </p:nvSpPr>
        <p:spPr bwMode="auto">
          <a:xfrm>
            <a:off x="4621214" y="252412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893" name="Rectangle 101"/>
          <p:cNvSpPr>
            <a:spLocks noChangeArrowheads="1"/>
          </p:cNvSpPr>
          <p:nvPr/>
        </p:nvSpPr>
        <p:spPr bwMode="auto">
          <a:xfrm>
            <a:off x="4676775" y="2533651"/>
            <a:ext cx="19050" cy="9525"/>
          </a:xfrm>
          <a:prstGeom prst="rect">
            <a:avLst/>
          </a:prstGeom>
          <a:solidFill>
            <a:srgbClr val="000000"/>
          </a:solidFill>
          <a:ln w="9525">
            <a:noFill/>
            <a:miter lim="800000"/>
            <a:headEnd/>
            <a:tailEnd/>
          </a:ln>
        </p:spPr>
        <p:txBody>
          <a:bodyPr/>
          <a:lstStyle/>
          <a:p>
            <a:endParaRPr lang="de-DE"/>
          </a:p>
        </p:txBody>
      </p:sp>
      <p:sp>
        <p:nvSpPr>
          <p:cNvPr id="119894" name="Freeform 102"/>
          <p:cNvSpPr>
            <a:spLocks/>
          </p:cNvSpPr>
          <p:nvPr/>
        </p:nvSpPr>
        <p:spPr bwMode="auto">
          <a:xfrm>
            <a:off x="4733926" y="25400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895" name="Freeform 103"/>
          <p:cNvSpPr>
            <a:spLocks/>
          </p:cNvSpPr>
          <p:nvPr/>
        </p:nvSpPr>
        <p:spPr bwMode="auto">
          <a:xfrm>
            <a:off x="4792664" y="254635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896" name="Freeform 104"/>
          <p:cNvSpPr>
            <a:spLocks/>
          </p:cNvSpPr>
          <p:nvPr/>
        </p:nvSpPr>
        <p:spPr bwMode="auto">
          <a:xfrm>
            <a:off x="4849813" y="2552700"/>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9897" name="Rectangle 105"/>
          <p:cNvSpPr>
            <a:spLocks noChangeArrowheads="1"/>
          </p:cNvSpPr>
          <p:nvPr/>
        </p:nvSpPr>
        <p:spPr bwMode="auto">
          <a:xfrm>
            <a:off x="4908550" y="2562226"/>
            <a:ext cx="19050" cy="9525"/>
          </a:xfrm>
          <a:prstGeom prst="rect">
            <a:avLst/>
          </a:prstGeom>
          <a:solidFill>
            <a:srgbClr val="000000"/>
          </a:solidFill>
          <a:ln w="9525">
            <a:noFill/>
            <a:miter lim="800000"/>
            <a:headEnd/>
            <a:tailEnd/>
          </a:ln>
        </p:spPr>
        <p:txBody>
          <a:bodyPr/>
          <a:lstStyle/>
          <a:p>
            <a:endParaRPr lang="de-DE"/>
          </a:p>
        </p:txBody>
      </p:sp>
      <p:sp>
        <p:nvSpPr>
          <p:cNvPr id="119898" name="Freeform 106"/>
          <p:cNvSpPr>
            <a:spLocks/>
          </p:cNvSpPr>
          <p:nvPr/>
        </p:nvSpPr>
        <p:spPr bwMode="auto">
          <a:xfrm>
            <a:off x="4965701" y="2568575"/>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3" y="0"/>
                </a:moveTo>
                <a:lnTo>
                  <a:pt x="0" y="6"/>
                </a:lnTo>
                <a:lnTo>
                  <a:pt x="13" y="8"/>
                </a:lnTo>
                <a:lnTo>
                  <a:pt x="15" y="2"/>
                </a:lnTo>
                <a:lnTo>
                  <a:pt x="3" y="0"/>
                </a:lnTo>
                <a:close/>
              </a:path>
            </a:pathLst>
          </a:custGeom>
          <a:solidFill>
            <a:srgbClr val="000000"/>
          </a:solidFill>
          <a:ln w="9525">
            <a:noFill/>
            <a:round/>
            <a:headEnd/>
            <a:tailEnd/>
          </a:ln>
        </p:spPr>
        <p:txBody>
          <a:bodyPr/>
          <a:lstStyle/>
          <a:p>
            <a:endParaRPr lang="de-DE"/>
          </a:p>
        </p:txBody>
      </p:sp>
      <p:sp>
        <p:nvSpPr>
          <p:cNvPr id="119899" name="Freeform 107"/>
          <p:cNvSpPr>
            <a:spLocks/>
          </p:cNvSpPr>
          <p:nvPr/>
        </p:nvSpPr>
        <p:spPr bwMode="auto">
          <a:xfrm>
            <a:off x="5024439" y="257492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00" name="Rectangle 108"/>
          <p:cNvSpPr>
            <a:spLocks noChangeArrowheads="1"/>
          </p:cNvSpPr>
          <p:nvPr/>
        </p:nvSpPr>
        <p:spPr bwMode="auto">
          <a:xfrm>
            <a:off x="5080000" y="2584451"/>
            <a:ext cx="19050" cy="9525"/>
          </a:xfrm>
          <a:prstGeom prst="rect">
            <a:avLst/>
          </a:prstGeom>
          <a:solidFill>
            <a:srgbClr val="000000"/>
          </a:solidFill>
          <a:ln w="9525">
            <a:noFill/>
            <a:miter lim="800000"/>
            <a:headEnd/>
            <a:tailEnd/>
          </a:ln>
        </p:spPr>
        <p:txBody>
          <a:bodyPr/>
          <a:lstStyle/>
          <a:p>
            <a:endParaRPr lang="de-DE"/>
          </a:p>
        </p:txBody>
      </p:sp>
      <p:sp>
        <p:nvSpPr>
          <p:cNvPr id="119901" name="Freeform 109"/>
          <p:cNvSpPr>
            <a:spLocks/>
          </p:cNvSpPr>
          <p:nvPr/>
        </p:nvSpPr>
        <p:spPr bwMode="auto">
          <a:xfrm>
            <a:off x="5137151" y="2590800"/>
            <a:ext cx="22225" cy="14288"/>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6"/>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9902" name="Freeform 110"/>
          <p:cNvSpPr>
            <a:spLocks/>
          </p:cNvSpPr>
          <p:nvPr/>
        </p:nvSpPr>
        <p:spPr bwMode="auto">
          <a:xfrm>
            <a:off x="5195889" y="2597150"/>
            <a:ext cx="22225" cy="14288"/>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7"/>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9903" name="Freeform 111"/>
          <p:cNvSpPr>
            <a:spLocks/>
          </p:cNvSpPr>
          <p:nvPr/>
        </p:nvSpPr>
        <p:spPr bwMode="auto">
          <a:xfrm>
            <a:off x="5253039" y="26050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04" name="Rectangle 112"/>
          <p:cNvSpPr>
            <a:spLocks noChangeArrowheads="1"/>
          </p:cNvSpPr>
          <p:nvPr/>
        </p:nvSpPr>
        <p:spPr bwMode="auto">
          <a:xfrm>
            <a:off x="5311775" y="2614614"/>
            <a:ext cx="19050" cy="9525"/>
          </a:xfrm>
          <a:prstGeom prst="rect">
            <a:avLst/>
          </a:prstGeom>
          <a:solidFill>
            <a:srgbClr val="000000"/>
          </a:solidFill>
          <a:ln w="9525">
            <a:noFill/>
            <a:miter lim="800000"/>
            <a:headEnd/>
            <a:tailEnd/>
          </a:ln>
        </p:spPr>
        <p:txBody>
          <a:bodyPr/>
          <a:lstStyle/>
          <a:p>
            <a:endParaRPr lang="de-DE"/>
          </a:p>
        </p:txBody>
      </p:sp>
      <p:sp>
        <p:nvSpPr>
          <p:cNvPr id="119905" name="Freeform 113"/>
          <p:cNvSpPr>
            <a:spLocks/>
          </p:cNvSpPr>
          <p:nvPr/>
        </p:nvSpPr>
        <p:spPr bwMode="auto">
          <a:xfrm>
            <a:off x="5368926" y="2620963"/>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9906" name="Freeform 114"/>
          <p:cNvSpPr>
            <a:spLocks/>
          </p:cNvSpPr>
          <p:nvPr/>
        </p:nvSpPr>
        <p:spPr bwMode="auto">
          <a:xfrm>
            <a:off x="5427664" y="262731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07" name="Rectangle 115"/>
          <p:cNvSpPr>
            <a:spLocks noChangeArrowheads="1"/>
          </p:cNvSpPr>
          <p:nvPr/>
        </p:nvSpPr>
        <p:spPr bwMode="auto">
          <a:xfrm>
            <a:off x="5486400" y="2636839"/>
            <a:ext cx="19050" cy="9525"/>
          </a:xfrm>
          <a:prstGeom prst="rect">
            <a:avLst/>
          </a:prstGeom>
          <a:solidFill>
            <a:srgbClr val="000000"/>
          </a:solidFill>
          <a:ln w="9525">
            <a:noFill/>
            <a:miter lim="800000"/>
            <a:headEnd/>
            <a:tailEnd/>
          </a:ln>
        </p:spPr>
        <p:txBody>
          <a:bodyPr/>
          <a:lstStyle/>
          <a:p>
            <a:endParaRPr lang="de-DE"/>
          </a:p>
        </p:txBody>
      </p:sp>
      <p:sp>
        <p:nvSpPr>
          <p:cNvPr id="119908" name="Freeform 116"/>
          <p:cNvSpPr>
            <a:spLocks/>
          </p:cNvSpPr>
          <p:nvPr/>
        </p:nvSpPr>
        <p:spPr bwMode="auto">
          <a:xfrm>
            <a:off x="5540376" y="26431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09" name="Freeform 117"/>
          <p:cNvSpPr>
            <a:spLocks/>
          </p:cNvSpPr>
          <p:nvPr/>
        </p:nvSpPr>
        <p:spPr bwMode="auto">
          <a:xfrm>
            <a:off x="5599114" y="264953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10" name="Freeform 118"/>
          <p:cNvSpPr>
            <a:spLocks/>
          </p:cNvSpPr>
          <p:nvPr/>
        </p:nvSpPr>
        <p:spPr bwMode="auto">
          <a:xfrm>
            <a:off x="5656264" y="26558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11" name="Rectangle 119"/>
          <p:cNvSpPr>
            <a:spLocks noChangeArrowheads="1"/>
          </p:cNvSpPr>
          <p:nvPr/>
        </p:nvSpPr>
        <p:spPr bwMode="auto">
          <a:xfrm>
            <a:off x="5715000" y="2665414"/>
            <a:ext cx="19050" cy="9525"/>
          </a:xfrm>
          <a:prstGeom prst="rect">
            <a:avLst/>
          </a:prstGeom>
          <a:solidFill>
            <a:srgbClr val="000000"/>
          </a:solidFill>
          <a:ln w="9525">
            <a:noFill/>
            <a:miter lim="800000"/>
            <a:headEnd/>
            <a:tailEnd/>
          </a:ln>
        </p:spPr>
        <p:txBody>
          <a:bodyPr/>
          <a:lstStyle/>
          <a:p>
            <a:endParaRPr lang="de-DE"/>
          </a:p>
        </p:txBody>
      </p:sp>
      <p:sp>
        <p:nvSpPr>
          <p:cNvPr id="119912" name="Freeform 120"/>
          <p:cNvSpPr>
            <a:spLocks/>
          </p:cNvSpPr>
          <p:nvPr/>
        </p:nvSpPr>
        <p:spPr bwMode="auto">
          <a:xfrm>
            <a:off x="5772151" y="2671763"/>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9913" name="Freeform 121"/>
          <p:cNvSpPr>
            <a:spLocks/>
          </p:cNvSpPr>
          <p:nvPr/>
        </p:nvSpPr>
        <p:spPr bwMode="auto">
          <a:xfrm>
            <a:off x="5830889" y="267811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14" name="Rectangle 122"/>
          <p:cNvSpPr>
            <a:spLocks noChangeArrowheads="1"/>
          </p:cNvSpPr>
          <p:nvPr/>
        </p:nvSpPr>
        <p:spPr bwMode="auto">
          <a:xfrm>
            <a:off x="5888039" y="2687639"/>
            <a:ext cx="20637" cy="9525"/>
          </a:xfrm>
          <a:prstGeom prst="rect">
            <a:avLst/>
          </a:prstGeom>
          <a:solidFill>
            <a:srgbClr val="000000"/>
          </a:solidFill>
          <a:ln w="9525">
            <a:noFill/>
            <a:miter lim="800000"/>
            <a:headEnd/>
            <a:tailEnd/>
          </a:ln>
        </p:spPr>
        <p:txBody>
          <a:bodyPr/>
          <a:lstStyle/>
          <a:p>
            <a:endParaRPr lang="de-DE"/>
          </a:p>
        </p:txBody>
      </p:sp>
      <p:sp>
        <p:nvSpPr>
          <p:cNvPr id="119915" name="Freeform 123"/>
          <p:cNvSpPr>
            <a:spLocks/>
          </p:cNvSpPr>
          <p:nvPr/>
        </p:nvSpPr>
        <p:spPr bwMode="auto">
          <a:xfrm>
            <a:off x="5943601" y="26939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16" name="Freeform 124"/>
          <p:cNvSpPr>
            <a:spLocks/>
          </p:cNvSpPr>
          <p:nvPr/>
        </p:nvSpPr>
        <p:spPr bwMode="auto">
          <a:xfrm>
            <a:off x="6002339" y="2700339"/>
            <a:ext cx="22225" cy="14287"/>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7"/>
                </a:lnTo>
                <a:lnTo>
                  <a:pt x="12" y="9"/>
                </a:lnTo>
                <a:lnTo>
                  <a:pt x="14" y="2"/>
                </a:lnTo>
                <a:lnTo>
                  <a:pt x="2" y="0"/>
                </a:lnTo>
                <a:close/>
              </a:path>
            </a:pathLst>
          </a:custGeom>
          <a:solidFill>
            <a:srgbClr val="000000"/>
          </a:solidFill>
          <a:ln w="9525">
            <a:noFill/>
            <a:round/>
            <a:headEnd/>
            <a:tailEnd/>
          </a:ln>
        </p:spPr>
        <p:txBody>
          <a:bodyPr/>
          <a:lstStyle/>
          <a:p>
            <a:endParaRPr lang="de-DE"/>
          </a:p>
        </p:txBody>
      </p:sp>
      <p:sp>
        <p:nvSpPr>
          <p:cNvPr id="119917" name="Freeform 125"/>
          <p:cNvSpPr>
            <a:spLocks/>
          </p:cNvSpPr>
          <p:nvPr/>
        </p:nvSpPr>
        <p:spPr bwMode="auto">
          <a:xfrm>
            <a:off x="6059489" y="2706689"/>
            <a:ext cx="22225" cy="14287"/>
          </a:xfrm>
          <a:custGeom>
            <a:avLst/>
            <a:gdLst>
              <a:gd name="T0" fmla="*/ 2147483647 w 14"/>
              <a:gd name="T1" fmla="*/ 0 h 9"/>
              <a:gd name="T2" fmla="*/ 0 w 14"/>
              <a:gd name="T3" fmla="*/ 2147483647 h 9"/>
              <a:gd name="T4" fmla="*/ 2147483647 w 14"/>
              <a:gd name="T5" fmla="*/ 2147483647 h 9"/>
              <a:gd name="T6" fmla="*/ 2147483647 w 14"/>
              <a:gd name="T7" fmla="*/ 2147483647 h 9"/>
              <a:gd name="T8" fmla="*/ 2147483647 w 14"/>
              <a:gd name="T9" fmla="*/ 0 h 9"/>
              <a:gd name="T10" fmla="*/ 0 60000 65536"/>
              <a:gd name="T11" fmla="*/ 0 60000 65536"/>
              <a:gd name="T12" fmla="*/ 0 60000 65536"/>
              <a:gd name="T13" fmla="*/ 0 60000 65536"/>
              <a:gd name="T14" fmla="*/ 0 60000 65536"/>
              <a:gd name="T15" fmla="*/ 0 w 14"/>
              <a:gd name="T16" fmla="*/ 0 h 9"/>
              <a:gd name="T17" fmla="*/ 14 w 14"/>
              <a:gd name="T18" fmla="*/ 9 h 9"/>
            </a:gdLst>
            <a:ahLst/>
            <a:cxnLst>
              <a:cxn ang="T10">
                <a:pos x="T0" y="T1"/>
              </a:cxn>
              <a:cxn ang="T11">
                <a:pos x="T2" y="T3"/>
              </a:cxn>
              <a:cxn ang="T12">
                <a:pos x="T4" y="T5"/>
              </a:cxn>
              <a:cxn ang="T13">
                <a:pos x="T6" y="T7"/>
              </a:cxn>
              <a:cxn ang="T14">
                <a:pos x="T8" y="T9"/>
              </a:cxn>
            </a:cxnLst>
            <a:rect l="T15" t="T16" r="T17" b="T18"/>
            <a:pathLst>
              <a:path w="14" h="9">
                <a:moveTo>
                  <a:pt x="2" y="0"/>
                </a:moveTo>
                <a:lnTo>
                  <a:pt x="0" y="7"/>
                </a:lnTo>
                <a:lnTo>
                  <a:pt x="12" y="9"/>
                </a:lnTo>
                <a:lnTo>
                  <a:pt x="14" y="3"/>
                </a:lnTo>
                <a:lnTo>
                  <a:pt x="2" y="0"/>
                </a:lnTo>
                <a:close/>
              </a:path>
            </a:pathLst>
          </a:custGeom>
          <a:solidFill>
            <a:srgbClr val="000000"/>
          </a:solidFill>
          <a:ln w="9525">
            <a:noFill/>
            <a:round/>
            <a:headEnd/>
            <a:tailEnd/>
          </a:ln>
        </p:spPr>
        <p:txBody>
          <a:bodyPr/>
          <a:lstStyle/>
          <a:p>
            <a:endParaRPr lang="de-DE"/>
          </a:p>
        </p:txBody>
      </p:sp>
      <p:sp>
        <p:nvSpPr>
          <p:cNvPr id="119918" name="Freeform 126"/>
          <p:cNvSpPr>
            <a:spLocks/>
          </p:cNvSpPr>
          <p:nvPr/>
        </p:nvSpPr>
        <p:spPr bwMode="auto">
          <a:xfrm>
            <a:off x="6118226" y="27178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19" name="Freeform 127"/>
          <p:cNvSpPr>
            <a:spLocks/>
          </p:cNvSpPr>
          <p:nvPr/>
        </p:nvSpPr>
        <p:spPr bwMode="auto">
          <a:xfrm>
            <a:off x="6175376" y="272415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20" name="Freeform 128"/>
          <p:cNvSpPr>
            <a:spLocks/>
          </p:cNvSpPr>
          <p:nvPr/>
        </p:nvSpPr>
        <p:spPr bwMode="auto">
          <a:xfrm>
            <a:off x="6234114" y="27305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21" name="Rectangle 129"/>
          <p:cNvSpPr>
            <a:spLocks noChangeArrowheads="1"/>
          </p:cNvSpPr>
          <p:nvPr/>
        </p:nvSpPr>
        <p:spPr bwMode="auto">
          <a:xfrm>
            <a:off x="6291264" y="2740026"/>
            <a:ext cx="20637" cy="9525"/>
          </a:xfrm>
          <a:prstGeom prst="rect">
            <a:avLst/>
          </a:prstGeom>
          <a:solidFill>
            <a:srgbClr val="000000"/>
          </a:solidFill>
          <a:ln w="9525">
            <a:noFill/>
            <a:miter lim="800000"/>
            <a:headEnd/>
            <a:tailEnd/>
          </a:ln>
        </p:spPr>
        <p:txBody>
          <a:bodyPr/>
          <a:lstStyle/>
          <a:p>
            <a:endParaRPr lang="de-DE"/>
          </a:p>
        </p:txBody>
      </p:sp>
      <p:sp>
        <p:nvSpPr>
          <p:cNvPr id="119922" name="Freeform 130"/>
          <p:cNvSpPr>
            <a:spLocks/>
          </p:cNvSpPr>
          <p:nvPr/>
        </p:nvSpPr>
        <p:spPr bwMode="auto">
          <a:xfrm>
            <a:off x="6350000" y="2746375"/>
            <a:ext cx="19050" cy="12700"/>
          </a:xfrm>
          <a:custGeom>
            <a:avLst/>
            <a:gdLst>
              <a:gd name="T0" fmla="*/ 2147483647 w 12"/>
              <a:gd name="T1" fmla="*/ 0 h 8"/>
              <a:gd name="T2" fmla="*/ 0 w 12"/>
              <a:gd name="T3" fmla="*/ 2147483647 h 8"/>
              <a:gd name="T4" fmla="*/ 2147483647 w 12"/>
              <a:gd name="T5" fmla="*/ 2147483647 h 8"/>
              <a:gd name="T6" fmla="*/ 2147483647 w 12"/>
              <a:gd name="T7" fmla="*/ 2147483647 h 8"/>
              <a:gd name="T8" fmla="*/ 2147483647 w 12"/>
              <a:gd name="T9" fmla="*/ 0 h 8"/>
              <a:gd name="T10" fmla="*/ 0 60000 65536"/>
              <a:gd name="T11" fmla="*/ 0 60000 65536"/>
              <a:gd name="T12" fmla="*/ 0 60000 65536"/>
              <a:gd name="T13" fmla="*/ 0 60000 65536"/>
              <a:gd name="T14" fmla="*/ 0 60000 65536"/>
              <a:gd name="T15" fmla="*/ 0 w 12"/>
              <a:gd name="T16" fmla="*/ 0 h 8"/>
              <a:gd name="T17" fmla="*/ 12 w 12"/>
              <a:gd name="T18" fmla="*/ 8 h 8"/>
            </a:gdLst>
            <a:ahLst/>
            <a:cxnLst>
              <a:cxn ang="T10">
                <a:pos x="T0" y="T1"/>
              </a:cxn>
              <a:cxn ang="T11">
                <a:pos x="T2" y="T3"/>
              </a:cxn>
              <a:cxn ang="T12">
                <a:pos x="T4" y="T5"/>
              </a:cxn>
              <a:cxn ang="T13">
                <a:pos x="T6" y="T7"/>
              </a:cxn>
              <a:cxn ang="T14">
                <a:pos x="T8" y="T9"/>
              </a:cxn>
            </a:cxnLst>
            <a:rect l="T15" t="T16" r="T17" b="T18"/>
            <a:pathLst>
              <a:path w="12" h="8">
                <a:moveTo>
                  <a:pt x="2" y="0"/>
                </a:moveTo>
                <a:lnTo>
                  <a:pt x="0" y="6"/>
                </a:lnTo>
                <a:lnTo>
                  <a:pt x="10" y="8"/>
                </a:lnTo>
                <a:lnTo>
                  <a:pt x="12" y="2"/>
                </a:lnTo>
                <a:lnTo>
                  <a:pt x="2" y="0"/>
                </a:lnTo>
                <a:close/>
              </a:path>
            </a:pathLst>
          </a:custGeom>
          <a:solidFill>
            <a:srgbClr val="000000"/>
          </a:solidFill>
          <a:ln w="9525">
            <a:noFill/>
            <a:round/>
            <a:headEnd/>
            <a:tailEnd/>
          </a:ln>
        </p:spPr>
        <p:txBody>
          <a:bodyPr/>
          <a:lstStyle/>
          <a:p>
            <a:endParaRPr lang="de-DE"/>
          </a:p>
        </p:txBody>
      </p:sp>
      <p:sp>
        <p:nvSpPr>
          <p:cNvPr id="119923" name="Freeform 131"/>
          <p:cNvSpPr>
            <a:spLocks/>
          </p:cNvSpPr>
          <p:nvPr/>
        </p:nvSpPr>
        <p:spPr bwMode="auto">
          <a:xfrm>
            <a:off x="6403976" y="2752725"/>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3" y="0"/>
                </a:moveTo>
                <a:lnTo>
                  <a:pt x="0" y="6"/>
                </a:lnTo>
                <a:lnTo>
                  <a:pt x="13" y="8"/>
                </a:lnTo>
                <a:lnTo>
                  <a:pt x="15" y="2"/>
                </a:lnTo>
                <a:lnTo>
                  <a:pt x="3" y="0"/>
                </a:lnTo>
                <a:close/>
              </a:path>
            </a:pathLst>
          </a:custGeom>
          <a:solidFill>
            <a:srgbClr val="000000"/>
          </a:solidFill>
          <a:ln w="9525">
            <a:noFill/>
            <a:round/>
            <a:headEnd/>
            <a:tailEnd/>
          </a:ln>
        </p:spPr>
        <p:txBody>
          <a:bodyPr/>
          <a:lstStyle/>
          <a:p>
            <a:endParaRPr lang="de-DE"/>
          </a:p>
        </p:txBody>
      </p:sp>
      <p:sp>
        <p:nvSpPr>
          <p:cNvPr id="119924" name="Freeform 132"/>
          <p:cNvSpPr>
            <a:spLocks/>
          </p:cNvSpPr>
          <p:nvPr/>
        </p:nvSpPr>
        <p:spPr bwMode="auto">
          <a:xfrm>
            <a:off x="6462714" y="275907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25" name="Freeform 133"/>
          <p:cNvSpPr>
            <a:spLocks/>
          </p:cNvSpPr>
          <p:nvPr/>
        </p:nvSpPr>
        <p:spPr bwMode="auto">
          <a:xfrm>
            <a:off x="6521451" y="27686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26" name="Freeform 134"/>
          <p:cNvSpPr>
            <a:spLocks/>
          </p:cNvSpPr>
          <p:nvPr/>
        </p:nvSpPr>
        <p:spPr bwMode="auto">
          <a:xfrm>
            <a:off x="6578601" y="277495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27" name="Freeform 135"/>
          <p:cNvSpPr>
            <a:spLocks/>
          </p:cNvSpPr>
          <p:nvPr/>
        </p:nvSpPr>
        <p:spPr bwMode="auto">
          <a:xfrm>
            <a:off x="6637339" y="27813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28" name="Rectangle 136"/>
          <p:cNvSpPr>
            <a:spLocks noChangeArrowheads="1"/>
          </p:cNvSpPr>
          <p:nvPr/>
        </p:nvSpPr>
        <p:spPr bwMode="auto">
          <a:xfrm>
            <a:off x="6694489" y="2790826"/>
            <a:ext cx="20637" cy="9525"/>
          </a:xfrm>
          <a:prstGeom prst="rect">
            <a:avLst/>
          </a:prstGeom>
          <a:solidFill>
            <a:srgbClr val="000000"/>
          </a:solidFill>
          <a:ln w="9525">
            <a:noFill/>
            <a:miter lim="800000"/>
            <a:headEnd/>
            <a:tailEnd/>
          </a:ln>
        </p:spPr>
        <p:txBody>
          <a:bodyPr/>
          <a:lstStyle/>
          <a:p>
            <a:endParaRPr lang="de-DE"/>
          </a:p>
        </p:txBody>
      </p:sp>
      <p:sp>
        <p:nvSpPr>
          <p:cNvPr id="119929" name="Freeform 137"/>
          <p:cNvSpPr>
            <a:spLocks/>
          </p:cNvSpPr>
          <p:nvPr/>
        </p:nvSpPr>
        <p:spPr bwMode="auto">
          <a:xfrm>
            <a:off x="6753226" y="279717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30" name="Freeform 138"/>
          <p:cNvSpPr>
            <a:spLocks/>
          </p:cNvSpPr>
          <p:nvPr/>
        </p:nvSpPr>
        <p:spPr bwMode="auto">
          <a:xfrm>
            <a:off x="6807201" y="2803525"/>
            <a:ext cx="23813" cy="14288"/>
          </a:xfrm>
          <a:custGeom>
            <a:avLst/>
            <a:gdLst>
              <a:gd name="T0" fmla="*/ 2147483647 w 15"/>
              <a:gd name="T1" fmla="*/ 0 h 9"/>
              <a:gd name="T2" fmla="*/ 0 w 15"/>
              <a:gd name="T3" fmla="*/ 2147483647 h 9"/>
              <a:gd name="T4" fmla="*/ 2147483647 w 15"/>
              <a:gd name="T5" fmla="*/ 2147483647 h 9"/>
              <a:gd name="T6" fmla="*/ 2147483647 w 15"/>
              <a:gd name="T7" fmla="*/ 2147483647 h 9"/>
              <a:gd name="T8" fmla="*/ 2147483647 w 15"/>
              <a:gd name="T9" fmla="*/ 0 h 9"/>
              <a:gd name="T10" fmla="*/ 0 60000 65536"/>
              <a:gd name="T11" fmla="*/ 0 60000 65536"/>
              <a:gd name="T12" fmla="*/ 0 60000 65536"/>
              <a:gd name="T13" fmla="*/ 0 60000 65536"/>
              <a:gd name="T14" fmla="*/ 0 60000 65536"/>
              <a:gd name="T15" fmla="*/ 0 w 15"/>
              <a:gd name="T16" fmla="*/ 0 h 9"/>
              <a:gd name="T17" fmla="*/ 15 w 15"/>
              <a:gd name="T18" fmla="*/ 9 h 9"/>
            </a:gdLst>
            <a:ahLst/>
            <a:cxnLst>
              <a:cxn ang="T10">
                <a:pos x="T0" y="T1"/>
              </a:cxn>
              <a:cxn ang="T11">
                <a:pos x="T2" y="T3"/>
              </a:cxn>
              <a:cxn ang="T12">
                <a:pos x="T4" y="T5"/>
              </a:cxn>
              <a:cxn ang="T13">
                <a:pos x="T6" y="T7"/>
              </a:cxn>
              <a:cxn ang="T14">
                <a:pos x="T8" y="T9"/>
              </a:cxn>
            </a:cxnLst>
            <a:rect l="T15" t="T16" r="T17" b="T18"/>
            <a:pathLst>
              <a:path w="15" h="9">
                <a:moveTo>
                  <a:pt x="2" y="0"/>
                </a:moveTo>
                <a:lnTo>
                  <a:pt x="0" y="7"/>
                </a:lnTo>
                <a:lnTo>
                  <a:pt x="13" y="9"/>
                </a:lnTo>
                <a:lnTo>
                  <a:pt x="15" y="2"/>
                </a:lnTo>
                <a:lnTo>
                  <a:pt x="2" y="0"/>
                </a:lnTo>
                <a:close/>
              </a:path>
            </a:pathLst>
          </a:custGeom>
          <a:solidFill>
            <a:srgbClr val="000000"/>
          </a:solidFill>
          <a:ln w="9525">
            <a:noFill/>
            <a:round/>
            <a:headEnd/>
            <a:tailEnd/>
          </a:ln>
        </p:spPr>
        <p:txBody>
          <a:bodyPr/>
          <a:lstStyle/>
          <a:p>
            <a:endParaRPr lang="de-DE"/>
          </a:p>
        </p:txBody>
      </p:sp>
      <p:sp>
        <p:nvSpPr>
          <p:cNvPr id="119931" name="Rectangle 139"/>
          <p:cNvSpPr>
            <a:spLocks noChangeArrowheads="1"/>
          </p:cNvSpPr>
          <p:nvPr/>
        </p:nvSpPr>
        <p:spPr bwMode="auto">
          <a:xfrm>
            <a:off x="6865938" y="2814639"/>
            <a:ext cx="19050" cy="9525"/>
          </a:xfrm>
          <a:prstGeom prst="rect">
            <a:avLst/>
          </a:prstGeom>
          <a:solidFill>
            <a:srgbClr val="000000"/>
          </a:solidFill>
          <a:ln w="9525">
            <a:noFill/>
            <a:miter lim="800000"/>
            <a:headEnd/>
            <a:tailEnd/>
          </a:ln>
        </p:spPr>
        <p:txBody>
          <a:bodyPr/>
          <a:lstStyle/>
          <a:p>
            <a:endParaRPr lang="de-DE"/>
          </a:p>
        </p:txBody>
      </p:sp>
      <p:sp>
        <p:nvSpPr>
          <p:cNvPr id="119932" name="Freeform 140"/>
          <p:cNvSpPr>
            <a:spLocks/>
          </p:cNvSpPr>
          <p:nvPr/>
        </p:nvSpPr>
        <p:spPr bwMode="auto">
          <a:xfrm>
            <a:off x="6924676" y="28209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33" name="Freeform 141"/>
          <p:cNvSpPr>
            <a:spLocks/>
          </p:cNvSpPr>
          <p:nvPr/>
        </p:nvSpPr>
        <p:spPr bwMode="auto">
          <a:xfrm>
            <a:off x="6981826" y="282733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34" name="Freeform 142"/>
          <p:cNvSpPr>
            <a:spLocks/>
          </p:cNvSpPr>
          <p:nvPr/>
        </p:nvSpPr>
        <p:spPr bwMode="auto">
          <a:xfrm>
            <a:off x="7040564" y="28336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35" name="Rectangle 143"/>
          <p:cNvSpPr>
            <a:spLocks noChangeArrowheads="1"/>
          </p:cNvSpPr>
          <p:nvPr/>
        </p:nvSpPr>
        <p:spPr bwMode="auto">
          <a:xfrm>
            <a:off x="7097713" y="2843214"/>
            <a:ext cx="19050" cy="9525"/>
          </a:xfrm>
          <a:prstGeom prst="rect">
            <a:avLst/>
          </a:prstGeom>
          <a:solidFill>
            <a:srgbClr val="000000"/>
          </a:solidFill>
          <a:ln w="9525">
            <a:noFill/>
            <a:miter lim="800000"/>
            <a:headEnd/>
            <a:tailEnd/>
          </a:ln>
        </p:spPr>
        <p:txBody>
          <a:bodyPr/>
          <a:lstStyle/>
          <a:p>
            <a:endParaRPr lang="de-DE"/>
          </a:p>
        </p:txBody>
      </p:sp>
      <p:sp>
        <p:nvSpPr>
          <p:cNvPr id="119936" name="Freeform 144"/>
          <p:cNvSpPr>
            <a:spLocks/>
          </p:cNvSpPr>
          <p:nvPr/>
        </p:nvSpPr>
        <p:spPr bwMode="auto">
          <a:xfrm>
            <a:off x="7156451" y="284956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37" name="Freeform 145"/>
          <p:cNvSpPr>
            <a:spLocks/>
          </p:cNvSpPr>
          <p:nvPr/>
        </p:nvSpPr>
        <p:spPr bwMode="auto">
          <a:xfrm>
            <a:off x="7213600" y="2855913"/>
            <a:ext cx="20638" cy="12700"/>
          </a:xfrm>
          <a:custGeom>
            <a:avLst/>
            <a:gdLst>
              <a:gd name="T0" fmla="*/ 2147483647 w 13"/>
              <a:gd name="T1" fmla="*/ 0 h 8"/>
              <a:gd name="T2" fmla="*/ 0 w 13"/>
              <a:gd name="T3" fmla="*/ 2147483647 h 8"/>
              <a:gd name="T4" fmla="*/ 2147483647 w 13"/>
              <a:gd name="T5" fmla="*/ 2147483647 h 8"/>
              <a:gd name="T6" fmla="*/ 2147483647 w 13"/>
              <a:gd name="T7" fmla="*/ 2147483647 h 8"/>
              <a:gd name="T8" fmla="*/ 2147483647 w 13"/>
              <a:gd name="T9" fmla="*/ 0 h 8"/>
              <a:gd name="T10" fmla="*/ 0 60000 65536"/>
              <a:gd name="T11" fmla="*/ 0 60000 65536"/>
              <a:gd name="T12" fmla="*/ 0 60000 65536"/>
              <a:gd name="T13" fmla="*/ 0 60000 65536"/>
              <a:gd name="T14" fmla="*/ 0 60000 65536"/>
              <a:gd name="T15" fmla="*/ 0 w 13"/>
              <a:gd name="T16" fmla="*/ 0 h 8"/>
              <a:gd name="T17" fmla="*/ 13 w 13"/>
              <a:gd name="T18" fmla="*/ 8 h 8"/>
            </a:gdLst>
            <a:ahLst/>
            <a:cxnLst>
              <a:cxn ang="T10">
                <a:pos x="T0" y="T1"/>
              </a:cxn>
              <a:cxn ang="T11">
                <a:pos x="T2" y="T3"/>
              </a:cxn>
              <a:cxn ang="T12">
                <a:pos x="T4" y="T5"/>
              </a:cxn>
              <a:cxn ang="T13">
                <a:pos x="T6" y="T7"/>
              </a:cxn>
              <a:cxn ang="T14">
                <a:pos x="T8" y="T9"/>
              </a:cxn>
            </a:cxnLst>
            <a:rect l="T15" t="T16" r="T17" b="T18"/>
            <a:pathLst>
              <a:path w="13" h="8">
                <a:moveTo>
                  <a:pt x="2" y="0"/>
                </a:moveTo>
                <a:lnTo>
                  <a:pt x="0" y="6"/>
                </a:lnTo>
                <a:lnTo>
                  <a:pt x="11" y="8"/>
                </a:lnTo>
                <a:lnTo>
                  <a:pt x="13" y="2"/>
                </a:lnTo>
                <a:lnTo>
                  <a:pt x="2" y="0"/>
                </a:lnTo>
                <a:close/>
              </a:path>
            </a:pathLst>
          </a:custGeom>
          <a:solidFill>
            <a:srgbClr val="000000"/>
          </a:solidFill>
          <a:ln w="9525">
            <a:noFill/>
            <a:round/>
            <a:headEnd/>
            <a:tailEnd/>
          </a:ln>
        </p:spPr>
        <p:txBody>
          <a:bodyPr/>
          <a:lstStyle/>
          <a:p>
            <a:endParaRPr lang="de-DE"/>
          </a:p>
        </p:txBody>
      </p:sp>
      <p:sp>
        <p:nvSpPr>
          <p:cNvPr id="119938" name="Rectangle 146"/>
          <p:cNvSpPr>
            <a:spLocks noChangeArrowheads="1"/>
          </p:cNvSpPr>
          <p:nvPr/>
        </p:nvSpPr>
        <p:spPr bwMode="auto">
          <a:xfrm>
            <a:off x="7269163" y="2865439"/>
            <a:ext cx="19050" cy="9525"/>
          </a:xfrm>
          <a:prstGeom prst="rect">
            <a:avLst/>
          </a:prstGeom>
          <a:solidFill>
            <a:srgbClr val="000000"/>
          </a:solidFill>
          <a:ln w="9525">
            <a:noFill/>
            <a:miter lim="800000"/>
            <a:headEnd/>
            <a:tailEnd/>
          </a:ln>
        </p:spPr>
        <p:txBody>
          <a:bodyPr/>
          <a:lstStyle/>
          <a:p>
            <a:endParaRPr lang="de-DE"/>
          </a:p>
        </p:txBody>
      </p:sp>
      <p:sp>
        <p:nvSpPr>
          <p:cNvPr id="119939" name="Freeform 147"/>
          <p:cNvSpPr>
            <a:spLocks/>
          </p:cNvSpPr>
          <p:nvPr/>
        </p:nvSpPr>
        <p:spPr bwMode="auto">
          <a:xfrm>
            <a:off x="7326313" y="2871788"/>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3" y="0"/>
                </a:moveTo>
                <a:lnTo>
                  <a:pt x="0" y="6"/>
                </a:lnTo>
                <a:lnTo>
                  <a:pt x="13" y="8"/>
                </a:lnTo>
                <a:lnTo>
                  <a:pt x="15" y="2"/>
                </a:lnTo>
                <a:lnTo>
                  <a:pt x="3" y="0"/>
                </a:lnTo>
                <a:close/>
              </a:path>
            </a:pathLst>
          </a:custGeom>
          <a:solidFill>
            <a:srgbClr val="000000"/>
          </a:solidFill>
          <a:ln w="9525">
            <a:noFill/>
            <a:round/>
            <a:headEnd/>
            <a:tailEnd/>
          </a:ln>
        </p:spPr>
        <p:txBody>
          <a:bodyPr/>
          <a:lstStyle/>
          <a:p>
            <a:endParaRPr lang="de-DE"/>
          </a:p>
        </p:txBody>
      </p:sp>
      <p:sp>
        <p:nvSpPr>
          <p:cNvPr id="119940" name="Freeform 148"/>
          <p:cNvSpPr>
            <a:spLocks/>
          </p:cNvSpPr>
          <p:nvPr/>
        </p:nvSpPr>
        <p:spPr bwMode="auto">
          <a:xfrm>
            <a:off x="7385051" y="287813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41" name="Freeform 149"/>
          <p:cNvSpPr>
            <a:spLocks/>
          </p:cNvSpPr>
          <p:nvPr/>
        </p:nvSpPr>
        <p:spPr bwMode="auto">
          <a:xfrm>
            <a:off x="7443789" y="2884488"/>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42" name="Rectangle 150"/>
          <p:cNvSpPr>
            <a:spLocks noChangeArrowheads="1"/>
          </p:cNvSpPr>
          <p:nvPr/>
        </p:nvSpPr>
        <p:spPr bwMode="auto">
          <a:xfrm>
            <a:off x="7500938" y="2894014"/>
            <a:ext cx="19050" cy="9525"/>
          </a:xfrm>
          <a:prstGeom prst="rect">
            <a:avLst/>
          </a:prstGeom>
          <a:solidFill>
            <a:srgbClr val="000000"/>
          </a:solidFill>
          <a:ln w="9525">
            <a:noFill/>
            <a:miter lim="800000"/>
            <a:headEnd/>
            <a:tailEnd/>
          </a:ln>
        </p:spPr>
        <p:txBody>
          <a:bodyPr/>
          <a:lstStyle/>
          <a:p>
            <a:endParaRPr lang="de-DE"/>
          </a:p>
        </p:txBody>
      </p:sp>
      <p:sp>
        <p:nvSpPr>
          <p:cNvPr id="119943" name="Freeform 151"/>
          <p:cNvSpPr>
            <a:spLocks/>
          </p:cNvSpPr>
          <p:nvPr/>
        </p:nvSpPr>
        <p:spPr bwMode="auto">
          <a:xfrm>
            <a:off x="7559676" y="2900363"/>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44" name="Freeform 152"/>
          <p:cNvSpPr>
            <a:spLocks/>
          </p:cNvSpPr>
          <p:nvPr/>
        </p:nvSpPr>
        <p:spPr bwMode="auto">
          <a:xfrm>
            <a:off x="7616826" y="2906714"/>
            <a:ext cx="23813" cy="14287"/>
          </a:xfrm>
          <a:custGeom>
            <a:avLst/>
            <a:gdLst>
              <a:gd name="T0" fmla="*/ 2147483647 w 15"/>
              <a:gd name="T1" fmla="*/ 0 h 9"/>
              <a:gd name="T2" fmla="*/ 0 w 15"/>
              <a:gd name="T3" fmla="*/ 2147483647 h 9"/>
              <a:gd name="T4" fmla="*/ 2147483647 w 15"/>
              <a:gd name="T5" fmla="*/ 2147483647 h 9"/>
              <a:gd name="T6" fmla="*/ 2147483647 w 15"/>
              <a:gd name="T7" fmla="*/ 2147483647 h 9"/>
              <a:gd name="T8" fmla="*/ 2147483647 w 15"/>
              <a:gd name="T9" fmla="*/ 0 h 9"/>
              <a:gd name="T10" fmla="*/ 0 60000 65536"/>
              <a:gd name="T11" fmla="*/ 0 60000 65536"/>
              <a:gd name="T12" fmla="*/ 0 60000 65536"/>
              <a:gd name="T13" fmla="*/ 0 60000 65536"/>
              <a:gd name="T14" fmla="*/ 0 60000 65536"/>
              <a:gd name="T15" fmla="*/ 0 w 15"/>
              <a:gd name="T16" fmla="*/ 0 h 9"/>
              <a:gd name="T17" fmla="*/ 15 w 15"/>
              <a:gd name="T18" fmla="*/ 9 h 9"/>
            </a:gdLst>
            <a:ahLst/>
            <a:cxnLst>
              <a:cxn ang="T10">
                <a:pos x="T0" y="T1"/>
              </a:cxn>
              <a:cxn ang="T11">
                <a:pos x="T2" y="T3"/>
              </a:cxn>
              <a:cxn ang="T12">
                <a:pos x="T4" y="T5"/>
              </a:cxn>
              <a:cxn ang="T13">
                <a:pos x="T6" y="T7"/>
              </a:cxn>
              <a:cxn ang="T14">
                <a:pos x="T8" y="T9"/>
              </a:cxn>
            </a:cxnLst>
            <a:rect l="T15" t="T16" r="T17" b="T18"/>
            <a:pathLst>
              <a:path w="15" h="9">
                <a:moveTo>
                  <a:pt x="2" y="0"/>
                </a:moveTo>
                <a:lnTo>
                  <a:pt x="0" y="6"/>
                </a:lnTo>
                <a:lnTo>
                  <a:pt x="12" y="9"/>
                </a:lnTo>
                <a:lnTo>
                  <a:pt x="15" y="2"/>
                </a:lnTo>
                <a:lnTo>
                  <a:pt x="2" y="0"/>
                </a:lnTo>
                <a:close/>
              </a:path>
            </a:pathLst>
          </a:custGeom>
          <a:solidFill>
            <a:srgbClr val="000000"/>
          </a:solidFill>
          <a:ln w="9525">
            <a:noFill/>
            <a:round/>
            <a:headEnd/>
            <a:tailEnd/>
          </a:ln>
        </p:spPr>
        <p:txBody>
          <a:bodyPr/>
          <a:lstStyle/>
          <a:p>
            <a:endParaRPr lang="de-DE"/>
          </a:p>
        </p:txBody>
      </p:sp>
      <p:sp>
        <p:nvSpPr>
          <p:cNvPr id="119945" name="Rectangle 153"/>
          <p:cNvSpPr>
            <a:spLocks noChangeArrowheads="1"/>
          </p:cNvSpPr>
          <p:nvPr/>
        </p:nvSpPr>
        <p:spPr bwMode="auto">
          <a:xfrm>
            <a:off x="7672388" y="2916238"/>
            <a:ext cx="19050" cy="11112"/>
          </a:xfrm>
          <a:prstGeom prst="rect">
            <a:avLst/>
          </a:prstGeom>
          <a:solidFill>
            <a:srgbClr val="000000"/>
          </a:solidFill>
          <a:ln w="9525">
            <a:noFill/>
            <a:miter lim="800000"/>
            <a:headEnd/>
            <a:tailEnd/>
          </a:ln>
        </p:spPr>
        <p:txBody>
          <a:bodyPr/>
          <a:lstStyle/>
          <a:p>
            <a:endParaRPr lang="de-DE"/>
          </a:p>
        </p:txBody>
      </p:sp>
      <p:sp>
        <p:nvSpPr>
          <p:cNvPr id="119946" name="Freeform 154"/>
          <p:cNvSpPr>
            <a:spLocks/>
          </p:cNvSpPr>
          <p:nvPr/>
        </p:nvSpPr>
        <p:spPr bwMode="auto">
          <a:xfrm>
            <a:off x="7729538" y="2924175"/>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9947" name="Freeform 155"/>
          <p:cNvSpPr>
            <a:spLocks/>
          </p:cNvSpPr>
          <p:nvPr/>
        </p:nvSpPr>
        <p:spPr bwMode="auto">
          <a:xfrm>
            <a:off x="7788276" y="293052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48" name="Freeform 156"/>
          <p:cNvSpPr>
            <a:spLocks/>
          </p:cNvSpPr>
          <p:nvPr/>
        </p:nvSpPr>
        <p:spPr bwMode="auto">
          <a:xfrm>
            <a:off x="7847014" y="293687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49" name="Rectangle 157"/>
          <p:cNvSpPr>
            <a:spLocks noChangeArrowheads="1"/>
          </p:cNvSpPr>
          <p:nvPr/>
        </p:nvSpPr>
        <p:spPr bwMode="auto">
          <a:xfrm>
            <a:off x="7904163" y="2946401"/>
            <a:ext cx="19050" cy="9525"/>
          </a:xfrm>
          <a:prstGeom prst="rect">
            <a:avLst/>
          </a:prstGeom>
          <a:solidFill>
            <a:srgbClr val="000000"/>
          </a:solidFill>
          <a:ln w="9525">
            <a:noFill/>
            <a:miter lim="800000"/>
            <a:headEnd/>
            <a:tailEnd/>
          </a:ln>
        </p:spPr>
        <p:txBody>
          <a:bodyPr/>
          <a:lstStyle/>
          <a:p>
            <a:endParaRPr lang="de-DE"/>
          </a:p>
        </p:txBody>
      </p:sp>
      <p:sp>
        <p:nvSpPr>
          <p:cNvPr id="119950" name="Freeform 158"/>
          <p:cNvSpPr>
            <a:spLocks/>
          </p:cNvSpPr>
          <p:nvPr/>
        </p:nvSpPr>
        <p:spPr bwMode="auto">
          <a:xfrm>
            <a:off x="7962901" y="295275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51" name="Freeform 159"/>
          <p:cNvSpPr>
            <a:spLocks/>
          </p:cNvSpPr>
          <p:nvPr/>
        </p:nvSpPr>
        <p:spPr bwMode="auto">
          <a:xfrm>
            <a:off x="8020051" y="2959100"/>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52" name="Rectangle 160"/>
          <p:cNvSpPr>
            <a:spLocks noChangeArrowheads="1"/>
          </p:cNvSpPr>
          <p:nvPr/>
        </p:nvSpPr>
        <p:spPr bwMode="auto">
          <a:xfrm>
            <a:off x="8075613" y="2968626"/>
            <a:ext cx="19050" cy="9525"/>
          </a:xfrm>
          <a:prstGeom prst="rect">
            <a:avLst/>
          </a:prstGeom>
          <a:solidFill>
            <a:srgbClr val="000000"/>
          </a:solidFill>
          <a:ln w="9525">
            <a:noFill/>
            <a:miter lim="800000"/>
            <a:headEnd/>
            <a:tailEnd/>
          </a:ln>
        </p:spPr>
        <p:txBody>
          <a:bodyPr/>
          <a:lstStyle/>
          <a:p>
            <a:endParaRPr lang="de-DE"/>
          </a:p>
        </p:txBody>
      </p:sp>
      <p:sp>
        <p:nvSpPr>
          <p:cNvPr id="119953" name="Freeform 161"/>
          <p:cNvSpPr>
            <a:spLocks/>
          </p:cNvSpPr>
          <p:nvPr/>
        </p:nvSpPr>
        <p:spPr bwMode="auto">
          <a:xfrm>
            <a:off x="8132763" y="2974975"/>
            <a:ext cx="23812"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9954" name="Freeform 162"/>
          <p:cNvSpPr>
            <a:spLocks/>
          </p:cNvSpPr>
          <p:nvPr/>
        </p:nvSpPr>
        <p:spPr bwMode="auto">
          <a:xfrm>
            <a:off x="8191501" y="2981325"/>
            <a:ext cx="22225" cy="12700"/>
          </a:xfrm>
          <a:custGeom>
            <a:avLst/>
            <a:gdLst>
              <a:gd name="T0" fmla="*/ 2147483647 w 14"/>
              <a:gd name="T1" fmla="*/ 0 h 8"/>
              <a:gd name="T2" fmla="*/ 0 w 14"/>
              <a:gd name="T3" fmla="*/ 2147483647 h 8"/>
              <a:gd name="T4" fmla="*/ 2147483647 w 14"/>
              <a:gd name="T5" fmla="*/ 2147483647 h 8"/>
              <a:gd name="T6" fmla="*/ 2147483647 w 14"/>
              <a:gd name="T7" fmla="*/ 2147483647 h 8"/>
              <a:gd name="T8" fmla="*/ 2147483647 w 14"/>
              <a:gd name="T9" fmla="*/ 0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2" y="0"/>
                </a:moveTo>
                <a:lnTo>
                  <a:pt x="0" y="6"/>
                </a:lnTo>
                <a:lnTo>
                  <a:pt x="12" y="8"/>
                </a:lnTo>
                <a:lnTo>
                  <a:pt x="14" y="2"/>
                </a:lnTo>
                <a:lnTo>
                  <a:pt x="2" y="0"/>
                </a:lnTo>
                <a:close/>
              </a:path>
            </a:pathLst>
          </a:custGeom>
          <a:solidFill>
            <a:srgbClr val="000000"/>
          </a:solidFill>
          <a:ln w="9525">
            <a:noFill/>
            <a:round/>
            <a:headEnd/>
            <a:tailEnd/>
          </a:ln>
        </p:spPr>
        <p:txBody>
          <a:bodyPr/>
          <a:lstStyle/>
          <a:p>
            <a:endParaRPr lang="de-DE"/>
          </a:p>
        </p:txBody>
      </p:sp>
      <p:sp>
        <p:nvSpPr>
          <p:cNvPr id="119955" name="Freeform 163"/>
          <p:cNvSpPr>
            <a:spLocks/>
          </p:cNvSpPr>
          <p:nvPr/>
        </p:nvSpPr>
        <p:spPr bwMode="auto">
          <a:xfrm>
            <a:off x="8248651" y="2987675"/>
            <a:ext cx="23813" cy="12700"/>
          </a:xfrm>
          <a:custGeom>
            <a:avLst/>
            <a:gdLst>
              <a:gd name="T0" fmla="*/ 2147483647 w 15"/>
              <a:gd name="T1" fmla="*/ 0 h 8"/>
              <a:gd name="T2" fmla="*/ 0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2" y="0"/>
                </a:moveTo>
                <a:lnTo>
                  <a:pt x="0" y="6"/>
                </a:lnTo>
                <a:lnTo>
                  <a:pt x="13" y="8"/>
                </a:lnTo>
                <a:lnTo>
                  <a:pt x="15" y="2"/>
                </a:lnTo>
                <a:lnTo>
                  <a:pt x="2" y="0"/>
                </a:lnTo>
                <a:close/>
              </a:path>
            </a:pathLst>
          </a:custGeom>
          <a:solidFill>
            <a:srgbClr val="000000"/>
          </a:solidFill>
          <a:ln w="9525">
            <a:noFill/>
            <a:round/>
            <a:headEnd/>
            <a:tailEnd/>
          </a:ln>
        </p:spPr>
        <p:txBody>
          <a:bodyPr/>
          <a:lstStyle/>
          <a:p>
            <a:endParaRPr lang="de-DE"/>
          </a:p>
        </p:txBody>
      </p:sp>
      <p:sp>
        <p:nvSpPr>
          <p:cNvPr id="119956" name="Oval 164"/>
          <p:cNvSpPr>
            <a:spLocks noChangeArrowheads="1"/>
          </p:cNvSpPr>
          <p:nvPr/>
        </p:nvSpPr>
        <p:spPr bwMode="auto">
          <a:xfrm>
            <a:off x="6437313" y="2189163"/>
            <a:ext cx="354012" cy="354012"/>
          </a:xfrm>
          <a:prstGeom prst="ellipse">
            <a:avLst/>
          </a:prstGeom>
          <a:blipFill dpi="0" rotWithShape="0">
            <a:blip r:embed="rId3" cstate="print"/>
            <a:srcRect/>
            <a:tile tx="0" ty="0" sx="100000" sy="100000" flip="none" algn="tl"/>
          </a:blipFill>
          <a:ln w="9525">
            <a:noFill/>
            <a:round/>
            <a:headEnd/>
            <a:tailEnd/>
          </a:ln>
        </p:spPr>
        <p:txBody>
          <a:bodyPr/>
          <a:lstStyle/>
          <a:p>
            <a:endParaRPr lang="de-DE"/>
          </a:p>
        </p:txBody>
      </p:sp>
      <p:sp>
        <p:nvSpPr>
          <p:cNvPr id="119957" name="Oval 165"/>
          <p:cNvSpPr>
            <a:spLocks noChangeArrowheads="1"/>
          </p:cNvSpPr>
          <p:nvPr/>
        </p:nvSpPr>
        <p:spPr bwMode="auto">
          <a:xfrm>
            <a:off x="6534150" y="2284414"/>
            <a:ext cx="160338" cy="161925"/>
          </a:xfrm>
          <a:prstGeom prst="ellipse">
            <a:avLst/>
          </a:prstGeom>
          <a:solidFill>
            <a:srgbClr val="FFFF00"/>
          </a:solidFill>
          <a:ln w="12700">
            <a:solidFill>
              <a:srgbClr val="000000"/>
            </a:solidFill>
            <a:round/>
            <a:headEnd/>
            <a:tailEnd/>
          </a:ln>
        </p:spPr>
        <p:txBody>
          <a:bodyPr/>
          <a:lstStyle/>
          <a:p>
            <a:endParaRPr lang="de-DE"/>
          </a:p>
        </p:txBody>
      </p:sp>
      <p:sp>
        <p:nvSpPr>
          <p:cNvPr id="119958" name="Text Box 167"/>
          <p:cNvSpPr txBox="1">
            <a:spLocks noChangeArrowheads="1"/>
          </p:cNvSpPr>
          <p:nvPr/>
        </p:nvSpPr>
        <p:spPr bwMode="auto">
          <a:xfrm>
            <a:off x="6477000" y="3505200"/>
            <a:ext cx="1066800" cy="457200"/>
          </a:xfrm>
          <a:prstGeom prst="rect">
            <a:avLst/>
          </a:prstGeom>
          <a:solidFill>
            <a:srgbClr val="EAEAEA"/>
          </a:solidFill>
          <a:ln w="9525">
            <a:noFill/>
            <a:miter lim="800000"/>
            <a:headEnd/>
            <a:tailEnd/>
          </a:ln>
        </p:spPr>
        <p:txBody>
          <a:bodyPr>
            <a:spAutoFit/>
          </a:bodyPr>
          <a:lstStyle/>
          <a:p>
            <a:r>
              <a:rPr lang="de-DE" b="1">
                <a:latin typeface="Arial" charset="0"/>
              </a:rPr>
              <a:t>Glas</a:t>
            </a:r>
            <a:endParaRPr lang="de-DE"/>
          </a:p>
        </p:txBody>
      </p:sp>
      <p:grpSp>
        <p:nvGrpSpPr>
          <p:cNvPr id="4" name="Group 208"/>
          <p:cNvGrpSpPr>
            <a:grpSpLocks/>
          </p:cNvGrpSpPr>
          <p:nvPr/>
        </p:nvGrpSpPr>
        <p:grpSpPr bwMode="auto">
          <a:xfrm>
            <a:off x="5886450" y="4826000"/>
            <a:ext cx="514350" cy="400050"/>
            <a:chOff x="2748" y="3040"/>
            <a:chExt cx="324" cy="252"/>
          </a:xfrm>
        </p:grpSpPr>
        <p:sp>
          <p:nvSpPr>
            <p:cNvPr id="119975" name="Freeform 182"/>
            <p:cNvSpPr>
              <a:spLocks/>
            </p:cNvSpPr>
            <p:nvPr/>
          </p:nvSpPr>
          <p:spPr bwMode="auto">
            <a:xfrm>
              <a:off x="2748" y="3040"/>
              <a:ext cx="324" cy="252"/>
            </a:xfrm>
            <a:custGeom>
              <a:avLst/>
              <a:gdLst>
                <a:gd name="T0" fmla="*/ 324 w 324"/>
                <a:gd name="T1" fmla="*/ 0 h 252"/>
                <a:gd name="T2" fmla="*/ 252 w 324"/>
                <a:gd name="T3" fmla="*/ 40 h 252"/>
                <a:gd name="T4" fmla="*/ 0 w 324"/>
                <a:gd name="T5" fmla="*/ 252 h 252"/>
                <a:gd name="T6" fmla="*/ 0 60000 65536"/>
                <a:gd name="T7" fmla="*/ 0 60000 65536"/>
                <a:gd name="T8" fmla="*/ 0 60000 65536"/>
                <a:gd name="T9" fmla="*/ 0 w 324"/>
                <a:gd name="T10" fmla="*/ 0 h 252"/>
                <a:gd name="T11" fmla="*/ 324 w 324"/>
                <a:gd name="T12" fmla="*/ 252 h 252"/>
              </a:gdLst>
              <a:ahLst/>
              <a:cxnLst>
                <a:cxn ang="T6">
                  <a:pos x="T0" y="T1"/>
                </a:cxn>
                <a:cxn ang="T7">
                  <a:pos x="T2" y="T3"/>
                </a:cxn>
                <a:cxn ang="T8">
                  <a:pos x="T4" y="T5"/>
                </a:cxn>
              </a:cxnLst>
              <a:rect l="T9" t="T10" r="T11" b="T12"/>
              <a:pathLst>
                <a:path w="324" h="252">
                  <a:moveTo>
                    <a:pt x="324" y="0"/>
                  </a:moveTo>
                  <a:lnTo>
                    <a:pt x="252" y="40"/>
                  </a:lnTo>
                  <a:lnTo>
                    <a:pt x="0" y="252"/>
                  </a:lnTo>
                </a:path>
              </a:pathLst>
            </a:custGeom>
            <a:noFill/>
            <a:ln w="9525">
              <a:solidFill>
                <a:schemeClr val="tx1"/>
              </a:solidFill>
              <a:round/>
              <a:headEnd/>
              <a:tailEnd type="triangle" w="med" len="med"/>
            </a:ln>
          </p:spPr>
          <p:txBody>
            <a:bodyPr wrap="none" anchor="ctr"/>
            <a:lstStyle/>
            <a:p>
              <a:endParaRPr lang="de-DE"/>
            </a:p>
          </p:txBody>
        </p:sp>
        <p:sp>
          <p:nvSpPr>
            <p:cNvPr id="119976" name="Oval 183"/>
            <p:cNvSpPr>
              <a:spLocks noChangeArrowheads="1"/>
            </p:cNvSpPr>
            <p:nvPr/>
          </p:nvSpPr>
          <p:spPr bwMode="auto">
            <a:xfrm>
              <a:off x="2832" y="3072"/>
              <a:ext cx="144" cy="144"/>
            </a:xfrm>
            <a:prstGeom prst="ellipse">
              <a:avLst/>
            </a:prstGeom>
            <a:solidFill>
              <a:schemeClr val="bg1"/>
            </a:solidFill>
            <a:ln w="9525">
              <a:solidFill>
                <a:schemeClr val="tx1"/>
              </a:solidFill>
              <a:round/>
              <a:headEnd/>
              <a:tailEnd/>
            </a:ln>
          </p:spPr>
          <p:txBody>
            <a:bodyPr wrap="none" anchor="ctr"/>
            <a:lstStyle/>
            <a:p>
              <a:endParaRPr lang="de-DE"/>
            </a:p>
          </p:txBody>
        </p:sp>
        <p:sp>
          <p:nvSpPr>
            <p:cNvPr id="119977" name="Rectangle 184"/>
            <p:cNvSpPr>
              <a:spLocks noChangeArrowheads="1"/>
            </p:cNvSpPr>
            <p:nvPr/>
          </p:nvSpPr>
          <p:spPr bwMode="auto">
            <a:xfrm>
              <a:off x="2832" y="3091"/>
              <a:ext cx="104" cy="125"/>
            </a:xfrm>
            <a:prstGeom prst="rect">
              <a:avLst/>
            </a:prstGeom>
            <a:noFill/>
            <a:ln w="9525">
              <a:noFill/>
              <a:miter lim="800000"/>
              <a:headEnd/>
              <a:tailEnd/>
            </a:ln>
          </p:spPr>
          <p:txBody>
            <a:bodyPr wrap="none" lIns="0" tIns="0" rIns="0" bIns="0">
              <a:spAutoFit/>
            </a:bodyPr>
            <a:lstStyle/>
            <a:p>
              <a:r>
                <a:rPr lang="de-DE" sz="1300" b="1">
                  <a:solidFill>
                    <a:srgbClr val="000000"/>
                  </a:solidFill>
                  <a:latin typeface="Arial Black" pitchFamily="34" charset="0"/>
                </a:rPr>
                <a:t> </a:t>
              </a:r>
              <a:r>
                <a:rPr lang="de-DE" sz="1300">
                  <a:solidFill>
                    <a:srgbClr val="000000"/>
                  </a:solidFill>
                  <a:latin typeface="Arial Black" pitchFamily="34" charset="0"/>
                </a:rPr>
                <a:t>4</a:t>
              </a:r>
              <a:endParaRPr lang="de-DE"/>
            </a:p>
          </p:txBody>
        </p:sp>
      </p:grpSp>
      <p:grpSp>
        <p:nvGrpSpPr>
          <p:cNvPr id="5" name="Group 205"/>
          <p:cNvGrpSpPr>
            <a:grpSpLocks/>
          </p:cNvGrpSpPr>
          <p:nvPr/>
        </p:nvGrpSpPr>
        <p:grpSpPr bwMode="auto">
          <a:xfrm>
            <a:off x="3581400" y="2438400"/>
            <a:ext cx="2717800" cy="1835150"/>
            <a:chOff x="1296" y="1536"/>
            <a:chExt cx="1712" cy="1156"/>
          </a:xfrm>
        </p:grpSpPr>
        <p:sp>
          <p:nvSpPr>
            <p:cNvPr id="119972" name="Freeform 194"/>
            <p:cNvSpPr>
              <a:spLocks/>
            </p:cNvSpPr>
            <p:nvPr/>
          </p:nvSpPr>
          <p:spPr bwMode="auto">
            <a:xfrm>
              <a:off x="1296" y="1536"/>
              <a:ext cx="1712" cy="1156"/>
            </a:xfrm>
            <a:custGeom>
              <a:avLst/>
              <a:gdLst>
                <a:gd name="T0" fmla="*/ 0 w 1712"/>
                <a:gd name="T1" fmla="*/ 0 h 1156"/>
                <a:gd name="T2" fmla="*/ 1712 w 1712"/>
                <a:gd name="T3" fmla="*/ 1156 h 1156"/>
                <a:gd name="T4" fmla="*/ 0 60000 65536"/>
                <a:gd name="T5" fmla="*/ 0 60000 65536"/>
                <a:gd name="T6" fmla="*/ 0 w 1712"/>
                <a:gd name="T7" fmla="*/ 0 h 1156"/>
                <a:gd name="T8" fmla="*/ 1712 w 1712"/>
                <a:gd name="T9" fmla="*/ 1156 h 1156"/>
              </a:gdLst>
              <a:ahLst/>
              <a:cxnLst>
                <a:cxn ang="T4">
                  <a:pos x="T0" y="T1"/>
                </a:cxn>
                <a:cxn ang="T5">
                  <a:pos x="T2" y="T3"/>
                </a:cxn>
              </a:cxnLst>
              <a:rect l="T6" t="T7" r="T8" b="T9"/>
              <a:pathLst>
                <a:path w="1712" h="1156">
                  <a:moveTo>
                    <a:pt x="0" y="0"/>
                  </a:moveTo>
                  <a:lnTo>
                    <a:pt x="1712" y="1156"/>
                  </a:lnTo>
                </a:path>
              </a:pathLst>
            </a:custGeom>
            <a:noFill/>
            <a:ln w="9525">
              <a:solidFill>
                <a:schemeClr val="tx1"/>
              </a:solidFill>
              <a:round/>
              <a:headEnd/>
              <a:tailEnd type="triangle" w="med" len="med"/>
            </a:ln>
          </p:spPr>
          <p:txBody>
            <a:bodyPr wrap="none" anchor="ctr"/>
            <a:lstStyle/>
            <a:p>
              <a:endParaRPr lang="de-DE"/>
            </a:p>
          </p:txBody>
        </p:sp>
        <p:sp>
          <p:nvSpPr>
            <p:cNvPr id="119973" name="Oval 195"/>
            <p:cNvSpPr>
              <a:spLocks noChangeArrowheads="1"/>
            </p:cNvSpPr>
            <p:nvPr/>
          </p:nvSpPr>
          <p:spPr bwMode="auto">
            <a:xfrm>
              <a:off x="2256" y="2160"/>
              <a:ext cx="144" cy="144"/>
            </a:xfrm>
            <a:prstGeom prst="ellipse">
              <a:avLst/>
            </a:prstGeom>
            <a:solidFill>
              <a:schemeClr val="bg1"/>
            </a:solidFill>
            <a:ln w="9525">
              <a:solidFill>
                <a:schemeClr val="tx1"/>
              </a:solidFill>
              <a:round/>
              <a:headEnd/>
              <a:tailEnd/>
            </a:ln>
          </p:spPr>
          <p:txBody>
            <a:bodyPr wrap="none" anchor="ctr"/>
            <a:lstStyle/>
            <a:p>
              <a:endParaRPr lang="de-DE"/>
            </a:p>
          </p:txBody>
        </p:sp>
        <p:sp>
          <p:nvSpPr>
            <p:cNvPr id="119974" name="Rectangle 196"/>
            <p:cNvSpPr>
              <a:spLocks noChangeArrowheads="1"/>
            </p:cNvSpPr>
            <p:nvPr/>
          </p:nvSpPr>
          <p:spPr bwMode="auto">
            <a:xfrm>
              <a:off x="2256" y="2179"/>
              <a:ext cx="104" cy="125"/>
            </a:xfrm>
            <a:prstGeom prst="rect">
              <a:avLst/>
            </a:prstGeom>
            <a:noFill/>
            <a:ln w="9525">
              <a:noFill/>
              <a:miter lim="800000"/>
              <a:headEnd/>
              <a:tailEnd/>
            </a:ln>
          </p:spPr>
          <p:txBody>
            <a:bodyPr wrap="none" lIns="0" tIns="0" rIns="0" bIns="0">
              <a:spAutoFit/>
            </a:bodyPr>
            <a:lstStyle/>
            <a:p>
              <a:r>
                <a:rPr lang="de-DE" sz="1300" b="1">
                  <a:solidFill>
                    <a:srgbClr val="000000"/>
                  </a:solidFill>
                  <a:latin typeface="Arial Black" pitchFamily="34" charset="0"/>
                </a:rPr>
                <a:t> 1</a:t>
              </a:r>
              <a:endParaRPr lang="de-DE"/>
            </a:p>
          </p:txBody>
        </p:sp>
      </p:grpSp>
      <p:sp>
        <p:nvSpPr>
          <p:cNvPr id="119961" name="Oval 202"/>
          <p:cNvSpPr>
            <a:spLocks noChangeArrowheads="1"/>
          </p:cNvSpPr>
          <p:nvPr/>
        </p:nvSpPr>
        <p:spPr bwMode="auto">
          <a:xfrm>
            <a:off x="6321426" y="4051301"/>
            <a:ext cx="1069975" cy="1069975"/>
          </a:xfrm>
          <a:prstGeom prst="ellipse">
            <a:avLst/>
          </a:prstGeom>
          <a:solidFill>
            <a:srgbClr val="EAEAEA"/>
          </a:solidFill>
          <a:ln w="12700">
            <a:solidFill>
              <a:srgbClr val="000000"/>
            </a:solidFill>
            <a:round/>
            <a:headEnd/>
            <a:tailEnd/>
          </a:ln>
        </p:spPr>
        <p:txBody>
          <a:bodyPr/>
          <a:lstStyle/>
          <a:p>
            <a:endParaRPr lang="de-DE"/>
          </a:p>
        </p:txBody>
      </p:sp>
      <p:sp>
        <p:nvSpPr>
          <p:cNvPr id="199866" name="Freeform 186"/>
          <p:cNvSpPr>
            <a:spLocks/>
          </p:cNvSpPr>
          <p:nvPr/>
        </p:nvSpPr>
        <p:spPr bwMode="auto">
          <a:xfrm>
            <a:off x="6311900" y="4286250"/>
            <a:ext cx="146050" cy="88900"/>
          </a:xfrm>
          <a:custGeom>
            <a:avLst/>
            <a:gdLst>
              <a:gd name="T0" fmla="*/ 0 w 92"/>
              <a:gd name="T1" fmla="*/ 0 h 56"/>
              <a:gd name="T2" fmla="*/ 2147483647 w 92"/>
              <a:gd name="T3" fmla="*/ 2147483647 h 56"/>
              <a:gd name="T4" fmla="*/ 0 60000 65536"/>
              <a:gd name="T5" fmla="*/ 0 60000 65536"/>
              <a:gd name="T6" fmla="*/ 0 w 92"/>
              <a:gd name="T7" fmla="*/ 0 h 56"/>
              <a:gd name="T8" fmla="*/ 92 w 92"/>
              <a:gd name="T9" fmla="*/ 56 h 56"/>
            </a:gdLst>
            <a:ahLst/>
            <a:cxnLst>
              <a:cxn ang="T4">
                <a:pos x="T0" y="T1"/>
              </a:cxn>
              <a:cxn ang="T5">
                <a:pos x="T2" y="T3"/>
              </a:cxn>
            </a:cxnLst>
            <a:rect l="T6" t="T7" r="T8" b="T9"/>
            <a:pathLst>
              <a:path w="92" h="56">
                <a:moveTo>
                  <a:pt x="0" y="0"/>
                </a:moveTo>
                <a:lnTo>
                  <a:pt x="92" y="56"/>
                </a:lnTo>
              </a:path>
            </a:pathLst>
          </a:custGeom>
          <a:noFill/>
          <a:ln w="9525">
            <a:solidFill>
              <a:schemeClr val="tx1"/>
            </a:solidFill>
            <a:round/>
            <a:headEnd/>
            <a:tailEnd type="triangle" w="med" len="med"/>
          </a:ln>
        </p:spPr>
        <p:txBody>
          <a:bodyPr wrap="none" anchor="ctr"/>
          <a:lstStyle/>
          <a:p>
            <a:endParaRPr lang="de-DE"/>
          </a:p>
        </p:txBody>
      </p:sp>
      <p:grpSp>
        <p:nvGrpSpPr>
          <p:cNvPr id="6" name="Group 206"/>
          <p:cNvGrpSpPr>
            <a:grpSpLocks/>
          </p:cNvGrpSpPr>
          <p:nvPr/>
        </p:nvGrpSpPr>
        <p:grpSpPr bwMode="auto">
          <a:xfrm>
            <a:off x="6464300" y="4343400"/>
            <a:ext cx="927100" cy="228600"/>
            <a:chOff x="3112" y="2736"/>
            <a:chExt cx="584" cy="144"/>
          </a:xfrm>
        </p:grpSpPr>
        <p:sp>
          <p:nvSpPr>
            <p:cNvPr id="119969" name="Freeform 190"/>
            <p:cNvSpPr>
              <a:spLocks/>
            </p:cNvSpPr>
            <p:nvPr/>
          </p:nvSpPr>
          <p:spPr bwMode="auto">
            <a:xfrm>
              <a:off x="3112" y="2748"/>
              <a:ext cx="584" cy="112"/>
            </a:xfrm>
            <a:custGeom>
              <a:avLst/>
              <a:gdLst>
                <a:gd name="T0" fmla="*/ 0 w 584"/>
                <a:gd name="T1" fmla="*/ 0 h 112"/>
                <a:gd name="T2" fmla="*/ 584 w 584"/>
                <a:gd name="T3" fmla="*/ 112 h 112"/>
                <a:gd name="T4" fmla="*/ 0 60000 65536"/>
                <a:gd name="T5" fmla="*/ 0 60000 65536"/>
                <a:gd name="T6" fmla="*/ 0 w 584"/>
                <a:gd name="T7" fmla="*/ 0 h 112"/>
                <a:gd name="T8" fmla="*/ 584 w 584"/>
                <a:gd name="T9" fmla="*/ 112 h 112"/>
              </a:gdLst>
              <a:ahLst/>
              <a:cxnLst>
                <a:cxn ang="T4">
                  <a:pos x="T0" y="T1"/>
                </a:cxn>
                <a:cxn ang="T5">
                  <a:pos x="T2" y="T3"/>
                </a:cxn>
              </a:cxnLst>
              <a:rect l="T6" t="T7" r="T8" b="T9"/>
              <a:pathLst>
                <a:path w="584" h="112">
                  <a:moveTo>
                    <a:pt x="0" y="0"/>
                  </a:moveTo>
                  <a:lnTo>
                    <a:pt x="584" y="112"/>
                  </a:lnTo>
                </a:path>
              </a:pathLst>
            </a:custGeom>
            <a:noFill/>
            <a:ln w="12700">
              <a:solidFill>
                <a:schemeClr val="tx1"/>
              </a:solidFill>
              <a:round/>
              <a:headEnd/>
              <a:tailEnd type="triangle" w="med" len="med"/>
            </a:ln>
          </p:spPr>
          <p:txBody>
            <a:bodyPr wrap="none" anchor="ctr"/>
            <a:lstStyle/>
            <a:p>
              <a:endParaRPr lang="de-DE"/>
            </a:p>
          </p:txBody>
        </p:sp>
        <p:sp>
          <p:nvSpPr>
            <p:cNvPr id="119970" name="Oval 187"/>
            <p:cNvSpPr>
              <a:spLocks noChangeArrowheads="1"/>
            </p:cNvSpPr>
            <p:nvPr/>
          </p:nvSpPr>
          <p:spPr bwMode="auto">
            <a:xfrm>
              <a:off x="3360" y="2736"/>
              <a:ext cx="144" cy="144"/>
            </a:xfrm>
            <a:prstGeom prst="ellipse">
              <a:avLst/>
            </a:prstGeom>
            <a:solidFill>
              <a:schemeClr val="bg1"/>
            </a:solidFill>
            <a:ln w="9525">
              <a:solidFill>
                <a:schemeClr val="tx1"/>
              </a:solidFill>
              <a:round/>
              <a:headEnd/>
              <a:tailEnd/>
            </a:ln>
          </p:spPr>
          <p:txBody>
            <a:bodyPr wrap="none" anchor="ctr"/>
            <a:lstStyle/>
            <a:p>
              <a:endParaRPr lang="de-DE"/>
            </a:p>
          </p:txBody>
        </p:sp>
        <p:sp>
          <p:nvSpPr>
            <p:cNvPr id="119971" name="Rectangle 188"/>
            <p:cNvSpPr>
              <a:spLocks noChangeArrowheads="1"/>
            </p:cNvSpPr>
            <p:nvPr/>
          </p:nvSpPr>
          <p:spPr bwMode="auto">
            <a:xfrm>
              <a:off x="3360" y="2755"/>
              <a:ext cx="104" cy="125"/>
            </a:xfrm>
            <a:prstGeom prst="rect">
              <a:avLst/>
            </a:prstGeom>
            <a:noFill/>
            <a:ln w="9525">
              <a:noFill/>
              <a:miter lim="800000"/>
              <a:headEnd/>
              <a:tailEnd/>
            </a:ln>
          </p:spPr>
          <p:txBody>
            <a:bodyPr wrap="none" lIns="0" tIns="0" rIns="0" bIns="0">
              <a:spAutoFit/>
            </a:bodyPr>
            <a:lstStyle/>
            <a:p>
              <a:r>
                <a:rPr lang="de-DE" sz="1300" b="1">
                  <a:solidFill>
                    <a:srgbClr val="000000"/>
                  </a:solidFill>
                  <a:latin typeface="Arial Black" pitchFamily="34" charset="0"/>
                </a:rPr>
                <a:t> </a:t>
              </a:r>
              <a:r>
                <a:rPr lang="de-DE" sz="1300">
                  <a:solidFill>
                    <a:srgbClr val="000000"/>
                  </a:solidFill>
                  <a:latin typeface="Arial Black" pitchFamily="34" charset="0"/>
                </a:rPr>
                <a:t>2</a:t>
              </a:r>
              <a:endParaRPr lang="de-DE"/>
            </a:p>
          </p:txBody>
        </p:sp>
      </p:grpSp>
      <p:grpSp>
        <p:nvGrpSpPr>
          <p:cNvPr id="7" name="Group 207"/>
          <p:cNvGrpSpPr>
            <a:grpSpLocks/>
          </p:cNvGrpSpPr>
          <p:nvPr/>
        </p:nvGrpSpPr>
        <p:grpSpPr bwMode="auto">
          <a:xfrm>
            <a:off x="6394450" y="4540250"/>
            <a:ext cx="965200" cy="336550"/>
            <a:chOff x="3068" y="2860"/>
            <a:chExt cx="608" cy="212"/>
          </a:xfrm>
        </p:grpSpPr>
        <p:sp>
          <p:nvSpPr>
            <p:cNvPr id="119966" name="Freeform 174"/>
            <p:cNvSpPr>
              <a:spLocks/>
            </p:cNvSpPr>
            <p:nvPr/>
          </p:nvSpPr>
          <p:spPr bwMode="auto">
            <a:xfrm>
              <a:off x="3068" y="2860"/>
              <a:ext cx="608" cy="180"/>
            </a:xfrm>
            <a:custGeom>
              <a:avLst/>
              <a:gdLst>
                <a:gd name="T0" fmla="*/ 608 w 608"/>
                <a:gd name="T1" fmla="*/ 0 h 180"/>
                <a:gd name="T2" fmla="*/ 0 w 608"/>
                <a:gd name="T3" fmla="*/ 180 h 180"/>
                <a:gd name="T4" fmla="*/ 0 60000 65536"/>
                <a:gd name="T5" fmla="*/ 0 60000 65536"/>
                <a:gd name="T6" fmla="*/ 0 w 608"/>
                <a:gd name="T7" fmla="*/ 0 h 180"/>
                <a:gd name="T8" fmla="*/ 608 w 608"/>
                <a:gd name="T9" fmla="*/ 180 h 180"/>
              </a:gdLst>
              <a:ahLst/>
              <a:cxnLst>
                <a:cxn ang="T4">
                  <a:pos x="T0" y="T1"/>
                </a:cxn>
                <a:cxn ang="T5">
                  <a:pos x="T2" y="T3"/>
                </a:cxn>
              </a:cxnLst>
              <a:rect l="T6" t="T7" r="T8" b="T9"/>
              <a:pathLst>
                <a:path w="608" h="180">
                  <a:moveTo>
                    <a:pt x="608" y="0"/>
                  </a:moveTo>
                  <a:lnTo>
                    <a:pt x="0" y="180"/>
                  </a:lnTo>
                </a:path>
              </a:pathLst>
            </a:custGeom>
            <a:noFill/>
            <a:ln w="12700">
              <a:solidFill>
                <a:schemeClr val="tx1"/>
              </a:solidFill>
              <a:round/>
              <a:headEnd/>
              <a:tailEnd type="triangle" w="med" len="med"/>
            </a:ln>
          </p:spPr>
          <p:txBody>
            <a:bodyPr wrap="none" anchor="ctr"/>
            <a:lstStyle/>
            <a:p>
              <a:endParaRPr lang="de-DE"/>
            </a:p>
          </p:txBody>
        </p:sp>
        <p:sp>
          <p:nvSpPr>
            <p:cNvPr id="119967" name="Oval 191"/>
            <p:cNvSpPr>
              <a:spLocks noChangeArrowheads="1"/>
            </p:cNvSpPr>
            <p:nvPr/>
          </p:nvSpPr>
          <p:spPr bwMode="auto">
            <a:xfrm>
              <a:off x="3168" y="2928"/>
              <a:ext cx="144" cy="144"/>
            </a:xfrm>
            <a:prstGeom prst="ellipse">
              <a:avLst/>
            </a:prstGeom>
            <a:solidFill>
              <a:schemeClr val="bg1"/>
            </a:solidFill>
            <a:ln w="9525">
              <a:solidFill>
                <a:schemeClr val="tx1"/>
              </a:solidFill>
              <a:round/>
              <a:headEnd/>
              <a:tailEnd/>
            </a:ln>
          </p:spPr>
          <p:txBody>
            <a:bodyPr wrap="none" anchor="ctr"/>
            <a:lstStyle/>
            <a:p>
              <a:endParaRPr lang="de-DE"/>
            </a:p>
          </p:txBody>
        </p:sp>
        <p:sp>
          <p:nvSpPr>
            <p:cNvPr id="119968" name="Rectangle 192"/>
            <p:cNvSpPr>
              <a:spLocks noChangeArrowheads="1"/>
            </p:cNvSpPr>
            <p:nvPr/>
          </p:nvSpPr>
          <p:spPr bwMode="auto">
            <a:xfrm>
              <a:off x="3168" y="2947"/>
              <a:ext cx="104" cy="125"/>
            </a:xfrm>
            <a:prstGeom prst="rect">
              <a:avLst/>
            </a:prstGeom>
            <a:noFill/>
            <a:ln w="9525">
              <a:noFill/>
              <a:miter lim="800000"/>
              <a:headEnd/>
              <a:tailEnd/>
            </a:ln>
          </p:spPr>
          <p:txBody>
            <a:bodyPr wrap="none" lIns="0" tIns="0" rIns="0" bIns="0">
              <a:spAutoFit/>
            </a:bodyPr>
            <a:lstStyle/>
            <a:p>
              <a:r>
                <a:rPr lang="de-DE" sz="1300" b="1">
                  <a:solidFill>
                    <a:srgbClr val="000000"/>
                  </a:solidFill>
                  <a:latin typeface="Arial Black" pitchFamily="34" charset="0"/>
                </a:rPr>
                <a:t> </a:t>
              </a:r>
              <a:r>
                <a:rPr lang="de-DE" sz="1300">
                  <a:solidFill>
                    <a:srgbClr val="000000"/>
                  </a:solidFill>
                  <a:latin typeface="Arial Black" pitchFamily="34" charset="0"/>
                </a:rPr>
                <a:t>3</a:t>
              </a:r>
              <a:endParaRPr lang="de-DE"/>
            </a:p>
          </p:txBody>
        </p:sp>
      </p:grpSp>
      <p:sp>
        <p:nvSpPr>
          <p:cNvPr id="187" name="Rectangle 2"/>
          <p:cNvSpPr txBox="1">
            <a:spLocks noChangeArrowheads="1"/>
          </p:cNvSpPr>
          <p:nvPr/>
        </p:nvSpPr>
        <p:spPr bwMode="auto">
          <a:xfrm>
            <a:off x="2135189" y="260351"/>
            <a:ext cx="6048375" cy="658813"/>
          </a:xfrm>
          <a:prstGeom prst="rect">
            <a:avLst/>
          </a:prstGeom>
          <a:noFill/>
          <a:ln w="9525">
            <a:noFill/>
            <a:miter lim="800000"/>
            <a:headEnd/>
            <a:tailEnd/>
          </a:ln>
        </p:spPr>
        <p:txBody>
          <a:bodyPr anchor="ctr"/>
          <a:lstStyle/>
          <a:p>
            <a:pPr>
              <a:defRPr/>
            </a:pPr>
            <a:r>
              <a:rPr lang="de-DE" sz="2000" kern="0" dirty="0" err="1">
                <a:solidFill>
                  <a:schemeClr val="tx2"/>
                </a:solidFill>
                <a:latin typeface="+mj-lt"/>
                <a:ea typeface="+mj-ea"/>
                <a:cs typeface="+mj-cs"/>
              </a:rPr>
              <a:t>Raytracing</a:t>
            </a:r>
            <a:endParaRPr lang="de-DE" sz="2000" kern="0" dirty="0">
              <a:solidFill>
                <a:schemeClr val="tx2"/>
              </a:solidFill>
              <a:latin typeface="+mj-lt"/>
              <a:ea typeface="+mj-ea"/>
              <a:cs typeface="+mj-cs"/>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9866"/>
                                        </p:tgtEl>
                                        <p:attrNameLst>
                                          <p:attrName>style.visibility</p:attrName>
                                        </p:attrNameLst>
                                      </p:cBhvr>
                                      <p:to>
                                        <p:strVal val="visible"/>
                                      </p:to>
                                    </p:set>
                                    <p:animEffect transition="in" filter="wipe(left)">
                                      <p:cBhvr>
                                        <p:cTn id="12" dur="500"/>
                                        <p:tgtEl>
                                          <p:spTgt spid="1998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righ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866"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el 1"/>
          <p:cNvSpPr>
            <a:spLocks noGrp="1"/>
          </p:cNvSpPr>
          <p:nvPr>
            <p:ph type="title"/>
          </p:nvPr>
        </p:nvSpPr>
        <p:spPr/>
        <p:txBody>
          <a:bodyPr/>
          <a:lstStyle/>
          <a:p>
            <a:r>
              <a:rPr lang="de-DE"/>
              <a:t>Vor- / Nachteile Raytracing</a:t>
            </a:r>
          </a:p>
        </p:txBody>
      </p:sp>
      <p:sp>
        <p:nvSpPr>
          <p:cNvPr id="3" name="Inhaltsplatzhalter 2"/>
          <p:cNvSpPr>
            <a:spLocks noGrp="1"/>
          </p:cNvSpPr>
          <p:nvPr>
            <p:ph idx="1"/>
          </p:nvPr>
        </p:nvSpPr>
        <p:spPr>
          <a:xfrm>
            <a:off x="2135188" y="1196976"/>
            <a:ext cx="6889750" cy="5256213"/>
          </a:xfrm>
        </p:spPr>
        <p:txBody>
          <a:bodyPr/>
          <a:lstStyle/>
          <a:p>
            <a:r>
              <a:rPr lang="de-DE" dirty="0"/>
              <a:t>Vorteile</a:t>
            </a:r>
          </a:p>
          <a:p>
            <a:pPr lvl="1"/>
            <a:r>
              <a:rPr lang="de-DE" dirty="0"/>
              <a:t>Algorithmus beinhaltet bereits Reflexion, Refraktion, Schattenberechnung und </a:t>
            </a:r>
            <a:r>
              <a:rPr lang="de-DE" dirty="0" err="1"/>
              <a:t>Verdeckungsberechnung</a:t>
            </a:r>
            <a:endParaRPr lang="de-DE" dirty="0"/>
          </a:p>
          <a:p>
            <a:pPr lvl="1"/>
            <a:r>
              <a:rPr lang="de-DE" dirty="0"/>
              <a:t>Implementierung ist überschaubar</a:t>
            </a:r>
          </a:p>
          <a:p>
            <a:pPr lvl="1"/>
            <a:r>
              <a:rPr lang="de-DE" dirty="0"/>
              <a:t>Erzeugt sehr realistische Bilder</a:t>
            </a:r>
          </a:p>
          <a:p>
            <a:pPr lvl="1"/>
            <a:r>
              <a:rPr lang="de-DE" dirty="0"/>
              <a:t>Geometrie muss nicht unbedingt polygonal vorliegen</a:t>
            </a:r>
          </a:p>
          <a:p>
            <a:endParaRPr lang="de-DE" dirty="0"/>
          </a:p>
          <a:p>
            <a:r>
              <a:rPr lang="de-DE" dirty="0"/>
              <a:t>Nachteile</a:t>
            </a:r>
          </a:p>
          <a:p>
            <a:pPr lvl="1"/>
            <a:r>
              <a:rPr lang="de-DE" dirty="0"/>
              <a:t>Langsam, eher ungeeignet für </a:t>
            </a:r>
            <a:r>
              <a:rPr lang="de-DE" dirty="0" err="1"/>
              <a:t>Echzeit</a:t>
            </a:r>
            <a:endParaRPr lang="de-DE" dirty="0"/>
          </a:p>
          <a:p>
            <a:pPr lvl="1"/>
            <a:r>
              <a:rPr lang="de-DE" dirty="0"/>
              <a:t>Wird durch aktuelle Hardware nicht direkt unterstützt</a:t>
            </a:r>
          </a:p>
          <a:p>
            <a:pPr lvl="1"/>
            <a:endParaRPr lang="de-DE" dirty="0"/>
          </a:p>
          <a:p>
            <a:pPr lvl="1">
              <a:buFont typeface="Wingdings" pitchFamily="2" charset="2"/>
              <a:buNone/>
            </a:pPr>
            <a:endParaRPr lang="de-DE" sz="1400" dirty="0"/>
          </a:p>
        </p:txBody>
      </p:sp>
      <p:pic>
        <p:nvPicPr>
          <p:cNvPr id="4" name="Grafik 3" descr="Minus.wmf"/>
          <p:cNvPicPr>
            <a:picLocks noChangeAspect="1"/>
          </p:cNvPicPr>
          <p:nvPr/>
        </p:nvPicPr>
        <p:blipFill>
          <a:blip r:embed="rId3" cstate="print"/>
          <a:srcRect/>
          <a:stretch>
            <a:fillRect/>
          </a:stretch>
        </p:blipFill>
        <p:spPr bwMode="auto">
          <a:xfrm>
            <a:off x="9310688" y="3635375"/>
            <a:ext cx="1204912" cy="1150938"/>
          </a:xfrm>
          <a:prstGeom prst="rect">
            <a:avLst/>
          </a:prstGeom>
          <a:noFill/>
          <a:ln w="9525">
            <a:noFill/>
            <a:miter lim="800000"/>
            <a:headEnd/>
            <a:tailEnd/>
          </a:ln>
        </p:spPr>
      </p:pic>
      <p:pic>
        <p:nvPicPr>
          <p:cNvPr id="5" name="Grafik 4" descr="Plus.wmf"/>
          <p:cNvPicPr>
            <a:picLocks noChangeAspect="1"/>
          </p:cNvPicPr>
          <p:nvPr/>
        </p:nvPicPr>
        <p:blipFill>
          <a:blip r:embed="rId4" cstate="print"/>
          <a:srcRect/>
          <a:stretch>
            <a:fillRect/>
          </a:stretch>
        </p:blipFill>
        <p:spPr bwMode="auto">
          <a:xfrm>
            <a:off x="9239251" y="1357313"/>
            <a:ext cx="1204913" cy="11493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10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de-DE" dirty="0"/>
              <a:t>Ende Block 13</a:t>
            </a:r>
          </a:p>
        </p:txBody>
      </p:sp>
      <p:sp>
        <p:nvSpPr>
          <p:cNvPr id="94211" name="Rectangle 3"/>
          <p:cNvSpPr>
            <a:spLocks noGrp="1" noChangeArrowheads="1"/>
          </p:cNvSpPr>
          <p:nvPr>
            <p:ph type="body" idx="1"/>
          </p:nvPr>
        </p:nvSpPr>
        <p:spPr/>
        <p:txBody>
          <a:bodyPr/>
          <a:lstStyle/>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r>
              <a:rPr lang="de-DE"/>
              <a:t>Vielen Dank für Ihre Aufmerksamkeit</a:t>
            </a:r>
          </a:p>
        </p:txBody>
      </p:sp>
    </p:spTree>
    <p:extLst>
      <p:ext uri="{BB962C8B-B14F-4D97-AF65-F5344CB8AC3E}">
        <p14:creationId xmlns:p14="http://schemas.microsoft.com/office/powerpoint/2010/main" val="243645286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Folienpool</a:t>
            </a:r>
          </a:p>
        </p:txBody>
      </p:sp>
      <p:sp>
        <p:nvSpPr>
          <p:cNvPr id="3" name="Inhaltsplatzhalter 2"/>
          <p:cNvSpPr>
            <a:spLocks noGrp="1"/>
          </p:cNvSpPr>
          <p:nvPr>
            <p:ph idx="1"/>
          </p:nvPr>
        </p:nvSpPr>
        <p:spPr/>
        <p:txBody>
          <a:bodyPr/>
          <a:lstStyle/>
          <a:p>
            <a:r>
              <a:rPr lang="de-DE" dirty="0"/>
              <a:t>Nicht in der Veranstaltung gezeigte Folien (Stand 13.06.2010)</a:t>
            </a:r>
          </a:p>
        </p:txBody>
      </p:sp>
    </p:spTree>
    <p:extLst>
      <p:ext uri="{BB962C8B-B14F-4D97-AF65-F5344CB8AC3E}">
        <p14:creationId xmlns:p14="http://schemas.microsoft.com/office/powerpoint/2010/main" val="198542558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de-DE"/>
              <a:t>Gouraud Shading</a:t>
            </a:r>
          </a:p>
        </p:txBody>
      </p:sp>
      <p:sp>
        <p:nvSpPr>
          <p:cNvPr id="375811" name="Rectangle 3"/>
          <p:cNvSpPr>
            <a:spLocks noGrp="1" noChangeArrowheads="1"/>
          </p:cNvSpPr>
          <p:nvPr>
            <p:ph type="body" sz="half" idx="1"/>
          </p:nvPr>
        </p:nvSpPr>
        <p:spPr>
          <a:xfrm>
            <a:off x="2135188" y="1125538"/>
            <a:ext cx="4824412" cy="5446712"/>
          </a:xfrm>
        </p:spPr>
        <p:txBody>
          <a:bodyPr/>
          <a:lstStyle/>
          <a:p>
            <a:pPr eaLnBrk="1" hangingPunct="1">
              <a:lnSpc>
                <a:spcPct val="90000"/>
              </a:lnSpc>
            </a:pPr>
            <a:r>
              <a:rPr lang="de-DE" sz="2000"/>
              <a:t>An jedem Eckpunkt der Geometrie liegt Normale vor</a:t>
            </a:r>
          </a:p>
          <a:p>
            <a:pPr lvl="1" eaLnBrk="1" hangingPunct="1">
              <a:lnSpc>
                <a:spcPct val="90000"/>
              </a:lnSpc>
            </a:pPr>
            <a:r>
              <a:rPr lang="de-DE" sz="1600"/>
              <a:t>Vorberechnet durch die 3D Software</a:t>
            </a:r>
          </a:p>
          <a:p>
            <a:pPr eaLnBrk="1" hangingPunct="1">
              <a:lnSpc>
                <a:spcPct val="90000"/>
              </a:lnSpc>
            </a:pPr>
            <a:r>
              <a:rPr lang="de-DE" sz="2000"/>
              <a:t>Beleuchtungsberechnung findet nur 1x pro Vertex statt</a:t>
            </a:r>
          </a:p>
          <a:p>
            <a:pPr eaLnBrk="1" hangingPunct="1">
              <a:lnSpc>
                <a:spcPct val="90000"/>
              </a:lnSpc>
            </a:pPr>
            <a:r>
              <a:rPr lang="de-DE" sz="2200"/>
              <a:t>Resultat: Farbwert an den Eckpunkten</a:t>
            </a:r>
          </a:p>
          <a:p>
            <a:pPr eaLnBrk="1" hangingPunct="1">
              <a:lnSpc>
                <a:spcPct val="90000"/>
              </a:lnSpc>
            </a:pPr>
            <a:r>
              <a:rPr lang="de-DE" sz="2000"/>
              <a:t>Farbwert an beliebiger Position entsteht dann durch Interpolation der Farbwerte</a:t>
            </a:r>
          </a:p>
          <a:p>
            <a:pPr eaLnBrk="1" hangingPunct="1">
              <a:lnSpc>
                <a:spcPct val="90000"/>
              </a:lnSpc>
            </a:pPr>
            <a:r>
              <a:rPr lang="de-DE" sz="2000"/>
              <a:t>Funktioniert bei ausreichender Tesselierung gut</a:t>
            </a:r>
          </a:p>
          <a:p>
            <a:pPr eaLnBrk="1" hangingPunct="1">
              <a:lnSpc>
                <a:spcPct val="90000"/>
              </a:lnSpc>
            </a:pPr>
            <a:r>
              <a:rPr lang="de-DE" sz="2000"/>
              <a:t>Problematisch bei großen Polygonen und geringem Licht-Abstand</a:t>
            </a:r>
          </a:p>
          <a:p>
            <a:pPr lvl="1" eaLnBrk="1" hangingPunct="1">
              <a:lnSpc>
                <a:spcPct val="90000"/>
              </a:lnSpc>
            </a:pPr>
            <a:r>
              <a:rPr lang="de-DE" sz="1800"/>
              <a:t>Mitte der Fläche wird niemals heller als der hellste Eckpunkt.</a:t>
            </a:r>
          </a:p>
          <a:p>
            <a:pPr lvl="1" eaLnBrk="1" hangingPunct="1">
              <a:lnSpc>
                <a:spcPct val="90000"/>
              </a:lnSpc>
            </a:pPr>
            <a:r>
              <a:rPr lang="de-DE" sz="1800"/>
              <a:t>Erkennbare Artefakte: Glanzlichter entlang von Kanten verstärkt</a:t>
            </a:r>
          </a:p>
          <a:p>
            <a:pPr eaLnBrk="1" hangingPunct="1">
              <a:lnSpc>
                <a:spcPct val="90000"/>
              </a:lnSpc>
              <a:buFont typeface="Wingdings" pitchFamily="2" charset="2"/>
              <a:buNone/>
            </a:pPr>
            <a:endParaRPr lang="de-DE" sz="2000"/>
          </a:p>
        </p:txBody>
      </p:sp>
      <p:pic>
        <p:nvPicPr>
          <p:cNvPr id="103428" name="Picture 4" descr="Surface"/>
          <p:cNvPicPr>
            <a:picLocks noChangeAspect="1" noChangeArrowheads="1"/>
          </p:cNvPicPr>
          <p:nvPr/>
        </p:nvPicPr>
        <p:blipFill>
          <a:blip r:embed="rId3" cstate="print"/>
          <a:srcRect/>
          <a:stretch>
            <a:fillRect/>
          </a:stretch>
        </p:blipFill>
        <p:spPr bwMode="auto">
          <a:xfrm>
            <a:off x="7391400" y="3573464"/>
            <a:ext cx="2520950" cy="1216025"/>
          </a:xfrm>
          <a:prstGeom prst="rect">
            <a:avLst/>
          </a:prstGeom>
          <a:noFill/>
          <a:ln w="9525">
            <a:noFill/>
            <a:miter lim="800000"/>
            <a:headEnd/>
            <a:tailEnd/>
          </a:ln>
        </p:spPr>
      </p:pic>
      <p:sp>
        <p:nvSpPr>
          <p:cNvPr id="375815" name="Line 7"/>
          <p:cNvSpPr>
            <a:spLocks noChangeShapeType="1"/>
          </p:cNvSpPr>
          <p:nvPr/>
        </p:nvSpPr>
        <p:spPr bwMode="auto">
          <a:xfrm flipH="1" flipV="1">
            <a:off x="7104063" y="3068638"/>
            <a:ext cx="442912" cy="1084262"/>
          </a:xfrm>
          <a:prstGeom prst="line">
            <a:avLst/>
          </a:prstGeom>
          <a:noFill/>
          <a:ln w="57150">
            <a:solidFill>
              <a:schemeClr val="tx1"/>
            </a:solidFill>
            <a:round/>
            <a:headEnd/>
            <a:tailEnd type="triangle" w="med" len="med"/>
          </a:ln>
        </p:spPr>
        <p:txBody>
          <a:bodyPr/>
          <a:lstStyle/>
          <a:p>
            <a:endParaRPr lang="de-DE"/>
          </a:p>
        </p:txBody>
      </p:sp>
      <p:sp>
        <p:nvSpPr>
          <p:cNvPr id="375825" name="Line 17"/>
          <p:cNvSpPr>
            <a:spLocks noChangeShapeType="1"/>
          </p:cNvSpPr>
          <p:nvPr/>
        </p:nvSpPr>
        <p:spPr bwMode="auto">
          <a:xfrm flipV="1">
            <a:off x="9829800" y="3573463"/>
            <a:ext cx="514350" cy="1111250"/>
          </a:xfrm>
          <a:prstGeom prst="line">
            <a:avLst/>
          </a:prstGeom>
          <a:noFill/>
          <a:ln w="57150">
            <a:solidFill>
              <a:schemeClr val="tx1"/>
            </a:solidFill>
            <a:round/>
            <a:headEnd/>
            <a:tailEnd type="triangle" w="med" len="med"/>
          </a:ln>
        </p:spPr>
        <p:txBody>
          <a:bodyPr/>
          <a:lstStyle/>
          <a:p>
            <a:endParaRPr lang="de-DE"/>
          </a:p>
        </p:txBody>
      </p:sp>
      <p:sp>
        <p:nvSpPr>
          <p:cNvPr id="375826" name="Line 18"/>
          <p:cNvSpPr>
            <a:spLocks noChangeShapeType="1"/>
          </p:cNvSpPr>
          <p:nvPr/>
        </p:nvSpPr>
        <p:spPr bwMode="auto">
          <a:xfrm flipH="1" flipV="1">
            <a:off x="8112126" y="2997200"/>
            <a:ext cx="187325" cy="660400"/>
          </a:xfrm>
          <a:prstGeom prst="line">
            <a:avLst/>
          </a:prstGeom>
          <a:noFill/>
          <a:ln w="57150">
            <a:solidFill>
              <a:schemeClr val="tx1"/>
            </a:solidFill>
            <a:round/>
            <a:headEnd/>
            <a:tailEnd type="triangle" w="med" len="med"/>
          </a:ln>
        </p:spPr>
        <p:txBody>
          <a:bodyPr/>
          <a:lstStyle/>
          <a:p>
            <a:endParaRPr lang="de-DE"/>
          </a:p>
        </p:txBody>
      </p:sp>
      <p:sp>
        <p:nvSpPr>
          <p:cNvPr id="375827" name="Line 19"/>
          <p:cNvSpPr>
            <a:spLocks noChangeShapeType="1"/>
          </p:cNvSpPr>
          <p:nvPr/>
        </p:nvSpPr>
        <p:spPr bwMode="auto">
          <a:xfrm flipV="1">
            <a:off x="9625013" y="3068639"/>
            <a:ext cx="215900" cy="720725"/>
          </a:xfrm>
          <a:prstGeom prst="line">
            <a:avLst/>
          </a:prstGeom>
          <a:noFill/>
          <a:ln w="57150">
            <a:solidFill>
              <a:schemeClr val="tx1"/>
            </a:solidFill>
            <a:round/>
            <a:headEnd/>
            <a:tailEnd type="triangle" w="med" len="med"/>
          </a:ln>
        </p:spPr>
        <p:txBody>
          <a:bodyPr/>
          <a:lstStyle/>
          <a:p>
            <a:endParaRPr lang="de-DE"/>
          </a:p>
        </p:txBody>
      </p:sp>
      <p:pic>
        <p:nvPicPr>
          <p:cNvPr id="375828" name="Picture 20" descr="NodesLight"/>
          <p:cNvPicPr>
            <a:picLocks noChangeAspect="1" noChangeArrowheads="1"/>
          </p:cNvPicPr>
          <p:nvPr/>
        </p:nvPicPr>
        <p:blipFill>
          <a:blip r:embed="rId4" cstate="print"/>
          <a:srcRect/>
          <a:stretch>
            <a:fillRect/>
          </a:stretch>
        </p:blipFill>
        <p:spPr bwMode="auto">
          <a:xfrm rot="-10301602">
            <a:off x="9191626" y="1196976"/>
            <a:ext cx="625475" cy="625475"/>
          </a:xfrm>
          <a:prstGeom prst="rect">
            <a:avLst/>
          </a:prstGeom>
          <a:noFill/>
          <a:ln w="9525">
            <a:noFill/>
            <a:miter lim="800000"/>
            <a:headEnd/>
            <a:tailEnd/>
          </a:ln>
        </p:spPr>
      </p:pic>
      <p:sp>
        <p:nvSpPr>
          <p:cNvPr id="375830" name="Line 22"/>
          <p:cNvSpPr>
            <a:spLocks noChangeShapeType="1"/>
          </p:cNvSpPr>
          <p:nvPr/>
        </p:nvSpPr>
        <p:spPr bwMode="auto">
          <a:xfrm rot="10800000" flipV="1">
            <a:off x="7608888" y="1844675"/>
            <a:ext cx="1727200" cy="2160588"/>
          </a:xfrm>
          <a:prstGeom prst="line">
            <a:avLst/>
          </a:prstGeom>
          <a:noFill/>
          <a:ln w="101600">
            <a:pattFill prst="dkVert">
              <a:fgClr>
                <a:srgbClr val="FFFFCC"/>
              </a:fgClr>
              <a:bgClr>
                <a:srgbClr val="FFCC00"/>
              </a:bgClr>
            </a:pattFill>
            <a:round/>
            <a:headEnd/>
            <a:tailEnd type="triangle" w="med" len="med"/>
          </a:ln>
        </p:spPr>
        <p:txBody>
          <a:bodyPr/>
          <a:lstStyle/>
          <a:p>
            <a:endParaRPr lang="de-DE"/>
          </a:p>
        </p:txBody>
      </p:sp>
      <p:pic>
        <p:nvPicPr>
          <p:cNvPr id="375831" name="Picture 23" descr="SGColorGreen"/>
          <p:cNvPicPr>
            <a:picLocks noChangeAspect="1" noChangeArrowheads="1"/>
          </p:cNvPicPr>
          <p:nvPr/>
        </p:nvPicPr>
        <p:blipFill>
          <a:blip r:embed="rId5" cstate="print"/>
          <a:srcRect/>
          <a:stretch>
            <a:fillRect/>
          </a:stretch>
        </p:blipFill>
        <p:spPr bwMode="auto">
          <a:xfrm>
            <a:off x="7167563" y="3500439"/>
            <a:ext cx="373062" cy="649287"/>
          </a:xfrm>
          <a:prstGeom prst="rect">
            <a:avLst/>
          </a:prstGeom>
          <a:noFill/>
          <a:ln w="9525">
            <a:noFill/>
            <a:miter lim="800000"/>
            <a:headEnd/>
            <a:tailEnd/>
          </a:ln>
        </p:spPr>
      </p:pic>
      <p:sp>
        <p:nvSpPr>
          <p:cNvPr id="375832" name="Line 24"/>
          <p:cNvSpPr>
            <a:spLocks noChangeShapeType="1"/>
          </p:cNvSpPr>
          <p:nvPr/>
        </p:nvSpPr>
        <p:spPr bwMode="auto">
          <a:xfrm rot="10800000" flipV="1">
            <a:off x="8328025" y="1844676"/>
            <a:ext cx="1081088" cy="1800225"/>
          </a:xfrm>
          <a:prstGeom prst="line">
            <a:avLst/>
          </a:prstGeom>
          <a:noFill/>
          <a:ln w="101600">
            <a:pattFill prst="dkVert">
              <a:fgClr>
                <a:srgbClr val="FFFFCC"/>
              </a:fgClr>
              <a:bgClr>
                <a:srgbClr val="FFCC00"/>
              </a:bgClr>
            </a:pattFill>
            <a:round/>
            <a:headEnd/>
            <a:tailEnd type="triangle" w="med" len="med"/>
          </a:ln>
        </p:spPr>
        <p:txBody>
          <a:bodyPr/>
          <a:lstStyle/>
          <a:p>
            <a:endParaRPr lang="de-DE"/>
          </a:p>
        </p:txBody>
      </p:sp>
      <p:pic>
        <p:nvPicPr>
          <p:cNvPr id="375833" name="Picture 25" descr="SGColBlue"/>
          <p:cNvPicPr>
            <a:picLocks noChangeAspect="1" noChangeArrowheads="1"/>
          </p:cNvPicPr>
          <p:nvPr/>
        </p:nvPicPr>
        <p:blipFill>
          <a:blip r:embed="rId6" cstate="print"/>
          <a:srcRect/>
          <a:stretch>
            <a:fillRect/>
          </a:stretch>
        </p:blipFill>
        <p:spPr bwMode="auto">
          <a:xfrm>
            <a:off x="8040689" y="3141663"/>
            <a:ext cx="293687" cy="508000"/>
          </a:xfrm>
          <a:prstGeom prst="rect">
            <a:avLst/>
          </a:prstGeom>
          <a:noFill/>
          <a:ln w="9525">
            <a:noFill/>
            <a:miter lim="800000"/>
            <a:headEnd/>
            <a:tailEnd/>
          </a:ln>
        </p:spPr>
      </p:pic>
      <p:pic>
        <p:nvPicPr>
          <p:cNvPr id="375834" name="Picture 26" descr="SGColorRed"/>
          <p:cNvPicPr>
            <a:picLocks noChangeAspect="1" noChangeArrowheads="1"/>
          </p:cNvPicPr>
          <p:nvPr/>
        </p:nvPicPr>
        <p:blipFill>
          <a:blip r:embed="rId7" cstate="print"/>
          <a:srcRect/>
          <a:stretch>
            <a:fillRect/>
          </a:stretch>
        </p:blipFill>
        <p:spPr bwMode="auto">
          <a:xfrm>
            <a:off x="9551988" y="3213100"/>
            <a:ext cx="292100" cy="508000"/>
          </a:xfrm>
          <a:prstGeom prst="rect">
            <a:avLst/>
          </a:prstGeom>
          <a:noFill/>
          <a:ln w="9525">
            <a:noFill/>
            <a:miter lim="800000"/>
            <a:headEnd/>
            <a:tailEnd/>
          </a:ln>
        </p:spPr>
      </p:pic>
      <p:sp>
        <p:nvSpPr>
          <p:cNvPr id="375835" name="Line 27"/>
          <p:cNvSpPr>
            <a:spLocks noChangeShapeType="1"/>
          </p:cNvSpPr>
          <p:nvPr/>
        </p:nvSpPr>
        <p:spPr bwMode="auto">
          <a:xfrm rot="10800000" flipH="1" flipV="1">
            <a:off x="9480551" y="1916113"/>
            <a:ext cx="144463" cy="1873250"/>
          </a:xfrm>
          <a:prstGeom prst="line">
            <a:avLst/>
          </a:prstGeom>
          <a:noFill/>
          <a:ln w="101600">
            <a:pattFill prst="dkVert">
              <a:fgClr>
                <a:srgbClr val="FFFFCC"/>
              </a:fgClr>
              <a:bgClr>
                <a:srgbClr val="FFCC00"/>
              </a:bgClr>
            </a:pattFill>
            <a:round/>
            <a:headEnd/>
            <a:tailEnd type="triangle" w="med" len="med"/>
          </a:ln>
        </p:spPr>
        <p:txBody>
          <a:bodyPr/>
          <a:lstStyle/>
          <a:p>
            <a:endParaRPr lang="de-DE"/>
          </a:p>
        </p:txBody>
      </p:sp>
      <p:sp>
        <p:nvSpPr>
          <p:cNvPr id="375836" name="Line 28"/>
          <p:cNvSpPr>
            <a:spLocks noChangeShapeType="1"/>
          </p:cNvSpPr>
          <p:nvPr/>
        </p:nvSpPr>
        <p:spPr bwMode="auto">
          <a:xfrm rot="10800000" flipH="1" flipV="1">
            <a:off x="9551989" y="1916113"/>
            <a:ext cx="288925" cy="2665412"/>
          </a:xfrm>
          <a:prstGeom prst="line">
            <a:avLst/>
          </a:prstGeom>
          <a:noFill/>
          <a:ln w="101600">
            <a:pattFill prst="dkVert">
              <a:fgClr>
                <a:srgbClr val="FFFFCC"/>
              </a:fgClr>
              <a:bgClr>
                <a:srgbClr val="FFCC00"/>
              </a:bgClr>
            </a:pattFill>
            <a:round/>
            <a:headEnd/>
            <a:tailEnd type="triangle" w="med" len="med"/>
          </a:ln>
        </p:spPr>
        <p:txBody>
          <a:bodyPr/>
          <a:lstStyle/>
          <a:p>
            <a:endParaRPr lang="de-DE"/>
          </a:p>
        </p:txBody>
      </p:sp>
      <p:pic>
        <p:nvPicPr>
          <p:cNvPr id="375837" name="Picture 29" descr="SGColBlue"/>
          <p:cNvPicPr>
            <a:picLocks noChangeAspect="1" noChangeArrowheads="1"/>
          </p:cNvPicPr>
          <p:nvPr/>
        </p:nvPicPr>
        <p:blipFill>
          <a:blip r:embed="rId6" cstate="print"/>
          <a:srcRect/>
          <a:stretch>
            <a:fillRect/>
          </a:stretch>
        </p:blipFill>
        <p:spPr bwMode="auto">
          <a:xfrm>
            <a:off x="9767888" y="4005263"/>
            <a:ext cx="374650" cy="647700"/>
          </a:xfrm>
          <a:prstGeom prst="rect">
            <a:avLst/>
          </a:prstGeom>
          <a:noFill/>
          <a:ln w="9525">
            <a:noFill/>
            <a:miter lim="800000"/>
            <a:headEnd/>
            <a:tailEnd/>
          </a:ln>
        </p:spPr>
      </p:pic>
      <p:sp>
        <p:nvSpPr>
          <p:cNvPr id="375838" name="Oval 30"/>
          <p:cNvSpPr>
            <a:spLocks noChangeArrowheads="1"/>
          </p:cNvSpPr>
          <p:nvPr/>
        </p:nvSpPr>
        <p:spPr bwMode="auto">
          <a:xfrm rot="621900">
            <a:off x="8897938" y="3781425"/>
            <a:ext cx="576262" cy="287338"/>
          </a:xfrm>
          <a:prstGeom prst="ellipse">
            <a:avLst/>
          </a:prstGeom>
          <a:solidFill>
            <a:srgbClr val="FFFF99"/>
          </a:solidFill>
          <a:ln w="25400">
            <a:solidFill>
              <a:schemeClr val="tx1"/>
            </a:solidFill>
            <a:round/>
            <a:headEnd/>
            <a:tailEnd/>
          </a:ln>
        </p:spPr>
        <p:txBody>
          <a:bodyPr wrap="none" anchor="ctr"/>
          <a:lstStyle/>
          <a:p>
            <a:endParaRPr lang="de-DE"/>
          </a:p>
        </p:txBody>
      </p:sp>
    </p:spTree>
    <p:extLst>
      <p:ext uri="{BB962C8B-B14F-4D97-AF65-F5344CB8AC3E}">
        <p14:creationId xmlns:p14="http://schemas.microsoft.com/office/powerpoint/2010/main" val="83367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5811">
                                            <p:txEl>
                                              <p:pRg st="0" end="0"/>
                                            </p:txEl>
                                          </p:spTgt>
                                        </p:tgtEl>
                                        <p:attrNameLst>
                                          <p:attrName>style.visibility</p:attrName>
                                        </p:attrNameLst>
                                      </p:cBhvr>
                                      <p:to>
                                        <p:strVal val="visible"/>
                                      </p:to>
                                    </p:set>
                                    <p:animEffect transition="in" filter="fade">
                                      <p:cBhvr>
                                        <p:cTn id="7" dur="1000"/>
                                        <p:tgtEl>
                                          <p:spTgt spid="3758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5811">
                                            <p:txEl>
                                              <p:pRg st="1" end="1"/>
                                            </p:txEl>
                                          </p:spTgt>
                                        </p:tgtEl>
                                        <p:attrNameLst>
                                          <p:attrName>style.visibility</p:attrName>
                                        </p:attrNameLst>
                                      </p:cBhvr>
                                      <p:to>
                                        <p:strVal val="visible"/>
                                      </p:to>
                                    </p:set>
                                    <p:animEffect transition="in" filter="fade">
                                      <p:cBhvr>
                                        <p:cTn id="12" dur="1000"/>
                                        <p:tgtEl>
                                          <p:spTgt spid="375811">
                                            <p:txEl>
                                              <p:pRg st="1" end="1"/>
                                            </p:txEl>
                                          </p:spTgt>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375815"/>
                                        </p:tgtEl>
                                        <p:attrNameLst>
                                          <p:attrName>style.visibility</p:attrName>
                                        </p:attrNameLst>
                                      </p:cBhvr>
                                      <p:to>
                                        <p:strVal val="visible"/>
                                      </p:to>
                                    </p:set>
                                    <p:animEffect transition="in" filter="wipe(down)">
                                      <p:cBhvr>
                                        <p:cTn id="16" dur="1000"/>
                                        <p:tgtEl>
                                          <p:spTgt spid="375815"/>
                                        </p:tgtEl>
                                      </p:cBhvr>
                                    </p:animEffect>
                                  </p:childTnLst>
                                </p:cTn>
                              </p:par>
                            </p:childTnLst>
                          </p:cTn>
                        </p:par>
                        <p:par>
                          <p:cTn id="17" fill="hold">
                            <p:stCondLst>
                              <p:cond delay="2000"/>
                            </p:stCondLst>
                            <p:childTnLst>
                              <p:par>
                                <p:cTn id="18" presetID="22" presetClass="entr" presetSubtype="4" fill="hold" grpId="0" nodeType="afterEffect">
                                  <p:stCondLst>
                                    <p:cond delay="0"/>
                                  </p:stCondLst>
                                  <p:childTnLst>
                                    <p:set>
                                      <p:cBhvr>
                                        <p:cTn id="19" dur="1" fill="hold">
                                          <p:stCondLst>
                                            <p:cond delay="0"/>
                                          </p:stCondLst>
                                        </p:cTn>
                                        <p:tgtEl>
                                          <p:spTgt spid="375826"/>
                                        </p:tgtEl>
                                        <p:attrNameLst>
                                          <p:attrName>style.visibility</p:attrName>
                                        </p:attrNameLst>
                                      </p:cBhvr>
                                      <p:to>
                                        <p:strVal val="visible"/>
                                      </p:to>
                                    </p:set>
                                    <p:animEffect transition="in" filter="wipe(down)">
                                      <p:cBhvr>
                                        <p:cTn id="20" dur="1000"/>
                                        <p:tgtEl>
                                          <p:spTgt spid="375826"/>
                                        </p:tgtEl>
                                      </p:cBhvr>
                                    </p:animEffect>
                                  </p:childTnLst>
                                </p:cTn>
                              </p:par>
                            </p:childTnLst>
                          </p:cTn>
                        </p:par>
                        <p:par>
                          <p:cTn id="21" fill="hold">
                            <p:stCondLst>
                              <p:cond delay="3000"/>
                            </p:stCondLst>
                            <p:childTnLst>
                              <p:par>
                                <p:cTn id="22" presetID="22" presetClass="entr" presetSubtype="4" fill="hold" grpId="0" nodeType="afterEffect">
                                  <p:stCondLst>
                                    <p:cond delay="0"/>
                                  </p:stCondLst>
                                  <p:childTnLst>
                                    <p:set>
                                      <p:cBhvr>
                                        <p:cTn id="23" dur="1" fill="hold">
                                          <p:stCondLst>
                                            <p:cond delay="0"/>
                                          </p:stCondLst>
                                        </p:cTn>
                                        <p:tgtEl>
                                          <p:spTgt spid="375827"/>
                                        </p:tgtEl>
                                        <p:attrNameLst>
                                          <p:attrName>style.visibility</p:attrName>
                                        </p:attrNameLst>
                                      </p:cBhvr>
                                      <p:to>
                                        <p:strVal val="visible"/>
                                      </p:to>
                                    </p:set>
                                    <p:animEffect transition="in" filter="wipe(down)">
                                      <p:cBhvr>
                                        <p:cTn id="24" dur="1000"/>
                                        <p:tgtEl>
                                          <p:spTgt spid="375827"/>
                                        </p:tgtEl>
                                      </p:cBhvr>
                                    </p:animEffect>
                                  </p:childTnLst>
                                </p:cTn>
                              </p:par>
                            </p:childTnLst>
                          </p:cTn>
                        </p:par>
                        <p:par>
                          <p:cTn id="25" fill="hold">
                            <p:stCondLst>
                              <p:cond delay="4000"/>
                            </p:stCondLst>
                            <p:childTnLst>
                              <p:par>
                                <p:cTn id="26" presetID="22" presetClass="entr" presetSubtype="4" fill="hold" grpId="0" nodeType="afterEffect">
                                  <p:stCondLst>
                                    <p:cond delay="0"/>
                                  </p:stCondLst>
                                  <p:childTnLst>
                                    <p:set>
                                      <p:cBhvr>
                                        <p:cTn id="27" dur="1" fill="hold">
                                          <p:stCondLst>
                                            <p:cond delay="0"/>
                                          </p:stCondLst>
                                        </p:cTn>
                                        <p:tgtEl>
                                          <p:spTgt spid="375825"/>
                                        </p:tgtEl>
                                        <p:attrNameLst>
                                          <p:attrName>style.visibility</p:attrName>
                                        </p:attrNameLst>
                                      </p:cBhvr>
                                      <p:to>
                                        <p:strVal val="visible"/>
                                      </p:to>
                                    </p:set>
                                    <p:animEffect transition="in" filter="wipe(down)">
                                      <p:cBhvr>
                                        <p:cTn id="28" dur="1000"/>
                                        <p:tgtEl>
                                          <p:spTgt spid="3758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75811">
                                            <p:txEl>
                                              <p:pRg st="2" end="2"/>
                                            </p:txEl>
                                          </p:spTgt>
                                        </p:tgtEl>
                                        <p:attrNameLst>
                                          <p:attrName>style.visibility</p:attrName>
                                        </p:attrNameLst>
                                      </p:cBhvr>
                                      <p:to>
                                        <p:strVal val="visible"/>
                                      </p:to>
                                    </p:set>
                                    <p:animEffect transition="in" filter="fade">
                                      <p:cBhvr>
                                        <p:cTn id="33" dur="1000"/>
                                        <p:tgtEl>
                                          <p:spTgt spid="375811">
                                            <p:txEl>
                                              <p:pRg st="2" end="2"/>
                                            </p:txEl>
                                          </p:spTgt>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375828"/>
                                        </p:tgtEl>
                                        <p:attrNameLst>
                                          <p:attrName>style.visibility</p:attrName>
                                        </p:attrNameLst>
                                      </p:cBhvr>
                                      <p:to>
                                        <p:strVal val="visible"/>
                                      </p:to>
                                    </p:set>
                                    <p:animEffect transition="in" filter="fade">
                                      <p:cBhvr>
                                        <p:cTn id="37" dur="1000"/>
                                        <p:tgtEl>
                                          <p:spTgt spid="375828"/>
                                        </p:tgtEl>
                                      </p:cBhvr>
                                    </p:animEffect>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375830"/>
                                        </p:tgtEl>
                                        <p:attrNameLst>
                                          <p:attrName>style.visibility</p:attrName>
                                        </p:attrNameLst>
                                      </p:cBhvr>
                                      <p:to>
                                        <p:strVal val="visible"/>
                                      </p:to>
                                    </p:set>
                                    <p:animEffect transition="in" filter="wipe(up)">
                                      <p:cBhvr>
                                        <p:cTn id="41" dur="1000"/>
                                        <p:tgtEl>
                                          <p:spTgt spid="375830"/>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375831"/>
                                        </p:tgtEl>
                                        <p:attrNameLst>
                                          <p:attrName>style.visibility</p:attrName>
                                        </p:attrNameLst>
                                      </p:cBhvr>
                                      <p:to>
                                        <p:strVal val="visible"/>
                                      </p:to>
                                    </p:set>
                                    <p:animEffect transition="in" filter="fade">
                                      <p:cBhvr>
                                        <p:cTn id="45" dur="1000"/>
                                        <p:tgtEl>
                                          <p:spTgt spid="375831"/>
                                        </p:tgtEl>
                                      </p:cBhvr>
                                    </p:animEffect>
                                  </p:childTnLst>
                                </p:cTn>
                              </p:par>
                              <p:par>
                                <p:cTn id="46" presetID="10" presetClass="exit" presetSubtype="0" fill="hold" grpId="1" nodeType="withEffect">
                                  <p:stCondLst>
                                    <p:cond delay="0"/>
                                  </p:stCondLst>
                                  <p:childTnLst>
                                    <p:animEffect transition="out" filter="fade">
                                      <p:cBhvr>
                                        <p:cTn id="47" dur="1000"/>
                                        <p:tgtEl>
                                          <p:spTgt spid="375815"/>
                                        </p:tgtEl>
                                      </p:cBhvr>
                                    </p:animEffect>
                                    <p:set>
                                      <p:cBhvr>
                                        <p:cTn id="48" dur="1" fill="hold">
                                          <p:stCondLst>
                                            <p:cond delay="999"/>
                                          </p:stCondLst>
                                        </p:cTn>
                                        <p:tgtEl>
                                          <p:spTgt spid="375815"/>
                                        </p:tgtEl>
                                        <p:attrNameLst>
                                          <p:attrName>style.visibility</p:attrName>
                                        </p:attrNameLst>
                                      </p:cBhvr>
                                      <p:to>
                                        <p:strVal val="hidden"/>
                                      </p:to>
                                    </p:set>
                                  </p:childTnLst>
                                </p:cTn>
                              </p:par>
                            </p:childTnLst>
                          </p:cTn>
                        </p:par>
                        <p:par>
                          <p:cTn id="49" fill="hold">
                            <p:stCondLst>
                              <p:cond delay="4000"/>
                            </p:stCondLst>
                            <p:childTnLst>
                              <p:par>
                                <p:cTn id="50" presetID="10" presetClass="exit" presetSubtype="0" fill="hold" grpId="1" nodeType="afterEffect">
                                  <p:stCondLst>
                                    <p:cond delay="0"/>
                                  </p:stCondLst>
                                  <p:childTnLst>
                                    <p:animEffect transition="out" filter="fade">
                                      <p:cBhvr>
                                        <p:cTn id="51" dur="1000"/>
                                        <p:tgtEl>
                                          <p:spTgt spid="375830"/>
                                        </p:tgtEl>
                                      </p:cBhvr>
                                    </p:animEffect>
                                    <p:set>
                                      <p:cBhvr>
                                        <p:cTn id="52" dur="1" fill="hold">
                                          <p:stCondLst>
                                            <p:cond delay="999"/>
                                          </p:stCondLst>
                                        </p:cTn>
                                        <p:tgtEl>
                                          <p:spTgt spid="375830"/>
                                        </p:tgtEl>
                                        <p:attrNameLst>
                                          <p:attrName>style.visibility</p:attrName>
                                        </p:attrNameLst>
                                      </p:cBhvr>
                                      <p:to>
                                        <p:strVal val="hidden"/>
                                      </p:to>
                                    </p:set>
                                  </p:childTnLst>
                                </p:cTn>
                              </p:par>
                            </p:childTnLst>
                          </p:cTn>
                        </p:par>
                        <p:par>
                          <p:cTn id="53" fill="hold">
                            <p:stCondLst>
                              <p:cond delay="5000"/>
                            </p:stCondLst>
                            <p:childTnLst>
                              <p:par>
                                <p:cTn id="54" presetID="22" presetClass="entr" presetSubtype="1" fill="hold" grpId="0" nodeType="afterEffect">
                                  <p:stCondLst>
                                    <p:cond delay="0"/>
                                  </p:stCondLst>
                                  <p:childTnLst>
                                    <p:set>
                                      <p:cBhvr>
                                        <p:cTn id="55" dur="1" fill="hold">
                                          <p:stCondLst>
                                            <p:cond delay="0"/>
                                          </p:stCondLst>
                                        </p:cTn>
                                        <p:tgtEl>
                                          <p:spTgt spid="375832"/>
                                        </p:tgtEl>
                                        <p:attrNameLst>
                                          <p:attrName>style.visibility</p:attrName>
                                        </p:attrNameLst>
                                      </p:cBhvr>
                                      <p:to>
                                        <p:strVal val="visible"/>
                                      </p:to>
                                    </p:set>
                                    <p:animEffect transition="in" filter="wipe(up)">
                                      <p:cBhvr>
                                        <p:cTn id="56" dur="1000"/>
                                        <p:tgtEl>
                                          <p:spTgt spid="375832"/>
                                        </p:tgtEl>
                                      </p:cBhvr>
                                    </p:animEffect>
                                  </p:childTnLst>
                                </p:cTn>
                              </p:par>
                            </p:childTnLst>
                          </p:cTn>
                        </p:par>
                        <p:par>
                          <p:cTn id="57" fill="hold">
                            <p:stCondLst>
                              <p:cond delay="6000"/>
                            </p:stCondLst>
                            <p:childTnLst>
                              <p:par>
                                <p:cTn id="58" presetID="10" presetClass="entr" presetSubtype="0" fill="hold" nodeType="afterEffect">
                                  <p:stCondLst>
                                    <p:cond delay="0"/>
                                  </p:stCondLst>
                                  <p:childTnLst>
                                    <p:set>
                                      <p:cBhvr>
                                        <p:cTn id="59" dur="1" fill="hold">
                                          <p:stCondLst>
                                            <p:cond delay="0"/>
                                          </p:stCondLst>
                                        </p:cTn>
                                        <p:tgtEl>
                                          <p:spTgt spid="375833"/>
                                        </p:tgtEl>
                                        <p:attrNameLst>
                                          <p:attrName>style.visibility</p:attrName>
                                        </p:attrNameLst>
                                      </p:cBhvr>
                                      <p:to>
                                        <p:strVal val="visible"/>
                                      </p:to>
                                    </p:set>
                                    <p:animEffect transition="in" filter="fade">
                                      <p:cBhvr>
                                        <p:cTn id="60" dur="1000"/>
                                        <p:tgtEl>
                                          <p:spTgt spid="375833"/>
                                        </p:tgtEl>
                                      </p:cBhvr>
                                    </p:animEffect>
                                  </p:childTnLst>
                                </p:cTn>
                              </p:par>
                              <p:par>
                                <p:cTn id="61" presetID="10" presetClass="exit" presetSubtype="0" fill="hold" grpId="1" nodeType="withEffect">
                                  <p:stCondLst>
                                    <p:cond delay="0"/>
                                  </p:stCondLst>
                                  <p:childTnLst>
                                    <p:animEffect transition="out" filter="fade">
                                      <p:cBhvr>
                                        <p:cTn id="62" dur="1000"/>
                                        <p:tgtEl>
                                          <p:spTgt spid="375826"/>
                                        </p:tgtEl>
                                      </p:cBhvr>
                                    </p:animEffect>
                                    <p:set>
                                      <p:cBhvr>
                                        <p:cTn id="63" dur="1" fill="hold">
                                          <p:stCondLst>
                                            <p:cond delay="999"/>
                                          </p:stCondLst>
                                        </p:cTn>
                                        <p:tgtEl>
                                          <p:spTgt spid="375826"/>
                                        </p:tgtEl>
                                        <p:attrNameLst>
                                          <p:attrName>style.visibility</p:attrName>
                                        </p:attrNameLst>
                                      </p:cBhvr>
                                      <p:to>
                                        <p:strVal val="hidden"/>
                                      </p:to>
                                    </p:set>
                                  </p:childTnLst>
                                </p:cTn>
                              </p:par>
                            </p:childTnLst>
                          </p:cTn>
                        </p:par>
                        <p:par>
                          <p:cTn id="64" fill="hold">
                            <p:stCondLst>
                              <p:cond delay="7000"/>
                            </p:stCondLst>
                            <p:childTnLst>
                              <p:par>
                                <p:cTn id="65" presetID="10" presetClass="exit" presetSubtype="0" fill="hold" grpId="1" nodeType="afterEffect">
                                  <p:stCondLst>
                                    <p:cond delay="0"/>
                                  </p:stCondLst>
                                  <p:childTnLst>
                                    <p:animEffect transition="out" filter="fade">
                                      <p:cBhvr>
                                        <p:cTn id="66" dur="1000"/>
                                        <p:tgtEl>
                                          <p:spTgt spid="375832"/>
                                        </p:tgtEl>
                                      </p:cBhvr>
                                    </p:animEffect>
                                    <p:set>
                                      <p:cBhvr>
                                        <p:cTn id="67" dur="1" fill="hold">
                                          <p:stCondLst>
                                            <p:cond delay="999"/>
                                          </p:stCondLst>
                                        </p:cTn>
                                        <p:tgtEl>
                                          <p:spTgt spid="375832"/>
                                        </p:tgtEl>
                                        <p:attrNameLst>
                                          <p:attrName>style.visibility</p:attrName>
                                        </p:attrNameLst>
                                      </p:cBhvr>
                                      <p:to>
                                        <p:strVal val="hidden"/>
                                      </p:to>
                                    </p:set>
                                  </p:childTnLst>
                                </p:cTn>
                              </p:par>
                            </p:childTnLst>
                          </p:cTn>
                        </p:par>
                        <p:par>
                          <p:cTn id="68" fill="hold">
                            <p:stCondLst>
                              <p:cond delay="8000"/>
                            </p:stCondLst>
                            <p:childTnLst>
                              <p:par>
                                <p:cTn id="69" presetID="22" presetClass="entr" presetSubtype="1" fill="hold" grpId="0" nodeType="afterEffect">
                                  <p:stCondLst>
                                    <p:cond delay="0"/>
                                  </p:stCondLst>
                                  <p:childTnLst>
                                    <p:set>
                                      <p:cBhvr>
                                        <p:cTn id="70" dur="1" fill="hold">
                                          <p:stCondLst>
                                            <p:cond delay="0"/>
                                          </p:stCondLst>
                                        </p:cTn>
                                        <p:tgtEl>
                                          <p:spTgt spid="375835"/>
                                        </p:tgtEl>
                                        <p:attrNameLst>
                                          <p:attrName>style.visibility</p:attrName>
                                        </p:attrNameLst>
                                      </p:cBhvr>
                                      <p:to>
                                        <p:strVal val="visible"/>
                                      </p:to>
                                    </p:set>
                                    <p:animEffect transition="in" filter="wipe(up)">
                                      <p:cBhvr>
                                        <p:cTn id="71" dur="1000"/>
                                        <p:tgtEl>
                                          <p:spTgt spid="375835"/>
                                        </p:tgtEl>
                                      </p:cBhvr>
                                    </p:animEffect>
                                  </p:childTnLst>
                                </p:cTn>
                              </p:par>
                            </p:childTnLst>
                          </p:cTn>
                        </p:par>
                        <p:par>
                          <p:cTn id="72" fill="hold">
                            <p:stCondLst>
                              <p:cond delay="9000"/>
                            </p:stCondLst>
                            <p:childTnLst>
                              <p:par>
                                <p:cTn id="73" presetID="10" presetClass="entr" presetSubtype="0" fill="hold" nodeType="afterEffect">
                                  <p:stCondLst>
                                    <p:cond delay="0"/>
                                  </p:stCondLst>
                                  <p:childTnLst>
                                    <p:set>
                                      <p:cBhvr>
                                        <p:cTn id="74" dur="1" fill="hold">
                                          <p:stCondLst>
                                            <p:cond delay="0"/>
                                          </p:stCondLst>
                                        </p:cTn>
                                        <p:tgtEl>
                                          <p:spTgt spid="375834"/>
                                        </p:tgtEl>
                                        <p:attrNameLst>
                                          <p:attrName>style.visibility</p:attrName>
                                        </p:attrNameLst>
                                      </p:cBhvr>
                                      <p:to>
                                        <p:strVal val="visible"/>
                                      </p:to>
                                    </p:set>
                                    <p:animEffect transition="in" filter="fade">
                                      <p:cBhvr>
                                        <p:cTn id="75" dur="1000"/>
                                        <p:tgtEl>
                                          <p:spTgt spid="375834"/>
                                        </p:tgtEl>
                                      </p:cBhvr>
                                    </p:animEffect>
                                  </p:childTnLst>
                                </p:cTn>
                              </p:par>
                              <p:par>
                                <p:cTn id="76" presetID="10" presetClass="exit" presetSubtype="0" fill="hold" grpId="1" nodeType="withEffect">
                                  <p:stCondLst>
                                    <p:cond delay="0"/>
                                  </p:stCondLst>
                                  <p:childTnLst>
                                    <p:animEffect transition="out" filter="fade">
                                      <p:cBhvr>
                                        <p:cTn id="77" dur="1000"/>
                                        <p:tgtEl>
                                          <p:spTgt spid="375827"/>
                                        </p:tgtEl>
                                      </p:cBhvr>
                                    </p:animEffect>
                                    <p:set>
                                      <p:cBhvr>
                                        <p:cTn id="78" dur="1" fill="hold">
                                          <p:stCondLst>
                                            <p:cond delay="999"/>
                                          </p:stCondLst>
                                        </p:cTn>
                                        <p:tgtEl>
                                          <p:spTgt spid="375827"/>
                                        </p:tgtEl>
                                        <p:attrNameLst>
                                          <p:attrName>style.visibility</p:attrName>
                                        </p:attrNameLst>
                                      </p:cBhvr>
                                      <p:to>
                                        <p:strVal val="hidden"/>
                                      </p:to>
                                    </p:set>
                                  </p:childTnLst>
                                </p:cTn>
                              </p:par>
                            </p:childTnLst>
                          </p:cTn>
                        </p:par>
                        <p:par>
                          <p:cTn id="79" fill="hold">
                            <p:stCondLst>
                              <p:cond delay="10000"/>
                            </p:stCondLst>
                            <p:childTnLst>
                              <p:par>
                                <p:cTn id="80" presetID="10" presetClass="exit" presetSubtype="0" fill="hold" grpId="1" nodeType="afterEffect">
                                  <p:stCondLst>
                                    <p:cond delay="0"/>
                                  </p:stCondLst>
                                  <p:childTnLst>
                                    <p:animEffect transition="out" filter="fade">
                                      <p:cBhvr>
                                        <p:cTn id="81" dur="1000"/>
                                        <p:tgtEl>
                                          <p:spTgt spid="375835"/>
                                        </p:tgtEl>
                                      </p:cBhvr>
                                    </p:animEffect>
                                    <p:set>
                                      <p:cBhvr>
                                        <p:cTn id="82" dur="1" fill="hold">
                                          <p:stCondLst>
                                            <p:cond delay="999"/>
                                          </p:stCondLst>
                                        </p:cTn>
                                        <p:tgtEl>
                                          <p:spTgt spid="375835"/>
                                        </p:tgtEl>
                                        <p:attrNameLst>
                                          <p:attrName>style.visibility</p:attrName>
                                        </p:attrNameLst>
                                      </p:cBhvr>
                                      <p:to>
                                        <p:strVal val="hidden"/>
                                      </p:to>
                                    </p:set>
                                  </p:childTnLst>
                                </p:cTn>
                              </p:par>
                            </p:childTnLst>
                          </p:cTn>
                        </p:par>
                        <p:par>
                          <p:cTn id="83" fill="hold">
                            <p:stCondLst>
                              <p:cond delay="11000"/>
                            </p:stCondLst>
                            <p:childTnLst>
                              <p:par>
                                <p:cTn id="84" presetID="22" presetClass="entr" presetSubtype="1" fill="hold" grpId="0" nodeType="afterEffect">
                                  <p:stCondLst>
                                    <p:cond delay="0"/>
                                  </p:stCondLst>
                                  <p:childTnLst>
                                    <p:set>
                                      <p:cBhvr>
                                        <p:cTn id="85" dur="1" fill="hold">
                                          <p:stCondLst>
                                            <p:cond delay="0"/>
                                          </p:stCondLst>
                                        </p:cTn>
                                        <p:tgtEl>
                                          <p:spTgt spid="375836"/>
                                        </p:tgtEl>
                                        <p:attrNameLst>
                                          <p:attrName>style.visibility</p:attrName>
                                        </p:attrNameLst>
                                      </p:cBhvr>
                                      <p:to>
                                        <p:strVal val="visible"/>
                                      </p:to>
                                    </p:set>
                                    <p:animEffect transition="in" filter="wipe(up)">
                                      <p:cBhvr>
                                        <p:cTn id="86" dur="1000"/>
                                        <p:tgtEl>
                                          <p:spTgt spid="375836"/>
                                        </p:tgtEl>
                                      </p:cBhvr>
                                    </p:animEffect>
                                  </p:childTnLst>
                                </p:cTn>
                              </p:par>
                            </p:childTnLst>
                          </p:cTn>
                        </p:par>
                        <p:par>
                          <p:cTn id="87" fill="hold">
                            <p:stCondLst>
                              <p:cond delay="12000"/>
                            </p:stCondLst>
                            <p:childTnLst>
                              <p:par>
                                <p:cTn id="88" presetID="22" presetClass="entr" presetSubtype="4" fill="hold" nodeType="afterEffect">
                                  <p:stCondLst>
                                    <p:cond delay="0"/>
                                  </p:stCondLst>
                                  <p:childTnLst>
                                    <p:set>
                                      <p:cBhvr>
                                        <p:cTn id="89" dur="1" fill="hold">
                                          <p:stCondLst>
                                            <p:cond delay="0"/>
                                          </p:stCondLst>
                                        </p:cTn>
                                        <p:tgtEl>
                                          <p:spTgt spid="375837"/>
                                        </p:tgtEl>
                                        <p:attrNameLst>
                                          <p:attrName>style.visibility</p:attrName>
                                        </p:attrNameLst>
                                      </p:cBhvr>
                                      <p:to>
                                        <p:strVal val="visible"/>
                                      </p:to>
                                    </p:set>
                                    <p:animEffect transition="in" filter="wipe(down)">
                                      <p:cBhvr>
                                        <p:cTn id="90" dur="1000"/>
                                        <p:tgtEl>
                                          <p:spTgt spid="375837"/>
                                        </p:tgtEl>
                                      </p:cBhvr>
                                    </p:animEffect>
                                  </p:childTnLst>
                                </p:cTn>
                              </p:par>
                              <p:par>
                                <p:cTn id="91" presetID="10" presetClass="exit" presetSubtype="0" fill="hold" grpId="1" nodeType="withEffect">
                                  <p:stCondLst>
                                    <p:cond delay="0"/>
                                  </p:stCondLst>
                                  <p:childTnLst>
                                    <p:animEffect transition="out" filter="fade">
                                      <p:cBhvr>
                                        <p:cTn id="92" dur="1000"/>
                                        <p:tgtEl>
                                          <p:spTgt spid="375825"/>
                                        </p:tgtEl>
                                      </p:cBhvr>
                                    </p:animEffect>
                                    <p:set>
                                      <p:cBhvr>
                                        <p:cTn id="93" dur="1" fill="hold">
                                          <p:stCondLst>
                                            <p:cond delay="999"/>
                                          </p:stCondLst>
                                        </p:cTn>
                                        <p:tgtEl>
                                          <p:spTgt spid="375825"/>
                                        </p:tgtEl>
                                        <p:attrNameLst>
                                          <p:attrName>style.visibility</p:attrName>
                                        </p:attrNameLst>
                                      </p:cBhvr>
                                      <p:to>
                                        <p:strVal val="hidden"/>
                                      </p:to>
                                    </p:set>
                                  </p:childTnLst>
                                </p:cTn>
                              </p:par>
                            </p:childTnLst>
                          </p:cTn>
                        </p:par>
                        <p:par>
                          <p:cTn id="94" fill="hold">
                            <p:stCondLst>
                              <p:cond delay="13000"/>
                            </p:stCondLst>
                            <p:childTnLst>
                              <p:par>
                                <p:cTn id="95" presetID="10" presetClass="exit" presetSubtype="0" fill="hold" grpId="1" nodeType="afterEffect">
                                  <p:stCondLst>
                                    <p:cond delay="0"/>
                                  </p:stCondLst>
                                  <p:childTnLst>
                                    <p:animEffect transition="out" filter="fade">
                                      <p:cBhvr>
                                        <p:cTn id="96" dur="1000"/>
                                        <p:tgtEl>
                                          <p:spTgt spid="375836"/>
                                        </p:tgtEl>
                                      </p:cBhvr>
                                    </p:animEffect>
                                    <p:set>
                                      <p:cBhvr>
                                        <p:cTn id="97" dur="1" fill="hold">
                                          <p:stCondLst>
                                            <p:cond delay="999"/>
                                          </p:stCondLst>
                                        </p:cTn>
                                        <p:tgtEl>
                                          <p:spTgt spid="375836"/>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75811">
                                            <p:txEl>
                                              <p:pRg st="3" end="3"/>
                                            </p:txEl>
                                          </p:spTgt>
                                        </p:tgtEl>
                                        <p:attrNameLst>
                                          <p:attrName>style.visibility</p:attrName>
                                        </p:attrNameLst>
                                      </p:cBhvr>
                                      <p:to>
                                        <p:strVal val="visible"/>
                                      </p:to>
                                    </p:set>
                                    <p:animEffect transition="in" filter="fade">
                                      <p:cBhvr>
                                        <p:cTn id="102" dur="1000"/>
                                        <p:tgtEl>
                                          <p:spTgt spid="375811">
                                            <p:txEl>
                                              <p:pRg st="3" end="3"/>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75811">
                                            <p:txEl>
                                              <p:pRg st="4" end="4"/>
                                            </p:txEl>
                                          </p:spTgt>
                                        </p:tgtEl>
                                        <p:attrNameLst>
                                          <p:attrName>style.visibility</p:attrName>
                                        </p:attrNameLst>
                                      </p:cBhvr>
                                      <p:to>
                                        <p:strVal val="visible"/>
                                      </p:to>
                                    </p:set>
                                    <p:animEffect transition="in" filter="fade">
                                      <p:cBhvr>
                                        <p:cTn id="107" dur="1000"/>
                                        <p:tgtEl>
                                          <p:spTgt spid="375811">
                                            <p:txEl>
                                              <p:pRg st="4" end="4"/>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375811">
                                            <p:txEl>
                                              <p:pRg st="5" end="5"/>
                                            </p:txEl>
                                          </p:spTgt>
                                        </p:tgtEl>
                                        <p:attrNameLst>
                                          <p:attrName>style.visibility</p:attrName>
                                        </p:attrNameLst>
                                      </p:cBhvr>
                                      <p:to>
                                        <p:strVal val="visible"/>
                                      </p:to>
                                    </p:set>
                                    <p:animEffect transition="in" filter="fade">
                                      <p:cBhvr>
                                        <p:cTn id="112" dur="1000"/>
                                        <p:tgtEl>
                                          <p:spTgt spid="375811">
                                            <p:txEl>
                                              <p:pRg st="5" end="5"/>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75811">
                                            <p:txEl>
                                              <p:pRg st="6" end="6"/>
                                            </p:txEl>
                                          </p:spTgt>
                                        </p:tgtEl>
                                        <p:attrNameLst>
                                          <p:attrName>style.visibility</p:attrName>
                                        </p:attrNameLst>
                                      </p:cBhvr>
                                      <p:to>
                                        <p:strVal val="visible"/>
                                      </p:to>
                                    </p:set>
                                    <p:animEffect transition="in" filter="fade">
                                      <p:cBhvr>
                                        <p:cTn id="117" dur="1000"/>
                                        <p:tgtEl>
                                          <p:spTgt spid="375811">
                                            <p:txEl>
                                              <p:pRg st="6" end="6"/>
                                            </p:txEl>
                                          </p:spTgt>
                                        </p:tgtEl>
                                      </p:cBhvr>
                                    </p:animEffect>
                                  </p:childTnLst>
                                </p:cTn>
                              </p:par>
                            </p:childTnLst>
                          </p:cTn>
                        </p:par>
                        <p:par>
                          <p:cTn id="118" fill="hold">
                            <p:stCondLst>
                              <p:cond delay="1000"/>
                            </p:stCondLst>
                            <p:childTnLst>
                              <p:par>
                                <p:cTn id="119" presetID="10" presetClass="exit" presetSubtype="0" fill="hold" nodeType="afterEffect">
                                  <p:stCondLst>
                                    <p:cond delay="0"/>
                                  </p:stCondLst>
                                  <p:childTnLst>
                                    <p:animEffect transition="out" filter="fade">
                                      <p:cBhvr>
                                        <p:cTn id="120" dur="1000"/>
                                        <p:tgtEl>
                                          <p:spTgt spid="375831"/>
                                        </p:tgtEl>
                                      </p:cBhvr>
                                    </p:animEffect>
                                    <p:set>
                                      <p:cBhvr>
                                        <p:cTn id="121" dur="1" fill="hold">
                                          <p:stCondLst>
                                            <p:cond delay="999"/>
                                          </p:stCondLst>
                                        </p:cTn>
                                        <p:tgtEl>
                                          <p:spTgt spid="375831"/>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1000"/>
                                        <p:tgtEl>
                                          <p:spTgt spid="375833"/>
                                        </p:tgtEl>
                                      </p:cBhvr>
                                    </p:animEffect>
                                    <p:set>
                                      <p:cBhvr>
                                        <p:cTn id="124" dur="1" fill="hold">
                                          <p:stCondLst>
                                            <p:cond delay="999"/>
                                          </p:stCondLst>
                                        </p:cTn>
                                        <p:tgtEl>
                                          <p:spTgt spid="375833"/>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1000"/>
                                        <p:tgtEl>
                                          <p:spTgt spid="375834"/>
                                        </p:tgtEl>
                                      </p:cBhvr>
                                    </p:animEffect>
                                    <p:set>
                                      <p:cBhvr>
                                        <p:cTn id="127" dur="1" fill="hold">
                                          <p:stCondLst>
                                            <p:cond delay="999"/>
                                          </p:stCondLst>
                                        </p:cTn>
                                        <p:tgtEl>
                                          <p:spTgt spid="375834"/>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1000"/>
                                        <p:tgtEl>
                                          <p:spTgt spid="375837"/>
                                        </p:tgtEl>
                                      </p:cBhvr>
                                    </p:animEffect>
                                    <p:set>
                                      <p:cBhvr>
                                        <p:cTn id="130" dur="1" fill="hold">
                                          <p:stCondLst>
                                            <p:cond delay="999"/>
                                          </p:stCondLst>
                                        </p:cTn>
                                        <p:tgtEl>
                                          <p:spTgt spid="375837"/>
                                        </p:tgtEl>
                                        <p:attrNameLst>
                                          <p:attrName>style.visibility</p:attrName>
                                        </p:attrNameLst>
                                      </p:cBhvr>
                                      <p:to>
                                        <p:strVal val="hidden"/>
                                      </p:to>
                                    </p:set>
                                  </p:childTnLst>
                                </p:cTn>
                              </p:par>
                            </p:childTnLst>
                          </p:cTn>
                        </p:par>
                        <p:par>
                          <p:cTn id="131" fill="hold">
                            <p:stCondLst>
                              <p:cond delay="2000"/>
                            </p:stCondLst>
                            <p:childTnLst>
                              <p:par>
                                <p:cTn id="132" presetID="49" presetClass="path" presetSubtype="0" accel="50000" decel="50000" fill="hold" nodeType="afterEffect">
                                  <p:stCondLst>
                                    <p:cond delay="0"/>
                                  </p:stCondLst>
                                  <p:childTnLst>
                                    <p:animMotion origin="layout" path="M -3.05556E-6 1.11111E-6 L -0.0184 0.23796 " pathEditMode="relative" rAng="0" ptsTypes="AA">
                                      <p:cBhvr>
                                        <p:cTn id="133" dur="2000" fill="hold"/>
                                        <p:tgtEl>
                                          <p:spTgt spid="375828"/>
                                        </p:tgtEl>
                                        <p:attrNameLst>
                                          <p:attrName>ppt_x</p:attrName>
                                          <p:attrName>ppt_y</p:attrName>
                                        </p:attrNameLst>
                                      </p:cBhvr>
                                      <p:rCtr x="-900" y="11900"/>
                                    </p:animMotion>
                                  </p:childTnLst>
                                </p:cTn>
                              </p:par>
                            </p:childTnLst>
                          </p:cTn>
                        </p:par>
                        <p:par>
                          <p:cTn id="134" fill="hold">
                            <p:stCondLst>
                              <p:cond delay="4000"/>
                            </p:stCondLst>
                            <p:childTnLst>
                              <p:par>
                                <p:cTn id="135" presetID="22" presetClass="entr" presetSubtype="4" fill="hold" grpId="2" nodeType="afterEffect">
                                  <p:stCondLst>
                                    <p:cond delay="0"/>
                                  </p:stCondLst>
                                  <p:childTnLst>
                                    <p:set>
                                      <p:cBhvr>
                                        <p:cTn id="136" dur="1" fill="hold">
                                          <p:stCondLst>
                                            <p:cond delay="0"/>
                                          </p:stCondLst>
                                        </p:cTn>
                                        <p:tgtEl>
                                          <p:spTgt spid="375815"/>
                                        </p:tgtEl>
                                        <p:attrNameLst>
                                          <p:attrName>style.visibility</p:attrName>
                                        </p:attrNameLst>
                                      </p:cBhvr>
                                      <p:to>
                                        <p:strVal val="visible"/>
                                      </p:to>
                                    </p:set>
                                    <p:animEffect transition="in" filter="wipe(down)">
                                      <p:cBhvr>
                                        <p:cTn id="137" dur="500"/>
                                        <p:tgtEl>
                                          <p:spTgt spid="375815"/>
                                        </p:tgtEl>
                                      </p:cBhvr>
                                    </p:animEffect>
                                  </p:childTnLst>
                                </p:cTn>
                              </p:par>
                              <p:par>
                                <p:cTn id="138" presetID="22" presetClass="entr" presetSubtype="4" fill="hold" grpId="2" nodeType="withEffect">
                                  <p:stCondLst>
                                    <p:cond delay="0"/>
                                  </p:stCondLst>
                                  <p:childTnLst>
                                    <p:set>
                                      <p:cBhvr>
                                        <p:cTn id="139" dur="1" fill="hold">
                                          <p:stCondLst>
                                            <p:cond delay="0"/>
                                          </p:stCondLst>
                                        </p:cTn>
                                        <p:tgtEl>
                                          <p:spTgt spid="375825"/>
                                        </p:tgtEl>
                                        <p:attrNameLst>
                                          <p:attrName>style.visibility</p:attrName>
                                        </p:attrNameLst>
                                      </p:cBhvr>
                                      <p:to>
                                        <p:strVal val="visible"/>
                                      </p:to>
                                    </p:set>
                                    <p:animEffect transition="in" filter="wipe(down)">
                                      <p:cBhvr>
                                        <p:cTn id="140" dur="500"/>
                                        <p:tgtEl>
                                          <p:spTgt spid="375825"/>
                                        </p:tgtEl>
                                      </p:cBhvr>
                                    </p:animEffect>
                                  </p:childTnLst>
                                </p:cTn>
                              </p:par>
                              <p:par>
                                <p:cTn id="141" presetID="22" presetClass="entr" presetSubtype="4" fill="hold" grpId="2" nodeType="withEffect">
                                  <p:stCondLst>
                                    <p:cond delay="0"/>
                                  </p:stCondLst>
                                  <p:childTnLst>
                                    <p:set>
                                      <p:cBhvr>
                                        <p:cTn id="142" dur="1" fill="hold">
                                          <p:stCondLst>
                                            <p:cond delay="0"/>
                                          </p:stCondLst>
                                        </p:cTn>
                                        <p:tgtEl>
                                          <p:spTgt spid="375827"/>
                                        </p:tgtEl>
                                        <p:attrNameLst>
                                          <p:attrName>style.visibility</p:attrName>
                                        </p:attrNameLst>
                                      </p:cBhvr>
                                      <p:to>
                                        <p:strVal val="visible"/>
                                      </p:to>
                                    </p:set>
                                    <p:animEffect transition="in" filter="wipe(down)">
                                      <p:cBhvr>
                                        <p:cTn id="143" dur="500"/>
                                        <p:tgtEl>
                                          <p:spTgt spid="375827"/>
                                        </p:tgtEl>
                                      </p:cBhvr>
                                    </p:animEffect>
                                  </p:childTnLst>
                                </p:cTn>
                              </p:par>
                              <p:par>
                                <p:cTn id="144" presetID="22" presetClass="entr" presetSubtype="4" fill="hold" grpId="2" nodeType="withEffect">
                                  <p:stCondLst>
                                    <p:cond delay="0"/>
                                  </p:stCondLst>
                                  <p:childTnLst>
                                    <p:set>
                                      <p:cBhvr>
                                        <p:cTn id="145" dur="1" fill="hold">
                                          <p:stCondLst>
                                            <p:cond delay="0"/>
                                          </p:stCondLst>
                                        </p:cTn>
                                        <p:tgtEl>
                                          <p:spTgt spid="375826"/>
                                        </p:tgtEl>
                                        <p:attrNameLst>
                                          <p:attrName>style.visibility</p:attrName>
                                        </p:attrNameLst>
                                      </p:cBhvr>
                                      <p:to>
                                        <p:strVal val="visible"/>
                                      </p:to>
                                    </p:set>
                                    <p:animEffect transition="in" filter="wipe(down)">
                                      <p:cBhvr>
                                        <p:cTn id="146" dur="500"/>
                                        <p:tgtEl>
                                          <p:spTgt spid="375826"/>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375811">
                                            <p:txEl>
                                              <p:pRg st="7" end="7"/>
                                            </p:txEl>
                                          </p:spTgt>
                                        </p:tgtEl>
                                        <p:attrNameLst>
                                          <p:attrName>style.visibility</p:attrName>
                                        </p:attrNameLst>
                                      </p:cBhvr>
                                      <p:to>
                                        <p:strVal val="visible"/>
                                      </p:to>
                                    </p:set>
                                    <p:animEffect transition="in" filter="fade">
                                      <p:cBhvr>
                                        <p:cTn id="151" dur="1000"/>
                                        <p:tgtEl>
                                          <p:spTgt spid="375811">
                                            <p:txEl>
                                              <p:pRg st="7" end="7"/>
                                            </p:txEl>
                                          </p:spTgt>
                                        </p:tgtEl>
                                      </p:cBhvr>
                                    </p:animEffect>
                                  </p:childTnLst>
                                </p:cTn>
                              </p:par>
                            </p:childTnLst>
                          </p:cTn>
                        </p:par>
                        <p:par>
                          <p:cTn id="152" fill="hold">
                            <p:stCondLst>
                              <p:cond delay="1000"/>
                            </p:stCondLst>
                            <p:childTnLst>
                              <p:par>
                                <p:cTn id="153" presetID="10" presetClass="entr" presetSubtype="0" fill="hold" grpId="0" nodeType="afterEffect">
                                  <p:stCondLst>
                                    <p:cond delay="0"/>
                                  </p:stCondLst>
                                  <p:childTnLst>
                                    <p:set>
                                      <p:cBhvr>
                                        <p:cTn id="154" dur="1" fill="hold">
                                          <p:stCondLst>
                                            <p:cond delay="0"/>
                                          </p:stCondLst>
                                        </p:cTn>
                                        <p:tgtEl>
                                          <p:spTgt spid="375838"/>
                                        </p:tgtEl>
                                        <p:attrNameLst>
                                          <p:attrName>style.visibility</p:attrName>
                                        </p:attrNameLst>
                                      </p:cBhvr>
                                      <p:to>
                                        <p:strVal val="visible"/>
                                      </p:to>
                                    </p:set>
                                    <p:animEffect transition="in" filter="fade">
                                      <p:cBhvr>
                                        <p:cTn id="155" dur="2000"/>
                                        <p:tgtEl>
                                          <p:spTgt spid="375838"/>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375811">
                                            <p:txEl>
                                              <p:pRg st="8" end="8"/>
                                            </p:txEl>
                                          </p:spTgt>
                                        </p:tgtEl>
                                        <p:attrNameLst>
                                          <p:attrName>style.visibility</p:attrName>
                                        </p:attrNameLst>
                                      </p:cBhvr>
                                      <p:to>
                                        <p:strVal val="visible"/>
                                      </p:to>
                                    </p:set>
                                    <p:animEffect transition="in" filter="fade">
                                      <p:cBhvr>
                                        <p:cTn id="160" dur="1000"/>
                                        <p:tgtEl>
                                          <p:spTgt spid="3758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5" grpId="0" animBg="1"/>
      <p:bldP spid="375815" grpId="1" animBg="1"/>
      <p:bldP spid="375815" grpId="2" animBg="1"/>
      <p:bldP spid="375825" grpId="0" animBg="1"/>
      <p:bldP spid="375825" grpId="1" animBg="1"/>
      <p:bldP spid="375825" grpId="2" animBg="1"/>
      <p:bldP spid="375826" grpId="0" animBg="1"/>
      <p:bldP spid="375826" grpId="1" animBg="1"/>
      <p:bldP spid="375826" grpId="2" animBg="1"/>
      <p:bldP spid="375827" grpId="0" animBg="1"/>
      <p:bldP spid="375827" grpId="1" animBg="1"/>
      <p:bldP spid="375827" grpId="2" animBg="1"/>
      <p:bldP spid="375830" grpId="0" animBg="1"/>
      <p:bldP spid="375830" grpId="1" animBg="1"/>
      <p:bldP spid="375832" grpId="0" animBg="1"/>
      <p:bldP spid="375832" grpId="1" animBg="1"/>
      <p:bldP spid="375835" grpId="0" animBg="1"/>
      <p:bldP spid="375835" grpId="1" animBg="1"/>
      <p:bldP spid="375836" grpId="0" animBg="1"/>
      <p:bldP spid="375836" grpId="1" animBg="1"/>
      <p:bldP spid="375838" grpId="0" animBg="1"/>
    </p:bldLst>
  </p:timing>
</p:sld>
</file>

<file path=ppt/slides/slide2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de-DE"/>
              <a:t>Phong Shading</a:t>
            </a:r>
          </a:p>
        </p:txBody>
      </p:sp>
      <p:sp>
        <p:nvSpPr>
          <p:cNvPr id="377859" name="Rectangle 3"/>
          <p:cNvSpPr>
            <a:spLocks noGrp="1" noChangeArrowheads="1"/>
          </p:cNvSpPr>
          <p:nvPr>
            <p:ph type="body" sz="half" idx="1"/>
          </p:nvPr>
        </p:nvSpPr>
        <p:spPr>
          <a:xfrm>
            <a:off x="2135188" y="1125538"/>
            <a:ext cx="4824412" cy="5111750"/>
          </a:xfrm>
        </p:spPr>
        <p:txBody>
          <a:bodyPr/>
          <a:lstStyle/>
          <a:p>
            <a:pPr eaLnBrk="1" hangingPunct="1"/>
            <a:r>
              <a:rPr lang="de-DE" sz="2200"/>
              <a:t>Beleuchtungsberechnung wird für jedes darzustellende Pixel durchgeführt</a:t>
            </a:r>
            <a:endParaRPr lang="de-DE" sz="2000"/>
          </a:p>
          <a:p>
            <a:pPr eaLnBrk="1" hangingPunct="1"/>
            <a:r>
              <a:rPr lang="de-DE" sz="2000"/>
              <a:t>Benötigt: Normalen</a:t>
            </a:r>
          </a:p>
          <a:p>
            <a:pPr lvl="1" eaLnBrk="1" hangingPunct="1"/>
            <a:r>
              <a:rPr lang="de-DE" sz="1800"/>
              <a:t>Nicht nur am Eckpunkt</a:t>
            </a:r>
          </a:p>
          <a:p>
            <a:pPr lvl="1" eaLnBrk="1" hangingPunct="1"/>
            <a:r>
              <a:rPr lang="de-DE" sz="1800"/>
              <a:t>An jeder beliebigen Stelle der Geometrie</a:t>
            </a:r>
          </a:p>
          <a:p>
            <a:pPr eaLnBrk="1" hangingPunct="1"/>
            <a:r>
              <a:rPr lang="de-DE" sz="2200"/>
              <a:t>Erzeugen einer Normalen als Interpolation der Eckpunkt-Normalen</a:t>
            </a:r>
          </a:p>
          <a:p>
            <a:pPr eaLnBrk="1" hangingPunct="1"/>
            <a:r>
              <a:rPr lang="de-DE" sz="2200"/>
              <a:t>Beleuchtungberechung kann dann an beliebiger Stelle erfolgen</a:t>
            </a:r>
          </a:p>
        </p:txBody>
      </p:sp>
      <p:pic>
        <p:nvPicPr>
          <p:cNvPr id="104452" name="Picture 4" descr="Surface"/>
          <p:cNvPicPr>
            <a:picLocks noChangeAspect="1" noChangeArrowheads="1"/>
          </p:cNvPicPr>
          <p:nvPr/>
        </p:nvPicPr>
        <p:blipFill>
          <a:blip r:embed="rId3" cstate="print"/>
          <a:srcRect/>
          <a:stretch>
            <a:fillRect/>
          </a:stretch>
        </p:blipFill>
        <p:spPr bwMode="auto">
          <a:xfrm>
            <a:off x="7391400" y="3573464"/>
            <a:ext cx="2520950" cy="1216025"/>
          </a:xfrm>
          <a:prstGeom prst="rect">
            <a:avLst/>
          </a:prstGeom>
          <a:noFill/>
          <a:ln w="9525">
            <a:noFill/>
            <a:miter lim="800000"/>
            <a:headEnd/>
            <a:tailEnd/>
          </a:ln>
        </p:spPr>
      </p:pic>
      <p:sp>
        <p:nvSpPr>
          <p:cNvPr id="377861" name="Line 5"/>
          <p:cNvSpPr>
            <a:spLocks noChangeShapeType="1"/>
          </p:cNvSpPr>
          <p:nvPr/>
        </p:nvSpPr>
        <p:spPr bwMode="auto">
          <a:xfrm flipH="1" flipV="1">
            <a:off x="7104063" y="3068638"/>
            <a:ext cx="442912" cy="1084262"/>
          </a:xfrm>
          <a:prstGeom prst="line">
            <a:avLst/>
          </a:prstGeom>
          <a:noFill/>
          <a:ln w="57150">
            <a:solidFill>
              <a:schemeClr val="tx1"/>
            </a:solidFill>
            <a:round/>
            <a:headEnd/>
            <a:tailEnd type="triangle" w="med" len="med"/>
          </a:ln>
        </p:spPr>
        <p:txBody>
          <a:bodyPr/>
          <a:lstStyle/>
          <a:p>
            <a:endParaRPr lang="de-DE"/>
          </a:p>
        </p:txBody>
      </p:sp>
      <p:sp>
        <p:nvSpPr>
          <p:cNvPr id="377862" name="Line 6"/>
          <p:cNvSpPr>
            <a:spLocks noChangeShapeType="1"/>
          </p:cNvSpPr>
          <p:nvPr/>
        </p:nvSpPr>
        <p:spPr bwMode="auto">
          <a:xfrm flipV="1">
            <a:off x="9829800" y="3573463"/>
            <a:ext cx="514350" cy="1111250"/>
          </a:xfrm>
          <a:prstGeom prst="line">
            <a:avLst/>
          </a:prstGeom>
          <a:noFill/>
          <a:ln w="57150">
            <a:solidFill>
              <a:schemeClr val="tx1"/>
            </a:solidFill>
            <a:round/>
            <a:headEnd/>
            <a:tailEnd type="triangle" w="med" len="med"/>
          </a:ln>
        </p:spPr>
        <p:txBody>
          <a:bodyPr/>
          <a:lstStyle/>
          <a:p>
            <a:endParaRPr lang="de-DE"/>
          </a:p>
        </p:txBody>
      </p:sp>
      <p:sp>
        <p:nvSpPr>
          <p:cNvPr id="377863" name="Line 7"/>
          <p:cNvSpPr>
            <a:spLocks noChangeShapeType="1"/>
          </p:cNvSpPr>
          <p:nvPr/>
        </p:nvSpPr>
        <p:spPr bwMode="auto">
          <a:xfrm flipH="1" flipV="1">
            <a:off x="8112126" y="2997200"/>
            <a:ext cx="187325" cy="660400"/>
          </a:xfrm>
          <a:prstGeom prst="line">
            <a:avLst/>
          </a:prstGeom>
          <a:noFill/>
          <a:ln w="57150">
            <a:solidFill>
              <a:schemeClr val="tx1"/>
            </a:solidFill>
            <a:round/>
            <a:headEnd/>
            <a:tailEnd type="triangle" w="med" len="med"/>
          </a:ln>
        </p:spPr>
        <p:txBody>
          <a:bodyPr/>
          <a:lstStyle/>
          <a:p>
            <a:endParaRPr lang="de-DE"/>
          </a:p>
        </p:txBody>
      </p:sp>
      <p:sp>
        <p:nvSpPr>
          <p:cNvPr id="377864" name="Line 8"/>
          <p:cNvSpPr>
            <a:spLocks noChangeShapeType="1"/>
          </p:cNvSpPr>
          <p:nvPr/>
        </p:nvSpPr>
        <p:spPr bwMode="auto">
          <a:xfrm flipV="1">
            <a:off x="9625013" y="3068639"/>
            <a:ext cx="215900" cy="720725"/>
          </a:xfrm>
          <a:prstGeom prst="line">
            <a:avLst/>
          </a:prstGeom>
          <a:noFill/>
          <a:ln w="57150">
            <a:solidFill>
              <a:schemeClr val="tx1"/>
            </a:solidFill>
            <a:round/>
            <a:headEnd/>
            <a:tailEnd type="triangle" w="med" len="med"/>
          </a:ln>
        </p:spPr>
        <p:txBody>
          <a:bodyPr/>
          <a:lstStyle/>
          <a:p>
            <a:endParaRPr lang="de-DE"/>
          </a:p>
        </p:txBody>
      </p:sp>
      <p:pic>
        <p:nvPicPr>
          <p:cNvPr id="377865" name="Picture 9" descr="NodesLight"/>
          <p:cNvPicPr>
            <a:picLocks noChangeAspect="1" noChangeArrowheads="1"/>
          </p:cNvPicPr>
          <p:nvPr/>
        </p:nvPicPr>
        <p:blipFill>
          <a:blip r:embed="rId4" cstate="print"/>
          <a:srcRect/>
          <a:stretch>
            <a:fillRect/>
          </a:stretch>
        </p:blipFill>
        <p:spPr bwMode="auto">
          <a:xfrm rot="-10301602">
            <a:off x="9191626" y="1196976"/>
            <a:ext cx="625475" cy="625475"/>
          </a:xfrm>
          <a:prstGeom prst="rect">
            <a:avLst/>
          </a:prstGeom>
          <a:noFill/>
          <a:ln w="9525">
            <a:noFill/>
            <a:miter lim="800000"/>
            <a:headEnd/>
            <a:tailEnd/>
          </a:ln>
        </p:spPr>
      </p:pic>
      <p:sp>
        <p:nvSpPr>
          <p:cNvPr id="377875" name="Rectangle 19"/>
          <p:cNvSpPr>
            <a:spLocks noChangeArrowheads="1"/>
          </p:cNvSpPr>
          <p:nvPr/>
        </p:nvSpPr>
        <p:spPr bwMode="auto">
          <a:xfrm>
            <a:off x="8721725" y="3738564"/>
            <a:ext cx="215900" cy="217487"/>
          </a:xfrm>
          <a:prstGeom prst="rect">
            <a:avLst/>
          </a:prstGeom>
          <a:noFill/>
          <a:ln w="38100">
            <a:solidFill>
              <a:srgbClr val="CC3300"/>
            </a:solidFill>
            <a:miter lim="800000"/>
            <a:headEnd/>
            <a:tailEnd/>
          </a:ln>
        </p:spPr>
        <p:txBody>
          <a:bodyPr wrap="none" anchor="ctr"/>
          <a:lstStyle/>
          <a:p>
            <a:endParaRPr lang="de-DE"/>
          </a:p>
        </p:txBody>
      </p:sp>
      <p:sp>
        <p:nvSpPr>
          <p:cNvPr id="377868" name="Line 12"/>
          <p:cNvSpPr>
            <a:spLocks noChangeShapeType="1"/>
          </p:cNvSpPr>
          <p:nvPr/>
        </p:nvSpPr>
        <p:spPr bwMode="auto">
          <a:xfrm rot="10800000" flipV="1">
            <a:off x="8832850" y="1860550"/>
            <a:ext cx="622300" cy="2000250"/>
          </a:xfrm>
          <a:prstGeom prst="line">
            <a:avLst/>
          </a:prstGeom>
          <a:noFill/>
          <a:ln w="101600">
            <a:pattFill prst="dkVert">
              <a:fgClr>
                <a:srgbClr val="FFFFCC"/>
              </a:fgClr>
              <a:bgClr>
                <a:srgbClr val="FFCC00"/>
              </a:bgClr>
            </a:pattFill>
            <a:round/>
            <a:headEnd/>
            <a:tailEnd type="triangle" w="med" len="med"/>
          </a:ln>
        </p:spPr>
        <p:txBody>
          <a:bodyPr/>
          <a:lstStyle/>
          <a:p>
            <a:endParaRPr lang="de-DE"/>
          </a:p>
        </p:txBody>
      </p:sp>
      <p:sp>
        <p:nvSpPr>
          <p:cNvPr id="377876" name="Line 20"/>
          <p:cNvSpPr>
            <a:spLocks noChangeShapeType="1"/>
          </p:cNvSpPr>
          <p:nvPr/>
        </p:nvSpPr>
        <p:spPr bwMode="auto">
          <a:xfrm flipH="1" flipV="1">
            <a:off x="8759825" y="2781301"/>
            <a:ext cx="69850" cy="1071563"/>
          </a:xfrm>
          <a:prstGeom prst="line">
            <a:avLst/>
          </a:prstGeom>
          <a:noFill/>
          <a:ln w="57150">
            <a:solidFill>
              <a:schemeClr val="tx1"/>
            </a:solidFill>
            <a:round/>
            <a:headEnd/>
            <a:tailEnd type="triangle" w="med" len="med"/>
          </a:ln>
        </p:spPr>
        <p:txBody>
          <a:bodyPr/>
          <a:lstStyle/>
          <a:p>
            <a:endParaRPr lang="de-DE"/>
          </a:p>
        </p:txBody>
      </p:sp>
    </p:spTree>
    <p:extLst>
      <p:ext uri="{BB962C8B-B14F-4D97-AF65-F5344CB8AC3E}">
        <p14:creationId xmlns:p14="http://schemas.microsoft.com/office/powerpoint/2010/main" val="74220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7859">
                                            <p:txEl>
                                              <p:pRg st="0" end="0"/>
                                            </p:txEl>
                                          </p:spTgt>
                                        </p:tgtEl>
                                        <p:attrNameLst>
                                          <p:attrName>style.visibility</p:attrName>
                                        </p:attrNameLst>
                                      </p:cBhvr>
                                      <p:to>
                                        <p:strVal val="visible"/>
                                      </p:to>
                                    </p:set>
                                    <p:animEffect transition="in" filter="fade">
                                      <p:cBhvr>
                                        <p:cTn id="7" dur="1000"/>
                                        <p:tgtEl>
                                          <p:spTgt spid="37785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77875"/>
                                        </p:tgtEl>
                                        <p:attrNameLst>
                                          <p:attrName>style.visibility</p:attrName>
                                        </p:attrNameLst>
                                      </p:cBhvr>
                                      <p:to>
                                        <p:strVal val="visible"/>
                                      </p:to>
                                    </p:set>
                                    <p:animEffect transition="in" filter="fade">
                                      <p:cBhvr>
                                        <p:cTn id="11" dur="2000"/>
                                        <p:tgtEl>
                                          <p:spTgt spid="377875"/>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377865"/>
                                        </p:tgtEl>
                                        <p:attrNameLst>
                                          <p:attrName>style.visibility</p:attrName>
                                        </p:attrNameLst>
                                      </p:cBhvr>
                                      <p:to>
                                        <p:strVal val="visible"/>
                                      </p:to>
                                    </p:set>
                                    <p:animEffect transition="in" filter="fade">
                                      <p:cBhvr>
                                        <p:cTn id="15" dur="1000"/>
                                        <p:tgtEl>
                                          <p:spTgt spid="377865"/>
                                        </p:tgtEl>
                                      </p:cBhvr>
                                    </p:animEffect>
                                  </p:childTnLst>
                                </p:cTn>
                              </p:par>
                            </p:childTnLst>
                          </p:cTn>
                        </p:par>
                        <p:par>
                          <p:cTn id="16" fill="hold">
                            <p:stCondLst>
                              <p:cond delay="4000"/>
                            </p:stCondLst>
                            <p:childTnLst>
                              <p:par>
                                <p:cTn id="17" presetID="22" presetClass="entr" presetSubtype="1" fill="hold" grpId="0" nodeType="afterEffect">
                                  <p:stCondLst>
                                    <p:cond delay="0"/>
                                  </p:stCondLst>
                                  <p:childTnLst>
                                    <p:set>
                                      <p:cBhvr>
                                        <p:cTn id="18" dur="1" fill="hold">
                                          <p:stCondLst>
                                            <p:cond delay="0"/>
                                          </p:stCondLst>
                                        </p:cTn>
                                        <p:tgtEl>
                                          <p:spTgt spid="377868"/>
                                        </p:tgtEl>
                                        <p:attrNameLst>
                                          <p:attrName>style.visibility</p:attrName>
                                        </p:attrNameLst>
                                      </p:cBhvr>
                                      <p:to>
                                        <p:strVal val="visible"/>
                                      </p:to>
                                    </p:set>
                                    <p:animEffect transition="in" filter="wipe(up)">
                                      <p:cBhvr>
                                        <p:cTn id="19" dur="500"/>
                                        <p:tgtEl>
                                          <p:spTgt spid="377868"/>
                                        </p:tgtEl>
                                      </p:cBhvr>
                                    </p:animEffect>
                                  </p:childTnLst>
                                </p:cTn>
                              </p:par>
                            </p:childTnLst>
                          </p:cTn>
                        </p:par>
                        <p:par>
                          <p:cTn id="20" fill="hold">
                            <p:stCondLst>
                              <p:cond delay="4500"/>
                            </p:stCondLst>
                            <p:childTnLst>
                              <p:par>
                                <p:cTn id="21" presetID="10" presetClass="exit" presetSubtype="0" fill="hold" grpId="1" nodeType="afterEffect">
                                  <p:stCondLst>
                                    <p:cond delay="0"/>
                                  </p:stCondLst>
                                  <p:childTnLst>
                                    <p:animEffect transition="out" filter="fade">
                                      <p:cBhvr>
                                        <p:cTn id="22" dur="2000"/>
                                        <p:tgtEl>
                                          <p:spTgt spid="377868"/>
                                        </p:tgtEl>
                                      </p:cBhvr>
                                    </p:animEffect>
                                    <p:set>
                                      <p:cBhvr>
                                        <p:cTn id="23" dur="1" fill="hold">
                                          <p:stCondLst>
                                            <p:cond delay="1999"/>
                                          </p:stCondLst>
                                        </p:cTn>
                                        <p:tgtEl>
                                          <p:spTgt spid="37786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77859">
                                            <p:txEl>
                                              <p:pRg st="1" end="1"/>
                                            </p:txEl>
                                          </p:spTgt>
                                        </p:tgtEl>
                                        <p:attrNameLst>
                                          <p:attrName>style.visibility</p:attrName>
                                        </p:attrNameLst>
                                      </p:cBhvr>
                                      <p:to>
                                        <p:strVal val="visible"/>
                                      </p:to>
                                    </p:set>
                                    <p:animEffect transition="in" filter="fade">
                                      <p:cBhvr>
                                        <p:cTn id="28" dur="1000"/>
                                        <p:tgtEl>
                                          <p:spTgt spid="37785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77859">
                                            <p:txEl>
                                              <p:pRg st="2" end="2"/>
                                            </p:txEl>
                                          </p:spTgt>
                                        </p:tgtEl>
                                        <p:attrNameLst>
                                          <p:attrName>style.visibility</p:attrName>
                                        </p:attrNameLst>
                                      </p:cBhvr>
                                      <p:to>
                                        <p:strVal val="visible"/>
                                      </p:to>
                                    </p:set>
                                    <p:animEffect transition="in" filter="fade">
                                      <p:cBhvr>
                                        <p:cTn id="33" dur="1000"/>
                                        <p:tgtEl>
                                          <p:spTgt spid="377859">
                                            <p:txEl>
                                              <p:pRg st="2" end="2"/>
                                            </p:txEl>
                                          </p:spTgt>
                                        </p:tgtEl>
                                      </p:cBhvr>
                                    </p:animEffect>
                                  </p:childTnLst>
                                </p:cTn>
                              </p:par>
                            </p:childTnLst>
                          </p:cTn>
                        </p:par>
                        <p:par>
                          <p:cTn id="34" fill="hold">
                            <p:stCondLst>
                              <p:cond delay="1000"/>
                            </p:stCondLst>
                            <p:childTnLst>
                              <p:par>
                                <p:cTn id="35" presetID="22" presetClass="entr" presetSubtype="4" fill="hold" grpId="0" nodeType="afterEffect">
                                  <p:stCondLst>
                                    <p:cond delay="0"/>
                                  </p:stCondLst>
                                  <p:childTnLst>
                                    <p:set>
                                      <p:cBhvr>
                                        <p:cTn id="36" dur="1" fill="hold">
                                          <p:stCondLst>
                                            <p:cond delay="0"/>
                                          </p:stCondLst>
                                        </p:cTn>
                                        <p:tgtEl>
                                          <p:spTgt spid="377861"/>
                                        </p:tgtEl>
                                        <p:attrNameLst>
                                          <p:attrName>style.visibility</p:attrName>
                                        </p:attrNameLst>
                                      </p:cBhvr>
                                      <p:to>
                                        <p:strVal val="visible"/>
                                      </p:to>
                                    </p:set>
                                    <p:animEffect transition="in" filter="wipe(down)">
                                      <p:cBhvr>
                                        <p:cTn id="37" dur="500"/>
                                        <p:tgtEl>
                                          <p:spTgt spid="37786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77863"/>
                                        </p:tgtEl>
                                        <p:attrNameLst>
                                          <p:attrName>style.visibility</p:attrName>
                                        </p:attrNameLst>
                                      </p:cBhvr>
                                      <p:to>
                                        <p:strVal val="visible"/>
                                      </p:to>
                                    </p:set>
                                    <p:animEffect transition="in" filter="wipe(down)">
                                      <p:cBhvr>
                                        <p:cTn id="40" dur="500"/>
                                        <p:tgtEl>
                                          <p:spTgt spid="37786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77864"/>
                                        </p:tgtEl>
                                        <p:attrNameLst>
                                          <p:attrName>style.visibility</p:attrName>
                                        </p:attrNameLst>
                                      </p:cBhvr>
                                      <p:to>
                                        <p:strVal val="visible"/>
                                      </p:to>
                                    </p:set>
                                    <p:animEffect transition="in" filter="wipe(down)">
                                      <p:cBhvr>
                                        <p:cTn id="43" dur="500"/>
                                        <p:tgtEl>
                                          <p:spTgt spid="37786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77862"/>
                                        </p:tgtEl>
                                        <p:attrNameLst>
                                          <p:attrName>style.visibility</p:attrName>
                                        </p:attrNameLst>
                                      </p:cBhvr>
                                      <p:to>
                                        <p:strVal val="visible"/>
                                      </p:to>
                                    </p:set>
                                    <p:animEffect transition="in" filter="wipe(down)">
                                      <p:cBhvr>
                                        <p:cTn id="46" dur="500"/>
                                        <p:tgtEl>
                                          <p:spTgt spid="37786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77859">
                                            <p:txEl>
                                              <p:pRg st="3" end="3"/>
                                            </p:txEl>
                                          </p:spTgt>
                                        </p:tgtEl>
                                        <p:attrNameLst>
                                          <p:attrName>style.visibility</p:attrName>
                                        </p:attrNameLst>
                                      </p:cBhvr>
                                      <p:to>
                                        <p:strVal val="visible"/>
                                      </p:to>
                                    </p:set>
                                    <p:animEffect transition="in" filter="fade">
                                      <p:cBhvr>
                                        <p:cTn id="51" dur="1000"/>
                                        <p:tgtEl>
                                          <p:spTgt spid="377859">
                                            <p:txEl>
                                              <p:pRg st="3" end="3"/>
                                            </p:txEl>
                                          </p:spTgt>
                                        </p:tgtEl>
                                      </p:cBhvr>
                                    </p:animEffect>
                                  </p:childTnLst>
                                </p:cTn>
                              </p:par>
                            </p:childTnLst>
                          </p:cTn>
                        </p:par>
                        <p:par>
                          <p:cTn id="52" fill="hold">
                            <p:stCondLst>
                              <p:cond delay="1000"/>
                            </p:stCondLst>
                            <p:childTnLst>
                              <p:par>
                                <p:cTn id="53" presetID="22" presetClass="entr" presetSubtype="4" fill="hold" grpId="0" nodeType="afterEffect">
                                  <p:stCondLst>
                                    <p:cond delay="0"/>
                                  </p:stCondLst>
                                  <p:childTnLst>
                                    <p:set>
                                      <p:cBhvr>
                                        <p:cTn id="54" dur="1" fill="hold">
                                          <p:stCondLst>
                                            <p:cond delay="0"/>
                                          </p:stCondLst>
                                        </p:cTn>
                                        <p:tgtEl>
                                          <p:spTgt spid="377876"/>
                                        </p:tgtEl>
                                        <p:attrNameLst>
                                          <p:attrName>style.visibility</p:attrName>
                                        </p:attrNameLst>
                                      </p:cBhvr>
                                      <p:to>
                                        <p:strVal val="visible"/>
                                      </p:to>
                                    </p:set>
                                    <p:animEffect transition="in" filter="wipe(down)">
                                      <p:cBhvr>
                                        <p:cTn id="55" dur="1000"/>
                                        <p:tgtEl>
                                          <p:spTgt spid="37787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77859">
                                            <p:txEl>
                                              <p:pRg st="4" end="4"/>
                                            </p:txEl>
                                          </p:spTgt>
                                        </p:tgtEl>
                                        <p:attrNameLst>
                                          <p:attrName>style.visibility</p:attrName>
                                        </p:attrNameLst>
                                      </p:cBhvr>
                                      <p:to>
                                        <p:strVal val="visible"/>
                                      </p:to>
                                    </p:set>
                                    <p:animEffect transition="in" filter="fade">
                                      <p:cBhvr>
                                        <p:cTn id="60" dur="1000"/>
                                        <p:tgtEl>
                                          <p:spTgt spid="377859">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77859">
                                            <p:txEl>
                                              <p:pRg st="5" end="5"/>
                                            </p:txEl>
                                          </p:spTgt>
                                        </p:tgtEl>
                                        <p:attrNameLst>
                                          <p:attrName>style.visibility</p:attrName>
                                        </p:attrNameLst>
                                      </p:cBhvr>
                                      <p:to>
                                        <p:strVal val="visible"/>
                                      </p:to>
                                    </p:set>
                                    <p:animEffect transition="in" filter="fade">
                                      <p:cBhvr>
                                        <p:cTn id="65" dur="1000"/>
                                        <p:tgtEl>
                                          <p:spTgt spid="377859">
                                            <p:txEl>
                                              <p:pRg st="5" end="5"/>
                                            </p:txEl>
                                          </p:spTgt>
                                        </p:tgtEl>
                                      </p:cBhvr>
                                    </p:animEffect>
                                  </p:childTnLst>
                                </p:cTn>
                              </p:par>
                            </p:childTnLst>
                          </p:cTn>
                        </p:par>
                        <p:par>
                          <p:cTn id="66" fill="hold">
                            <p:stCondLst>
                              <p:cond delay="1000"/>
                            </p:stCondLst>
                            <p:childTnLst>
                              <p:par>
                                <p:cTn id="67" presetID="22" presetClass="entr" presetSubtype="1" fill="hold" grpId="2" nodeType="afterEffect">
                                  <p:stCondLst>
                                    <p:cond delay="0"/>
                                  </p:stCondLst>
                                  <p:childTnLst>
                                    <p:set>
                                      <p:cBhvr>
                                        <p:cTn id="68" dur="1" fill="hold">
                                          <p:stCondLst>
                                            <p:cond delay="0"/>
                                          </p:stCondLst>
                                        </p:cTn>
                                        <p:tgtEl>
                                          <p:spTgt spid="377868"/>
                                        </p:tgtEl>
                                        <p:attrNameLst>
                                          <p:attrName>style.visibility</p:attrName>
                                        </p:attrNameLst>
                                      </p:cBhvr>
                                      <p:to>
                                        <p:strVal val="visible"/>
                                      </p:to>
                                    </p:set>
                                    <p:animEffect transition="in" filter="wipe(up)">
                                      <p:cBhvr>
                                        <p:cTn id="69" dur="1000"/>
                                        <p:tgtEl>
                                          <p:spTgt spid="377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61" grpId="0" animBg="1"/>
      <p:bldP spid="377862" grpId="0" animBg="1"/>
      <p:bldP spid="377863" grpId="0" animBg="1"/>
      <p:bldP spid="377864" grpId="0" animBg="1"/>
      <p:bldP spid="377875" grpId="0" animBg="1"/>
      <p:bldP spid="377868" grpId="0" animBg="1"/>
      <p:bldP spid="377868" grpId="1" animBg="1"/>
      <p:bldP spid="377868" grpId="2" animBg="1"/>
      <p:bldP spid="37787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el 1"/>
          <p:cNvSpPr>
            <a:spLocks noGrp="1"/>
          </p:cNvSpPr>
          <p:nvPr>
            <p:ph type="title"/>
          </p:nvPr>
        </p:nvSpPr>
        <p:spPr/>
        <p:txBody>
          <a:bodyPr/>
          <a:lstStyle/>
          <a:p>
            <a:r>
              <a:rPr lang="de-DE"/>
              <a:t>Global Illumination</a:t>
            </a:r>
          </a:p>
        </p:txBody>
      </p:sp>
      <p:sp>
        <p:nvSpPr>
          <p:cNvPr id="3" name="Textplatzhalter 2"/>
          <p:cNvSpPr>
            <a:spLocks noGrp="1"/>
          </p:cNvSpPr>
          <p:nvPr>
            <p:ph type="body" sz="half" idx="1"/>
          </p:nvPr>
        </p:nvSpPr>
        <p:spPr>
          <a:xfrm>
            <a:off x="2135189" y="1196976"/>
            <a:ext cx="4675187" cy="5256213"/>
          </a:xfrm>
        </p:spPr>
        <p:txBody>
          <a:bodyPr/>
          <a:lstStyle/>
          <a:p>
            <a:r>
              <a:rPr lang="de-DE"/>
              <a:t>Global Illumination: Verfahren, bei denen die Beleuchtung nicht durch eine diskrete Anzahl von Lichtquellen definiert ist </a:t>
            </a:r>
          </a:p>
          <a:p>
            <a:r>
              <a:rPr lang="de-DE"/>
              <a:t>"Alles wird von allem beleuchtet"</a:t>
            </a:r>
          </a:p>
          <a:p>
            <a:r>
              <a:rPr lang="de-DE"/>
              <a:t>Erzeugt viel Realismus</a:t>
            </a:r>
          </a:p>
          <a:p>
            <a:r>
              <a:rPr lang="de-DE"/>
              <a:t>Beispiele</a:t>
            </a:r>
          </a:p>
          <a:p>
            <a:pPr lvl="1"/>
            <a:r>
              <a:rPr lang="de-DE"/>
              <a:t>Radiosity</a:t>
            </a:r>
          </a:p>
          <a:p>
            <a:pPr lvl="1"/>
            <a:r>
              <a:rPr lang="de-DE"/>
              <a:t>Texture based Lighting</a:t>
            </a:r>
          </a:p>
        </p:txBody>
      </p:sp>
      <p:pic>
        <p:nvPicPr>
          <p:cNvPr id="5" name="Picture 11" descr="C:\3D_Computergrafik\Dateien\6_FinGath_1.jpg"/>
          <p:cNvPicPr>
            <a:picLocks noChangeAspect="1" noChangeArrowheads="1"/>
          </p:cNvPicPr>
          <p:nvPr/>
        </p:nvPicPr>
        <p:blipFill>
          <a:blip r:embed="rId3" cstate="print"/>
          <a:srcRect/>
          <a:stretch>
            <a:fillRect/>
          </a:stretch>
        </p:blipFill>
        <p:spPr bwMode="auto">
          <a:xfrm>
            <a:off x="7453313" y="1143001"/>
            <a:ext cx="2571750" cy="1884363"/>
          </a:xfrm>
          <a:prstGeom prst="rect">
            <a:avLst/>
          </a:prstGeom>
          <a:noFill/>
          <a:ln w="9525">
            <a:noFill/>
            <a:miter lim="800000"/>
            <a:headEnd/>
            <a:tailEnd/>
          </a:ln>
        </p:spPr>
      </p:pic>
      <p:pic>
        <p:nvPicPr>
          <p:cNvPr id="6" name="Picture 10" descr="C:\3D_WORKSHOP\Shader\TheDome\Pictures\StBlasien_Orgel.jpg"/>
          <p:cNvPicPr>
            <a:picLocks noChangeAspect="1" noChangeArrowheads="1"/>
          </p:cNvPicPr>
          <p:nvPr/>
        </p:nvPicPr>
        <p:blipFill>
          <a:blip r:embed="rId4" cstate="print"/>
          <a:srcRect/>
          <a:stretch>
            <a:fillRect/>
          </a:stretch>
        </p:blipFill>
        <p:spPr bwMode="auto">
          <a:xfrm>
            <a:off x="7453313" y="3171825"/>
            <a:ext cx="2571750" cy="3543300"/>
          </a:xfrm>
          <a:prstGeom prst="rect">
            <a:avLst/>
          </a:prstGeom>
          <a:noFill/>
          <a:ln w="12700">
            <a:solidFill>
              <a:schemeClr val="folHlink"/>
            </a:solidFill>
            <a:miter lim="800000"/>
            <a:headEnd/>
            <a:tailEnd/>
          </a:ln>
        </p:spPr>
      </p:pic>
    </p:spTree>
    <p:extLst>
      <p:ext uri="{BB962C8B-B14F-4D97-AF65-F5344CB8AC3E}">
        <p14:creationId xmlns:p14="http://schemas.microsoft.com/office/powerpoint/2010/main" val="265841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20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el 1"/>
          <p:cNvSpPr>
            <a:spLocks noGrp="1"/>
          </p:cNvSpPr>
          <p:nvPr>
            <p:ph type="title"/>
          </p:nvPr>
        </p:nvSpPr>
        <p:spPr/>
        <p:txBody>
          <a:bodyPr/>
          <a:lstStyle/>
          <a:p>
            <a:r>
              <a:rPr lang="de-DE"/>
              <a:t>Constraints Definition</a:t>
            </a:r>
          </a:p>
        </p:txBody>
      </p:sp>
      <p:sp>
        <p:nvSpPr>
          <p:cNvPr id="3" name="Inhaltsplatzhalter 2"/>
          <p:cNvSpPr>
            <a:spLocks noGrp="1"/>
          </p:cNvSpPr>
          <p:nvPr>
            <p:ph idx="1"/>
          </p:nvPr>
        </p:nvSpPr>
        <p:spPr/>
        <p:txBody>
          <a:bodyPr/>
          <a:lstStyle/>
          <a:p>
            <a:r>
              <a:rPr lang="de-DE"/>
              <a:t>Constraint (engl.): Beschränkung</a:t>
            </a:r>
          </a:p>
          <a:p>
            <a:r>
              <a:rPr lang="de-DE"/>
              <a:t>Beschreibt in der Computergrafik</a:t>
            </a:r>
          </a:p>
          <a:p>
            <a:pPr lvl="1"/>
            <a:r>
              <a:rPr lang="de-DE"/>
              <a:t>Beschränkung der Bewegung</a:t>
            </a:r>
          </a:p>
          <a:p>
            <a:pPr lvl="1"/>
            <a:r>
              <a:rPr lang="en-US"/>
              <a:t>Im </a:t>
            </a:r>
            <a:r>
              <a:rPr lang="de-DE"/>
              <a:t>Zusammenhang mit Animationen</a:t>
            </a:r>
          </a:p>
          <a:p>
            <a:pPr lvl="1"/>
            <a:endParaRPr lang="de-DE"/>
          </a:p>
          <a:p>
            <a:r>
              <a:rPr lang="de-DE"/>
              <a:t>Meist sind zwei Sachverhalte gemeint</a:t>
            </a:r>
          </a:p>
          <a:p>
            <a:pPr lvl="1"/>
            <a:r>
              <a:rPr lang="de-DE"/>
              <a:t>Bewegungs</a:t>
            </a:r>
            <a:r>
              <a:rPr lang="de-DE" i="1"/>
              <a:t>zwang</a:t>
            </a:r>
          </a:p>
          <a:p>
            <a:pPr lvl="2"/>
            <a:r>
              <a:rPr lang="de-DE"/>
              <a:t>Die Bewegung eines Objektes folgt bestimmten Regeln</a:t>
            </a:r>
          </a:p>
          <a:p>
            <a:pPr lvl="2"/>
            <a:r>
              <a:rPr lang="de-DE"/>
              <a:t>Meist der Bewegung eines anderen Objektes</a:t>
            </a:r>
          </a:p>
          <a:p>
            <a:pPr lvl="1"/>
            <a:r>
              <a:rPr lang="de-DE"/>
              <a:t>Bewegungs</a:t>
            </a:r>
            <a:r>
              <a:rPr lang="de-DE" i="1"/>
              <a:t>einschränkung</a:t>
            </a:r>
          </a:p>
          <a:p>
            <a:pPr lvl="2"/>
            <a:r>
              <a:rPr lang="de-DE"/>
              <a:t>Die Bewegung eines Objektes, meist einer Objektverbindung ist durch Regeln eingeschränkt</a:t>
            </a:r>
          </a:p>
          <a:p>
            <a:pPr lvl="2"/>
            <a:r>
              <a:rPr lang="de-DE"/>
              <a:t>Anwendung meist im Zusammenspiel mit Inverser Kinematik</a:t>
            </a:r>
          </a:p>
          <a:p>
            <a:pPr lvl="2"/>
            <a:r>
              <a:rPr lang="de-DE"/>
              <a:t>Synonyme: Restrictions, Limitations</a:t>
            </a:r>
          </a:p>
          <a:p>
            <a:pPr lvl="1">
              <a:buFont typeface="Wingdings" pitchFamily="2" charset="2"/>
              <a:buNone/>
            </a:pPr>
            <a:endParaRPr lang="de-DE"/>
          </a:p>
          <a:p>
            <a:pPr lvl="1"/>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20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20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20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20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2000"/>
                                        <p:tgtEl>
                                          <p:spTgt spid="3">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2000"/>
                                        <p:tgtEl>
                                          <p:spTgt spid="3">
                                            <p:txEl>
                                              <p:pRg st="10" end="1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2000"/>
                                        <p:tgtEl>
                                          <p:spTgt spid="3">
                                            <p:txEl>
                                              <p:pRg st="11" end="11"/>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animEffect transition="in" filter="fade">
                                      <p:cBhvr>
                                        <p:cTn id="48" dur="2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el 1"/>
          <p:cNvSpPr>
            <a:spLocks noGrp="1"/>
          </p:cNvSpPr>
          <p:nvPr>
            <p:ph type="title"/>
          </p:nvPr>
        </p:nvSpPr>
        <p:spPr/>
        <p:txBody>
          <a:bodyPr/>
          <a:lstStyle/>
          <a:p>
            <a:r>
              <a:rPr lang="de-DE" dirty="0"/>
              <a:t>3D Objekte</a:t>
            </a:r>
          </a:p>
        </p:txBody>
      </p:sp>
      <p:sp>
        <p:nvSpPr>
          <p:cNvPr id="10243" name="Inhaltsplatzhalter 2"/>
          <p:cNvSpPr>
            <a:spLocks noGrp="1"/>
          </p:cNvSpPr>
          <p:nvPr>
            <p:ph idx="1"/>
          </p:nvPr>
        </p:nvSpPr>
        <p:spPr>
          <a:xfrm>
            <a:off x="2135189" y="1196976"/>
            <a:ext cx="5889625" cy="5256213"/>
          </a:xfrm>
        </p:spPr>
        <p:txBody>
          <a:bodyPr/>
          <a:lstStyle/>
          <a:p>
            <a:r>
              <a:rPr lang="de-DE"/>
              <a:t>An Eckpunkten aufgehängte Flächen</a:t>
            </a:r>
          </a:p>
          <a:p>
            <a:r>
              <a:rPr lang="de-DE"/>
              <a:t>Bestehen aus</a:t>
            </a:r>
          </a:p>
          <a:p>
            <a:pPr lvl="1"/>
            <a:r>
              <a:rPr lang="de-DE"/>
              <a:t>Eckpunkten (</a:t>
            </a:r>
            <a:r>
              <a:rPr lang="de-DE" i="1"/>
              <a:t>Vertex / Vertices</a:t>
            </a:r>
            <a:r>
              <a:rPr lang="de-DE"/>
              <a:t>)</a:t>
            </a:r>
          </a:p>
          <a:p>
            <a:pPr lvl="1"/>
            <a:r>
              <a:rPr lang="de-DE"/>
              <a:t>Kanten (</a:t>
            </a:r>
            <a:r>
              <a:rPr lang="de-DE" i="1"/>
              <a:t>Edge / Edges</a:t>
            </a:r>
            <a:r>
              <a:rPr lang="de-DE"/>
              <a:t>)</a:t>
            </a:r>
          </a:p>
          <a:p>
            <a:pPr lvl="1"/>
            <a:r>
              <a:rPr lang="de-DE"/>
              <a:t>Flächen (</a:t>
            </a:r>
            <a:r>
              <a:rPr lang="de-DE" i="1"/>
              <a:t>Surface / Surfaces</a:t>
            </a:r>
            <a:r>
              <a:rPr lang="de-DE"/>
              <a:t>)</a:t>
            </a:r>
          </a:p>
          <a:p>
            <a:r>
              <a:rPr lang="de-DE"/>
              <a:t>Kanten und Eckpunkte meist nicht sichtbar</a:t>
            </a:r>
          </a:p>
          <a:p>
            <a:pPr lvl="1"/>
            <a:r>
              <a:rPr lang="de-DE"/>
              <a:t>Bewusst sichtbare Kanten und Eckpunkte werden oft durch 3D-Objekte dargestellt</a:t>
            </a:r>
          </a:p>
          <a:p>
            <a:pPr>
              <a:buFont typeface="Wingdings" pitchFamily="2" charset="2"/>
              <a:buNone/>
            </a:pPr>
            <a:endParaRPr lang="de-DE"/>
          </a:p>
        </p:txBody>
      </p:sp>
      <p:pic>
        <p:nvPicPr>
          <p:cNvPr id="4" name="Grafik 3" descr="Vert.wmf"/>
          <p:cNvPicPr>
            <a:picLocks noChangeAspect="1"/>
          </p:cNvPicPr>
          <p:nvPr/>
        </p:nvPicPr>
        <p:blipFill>
          <a:blip r:embed="rId3" cstate="print"/>
          <a:srcRect/>
          <a:stretch>
            <a:fillRect/>
          </a:stretch>
        </p:blipFill>
        <p:spPr bwMode="auto">
          <a:xfrm>
            <a:off x="7881939" y="2357439"/>
            <a:ext cx="2363787" cy="2357437"/>
          </a:xfrm>
          <a:prstGeom prst="rect">
            <a:avLst/>
          </a:prstGeom>
          <a:noFill/>
          <a:ln w="9525">
            <a:noFill/>
            <a:miter lim="800000"/>
            <a:headEnd/>
            <a:tailEnd/>
          </a:ln>
        </p:spPr>
      </p:pic>
      <p:pic>
        <p:nvPicPr>
          <p:cNvPr id="5" name="Grafik 4" descr="VertEdge.wmf"/>
          <p:cNvPicPr>
            <a:picLocks noChangeAspect="1"/>
          </p:cNvPicPr>
          <p:nvPr/>
        </p:nvPicPr>
        <p:blipFill>
          <a:blip r:embed="rId4" cstate="print"/>
          <a:srcRect/>
          <a:stretch>
            <a:fillRect/>
          </a:stretch>
        </p:blipFill>
        <p:spPr bwMode="auto">
          <a:xfrm>
            <a:off x="7881939" y="2357439"/>
            <a:ext cx="2363787" cy="2357437"/>
          </a:xfrm>
          <a:prstGeom prst="rect">
            <a:avLst/>
          </a:prstGeom>
          <a:noFill/>
          <a:ln w="9525">
            <a:noFill/>
            <a:miter lim="800000"/>
            <a:headEnd/>
            <a:tailEnd/>
          </a:ln>
        </p:spPr>
      </p:pic>
      <p:pic>
        <p:nvPicPr>
          <p:cNvPr id="6" name="Grafik 5" descr="VertEdgeSurf.wmf"/>
          <p:cNvPicPr>
            <a:picLocks noChangeAspect="1"/>
          </p:cNvPicPr>
          <p:nvPr/>
        </p:nvPicPr>
        <p:blipFill>
          <a:blip r:embed="rId5" cstate="print"/>
          <a:srcRect/>
          <a:stretch>
            <a:fillRect/>
          </a:stretch>
        </p:blipFill>
        <p:spPr bwMode="auto">
          <a:xfrm>
            <a:off x="7881939" y="2357439"/>
            <a:ext cx="2363787" cy="23574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fade">
                                      <p:cBhvr>
                                        <p:cTn id="7" dur="1000"/>
                                        <p:tgtEl>
                                          <p:spTgt spid="10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fade">
                                      <p:cBhvr>
                                        <p:cTn id="12" dur="1000"/>
                                        <p:tgtEl>
                                          <p:spTgt spid="10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43">
                                            <p:txEl>
                                              <p:pRg st="2" end="2"/>
                                            </p:txEl>
                                          </p:spTgt>
                                        </p:tgtEl>
                                        <p:attrNameLst>
                                          <p:attrName>style.visibility</p:attrName>
                                        </p:attrNameLst>
                                      </p:cBhvr>
                                      <p:to>
                                        <p:strVal val="visible"/>
                                      </p:to>
                                    </p:set>
                                    <p:animEffect transition="in" filter="fade">
                                      <p:cBhvr>
                                        <p:cTn id="17" dur="1000"/>
                                        <p:tgtEl>
                                          <p:spTgt spid="1024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20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243">
                                            <p:txEl>
                                              <p:pRg st="3" end="3"/>
                                            </p:txEl>
                                          </p:spTgt>
                                        </p:tgtEl>
                                        <p:attrNameLst>
                                          <p:attrName>style.visibility</p:attrName>
                                        </p:attrNameLst>
                                      </p:cBhvr>
                                      <p:to>
                                        <p:strVal val="visible"/>
                                      </p:to>
                                    </p:set>
                                    <p:animEffect transition="in" filter="fade">
                                      <p:cBhvr>
                                        <p:cTn id="25" dur="1000"/>
                                        <p:tgtEl>
                                          <p:spTgt spid="1024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20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243">
                                            <p:txEl>
                                              <p:pRg st="4" end="4"/>
                                            </p:txEl>
                                          </p:spTgt>
                                        </p:tgtEl>
                                        <p:attrNameLst>
                                          <p:attrName>style.visibility</p:attrName>
                                        </p:attrNameLst>
                                      </p:cBhvr>
                                      <p:to>
                                        <p:strVal val="visible"/>
                                      </p:to>
                                    </p:set>
                                    <p:animEffect transition="in" filter="fade">
                                      <p:cBhvr>
                                        <p:cTn id="33" dur="1000"/>
                                        <p:tgtEl>
                                          <p:spTgt spid="10243">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20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243">
                                            <p:txEl>
                                              <p:pRg st="5" end="5"/>
                                            </p:txEl>
                                          </p:spTgt>
                                        </p:tgtEl>
                                        <p:attrNameLst>
                                          <p:attrName>style.visibility</p:attrName>
                                        </p:attrNameLst>
                                      </p:cBhvr>
                                      <p:to>
                                        <p:strVal val="visible"/>
                                      </p:to>
                                    </p:set>
                                    <p:animEffect transition="in" filter="fade">
                                      <p:cBhvr>
                                        <p:cTn id="41" dur="1000"/>
                                        <p:tgtEl>
                                          <p:spTgt spid="10243">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243">
                                            <p:txEl>
                                              <p:pRg st="6" end="6"/>
                                            </p:txEl>
                                          </p:spTgt>
                                        </p:tgtEl>
                                        <p:attrNameLst>
                                          <p:attrName>style.visibility</p:attrName>
                                        </p:attrNameLst>
                                      </p:cBhvr>
                                      <p:to>
                                        <p:strVal val="visible"/>
                                      </p:to>
                                    </p:set>
                                    <p:animEffect transition="in" filter="fade">
                                      <p:cBhvr>
                                        <p:cTn id="46" dur="1000"/>
                                        <p:tgtEl>
                                          <p:spTgt spid="102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el 1"/>
          <p:cNvSpPr>
            <a:spLocks noGrp="1"/>
          </p:cNvSpPr>
          <p:nvPr>
            <p:ph type="title"/>
          </p:nvPr>
        </p:nvSpPr>
        <p:spPr/>
        <p:txBody>
          <a:bodyPr/>
          <a:lstStyle/>
          <a:p>
            <a:r>
              <a:rPr lang="de-DE"/>
              <a:t>Beispiele Constraints</a:t>
            </a:r>
          </a:p>
        </p:txBody>
      </p:sp>
      <p:sp>
        <p:nvSpPr>
          <p:cNvPr id="3" name="Inhaltsplatzhalter 2"/>
          <p:cNvSpPr>
            <a:spLocks noGrp="1"/>
          </p:cNvSpPr>
          <p:nvPr>
            <p:ph idx="1"/>
          </p:nvPr>
        </p:nvSpPr>
        <p:spPr/>
        <p:txBody>
          <a:bodyPr/>
          <a:lstStyle/>
          <a:p>
            <a:r>
              <a:rPr lang="de-DE"/>
              <a:t>Beispiel 1</a:t>
            </a:r>
          </a:p>
          <a:p>
            <a:pPr lvl="1"/>
            <a:r>
              <a:rPr lang="de-DE"/>
              <a:t>Zwei Figuren werfen sich einen Ball zu. Der Ball ist Steuerungsobjekt, die Hände sind über Constraint an den Ball gekoppelt. Jeder Bewegung des Balls folgen nun die Hände der Figuren automatisch. Die Hände müssen nicht mehr einzeln animiert werden. </a:t>
            </a:r>
          </a:p>
          <a:p>
            <a:r>
              <a:rPr lang="de-DE"/>
              <a:t>Beispiel 2</a:t>
            </a:r>
          </a:p>
          <a:p>
            <a:pPr lvl="1"/>
            <a:r>
              <a:rPr lang="de-DE"/>
              <a:t>Mehrere Reihen von modellierten Zinnsoldaten sollen gleiche Bewegungen ausführen (z.B. Drehung der Köpfe). Als Steuerungsobjekt wäre in diesem Fall ein Null-Objekt sinnvoll. Ihm wird ein Rotationswinkel zugewiesen. Über Constraint-Anbindung drehen nun alle Zinnsoldaten gleichzeitig ihre Köpfe. </a:t>
            </a:r>
          </a:p>
          <a:p>
            <a:pPr lvl="1">
              <a:buFont typeface="Wingdings" pitchFamily="2" charset="2"/>
              <a:buNone/>
            </a:pP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2000"/>
                                        <p:tgtEl>
                                          <p:spTgt spid="3">
                                            <p:txEl>
                                              <p:pRg st="2" end="2"/>
                                            </p:txEl>
                                          </p:spTgt>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el 1"/>
          <p:cNvSpPr>
            <a:spLocks noGrp="1"/>
          </p:cNvSpPr>
          <p:nvPr>
            <p:ph type="title"/>
          </p:nvPr>
        </p:nvSpPr>
        <p:spPr/>
        <p:txBody>
          <a:bodyPr/>
          <a:lstStyle/>
          <a:p>
            <a:r>
              <a:rPr lang="de-DE"/>
              <a:t>Constraints: Objekt-Relationen</a:t>
            </a:r>
          </a:p>
        </p:txBody>
      </p:sp>
      <p:sp>
        <p:nvSpPr>
          <p:cNvPr id="3" name="Inhaltsplatzhalter 2"/>
          <p:cNvSpPr>
            <a:spLocks noGrp="1"/>
          </p:cNvSpPr>
          <p:nvPr>
            <p:ph idx="1"/>
          </p:nvPr>
        </p:nvSpPr>
        <p:spPr/>
        <p:txBody>
          <a:bodyPr/>
          <a:lstStyle/>
          <a:p>
            <a:r>
              <a:rPr lang="de-DE"/>
              <a:t>Constraints können hergestellt werden </a:t>
            </a:r>
          </a:p>
          <a:p>
            <a:pPr lvl="1"/>
            <a:r>
              <a:rPr lang="de-DE"/>
              <a:t>zwischen zwei Objekten </a:t>
            </a:r>
          </a:p>
          <a:p>
            <a:pPr lvl="1"/>
            <a:r>
              <a:rPr lang="de-DE"/>
              <a:t>zwischen mehreren Objekten und Objekthierarchien </a:t>
            </a:r>
          </a:p>
          <a:p>
            <a:pPr lvl="1"/>
            <a:r>
              <a:rPr lang="de-DE"/>
              <a:t>zwischen einem Objekt und markierten Teilflächen eines Objekts (</a:t>
            </a:r>
            <a:r>
              <a:rPr lang="de-DE" i="1"/>
              <a:t>tag) </a:t>
            </a:r>
          </a:p>
          <a:p>
            <a:pPr lvl="1"/>
            <a:r>
              <a:rPr lang="de-DE"/>
              <a:t>zwischen Objekt, Kamera, Lichtquellen und umgekehrt </a:t>
            </a:r>
          </a:p>
          <a:p>
            <a:r>
              <a:rPr lang="de-DE" i="1"/>
              <a:t>Referenz-Objekt / Steuerungsobjekt</a:t>
            </a:r>
          </a:p>
          <a:p>
            <a:pPr lvl="1"/>
            <a:r>
              <a:rPr lang="de-DE"/>
              <a:t>Objekt, dessen Parameter als "Eingabe" verwendet werden</a:t>
            </a:r>
          </a:p>
          <a:p>
            <a:r>
              <a:rPr lang="de-DE" i="1"/>
              <a:t>Ziel-Objekt / abhängiges Objekt</a:t>
            </a:r>
          </a:p>
          <a:p>
            <a:pPr lvl="1"/>
            <a:r>
              <a:rPr lang="de-DE"/>
              <a:t>Objekt, dessen Parameter durch den Constraint bestimmt werden</a:t>
            </a:r>
          </a:p>
          <a:p>
            <a:pPr>
              <a:buFont typeface="Wingdings" pitchFamily="2" charset="2"/>
              <a:buNone/>
            </a:pP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0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el 1"/>
          <p:cNvSpPr>
            <a:spLocks noGrp="1"/>
          </p:cNvSpPr>
          <p:nvPr>
            <p:ph type="title"/>
          </p:nvPr>
        </p:nvSpPr>
        <p:spPr/>
        <p:txBody>
          <a:bodyPr/>
          <a:lstStyle/>
          <a:p>
            <a:r>
              <a:rPr lang="de-DE"/>
              <a:t>Restrictions und Constraints</a:t>
            </a:r>
          </a:p>
        </p:txBody>
      </p:sp>
      <p:sp>
        <p:nvSpPr>
          <p:cNvPr id="144387" name="Inhaltsplatzhalter 2"/>
          <p:cNvSpPr>
            <a:spLocks noGrp="1"/>
          </p:cNvSpPr>
          <p:nvPr>
            <p:ph idx="1"/>
          </p:nvPr>
        </p:nvSpPr>
        <p:spPr/>
        <p:txBody>
          <a:bodyPr/>
          <a:lstStyle/>
          <a:p>
            <a:pPr>
              <a:lnSpc>
                <a:spcPct val="90000"/>
              </a:lnSpc>
            </a:pPr>
            <a:r>
              <a:rPr lang="de-DE"/>
              <a:t>Die wichtigsten Restrictions sind: </a:t>
            </a:r>
          </a:p>
          <a:p>
            <a:pPr lvl="1">
              <a:lnSpc>
                <a:spcPct val="90000"/>
              </a:lnSpc>
            </a:pPr>
            <a:r>
              <a:rPr lang="de-DE"/>
              <a:t>Begrenzung der Position </a:t>
            </a:r>
          </a:p>
          <a:p>
            <a:pPr lvl="1">
              <a:lnSpc>
                <a:spcPct val="90000"/>
              </a:lnSpc>
            </a:pPr>
            <a:r>
              <a:rPr lang="de-DE"/>
              <a:t>Begrenzung des Winkels </a:t>
            </a:r>
          </a:p>
          <a:p>
            <a:pPr>
              <a:lnSpc>
                <a:spcPct val="90000"/>
              </a:lnSpc>
            </a:pPr>
            <a:r>
              <a:rPr lang="de-DE"/>
              <a:t>Die wichtigsten Constraints sind: </a:t>
            </a:r>
          </a:p>
          <a:p>
            <a:pPr lvl="1">
              <a:lnSpc>
                <a:spcPct val="90000"/>
              </a:lnSpc>
            </a:pPr>
            <a:r>
              <a:rPr lang="de-DE" i="1"/>
              <a:t>position</a:t>
            </a:r>
            <a:r>
              <a:rPr lang="de-DE"/>
              <a:t> – Abhängigkeit zur Position </a:t>
            </a:r>
          </a:p>
          <a:p>
            <a:pPr lvl="1">
              <a:lnSpc>
                <a:spcPct val="90000"/>
              </a:lnSpc>
            </a:pPr>
            <a:r>
              <a:rPr lang="de-DE" i="1"/>
              <a:t>orientation</a:t>
            </a:r>
            <a:r>
              <a:rPr lang="de-DE"/>
              <a:t> </a:t>
            </a:r>
            <a:r>
              <a:rPr lang="de-DE" sz="1800"/>
              <a:t>– </a:t>
            </a:r>
            <a:r>
              <a:rPr lang="de-DE"/>
              <a:t>Abhängigkeit zur Rotation </a:t>
            </a:r>
          </a:p>
          <a:p>
            <a:pPr lvl="1">
              <a:lnSpc>
                <a:spcPct val="90000"/>
              </a:lnSpc>
            </a:pPr>
            <a:r>
              <a:rPr lang="de-DE" i="1"/>
              <a:t>direction</a:t>
            </a:r>
            <a:r>
              <a:rPr lang="de-DE"/>
              <a:t> </a:t>
            </a:r>
            <a:r>
              <a:rPr lang="de-DE" sz="1800"/>
              <a:t>– </a:t>
            </a:r>
            <a:r>
              <a:rPr lang="de-DE"/>
              <a:t>Abhängigkeit zum Blickpunkt </a:t>
            </a:r>
          </a:p>
          <a:p>
            <a:pPr lvl="1">
              <a:lnSpc>
                <a:spcPct val="90000"/>
              </a:lnSpc>
            </a:pPr>
            <a:r>
              <a:rPr lang="de-DE" i="1"/>
              <a:t>scaling </a:t>
            </a:r>
            <a:r>
              <a:rPr lang="de-DE" sz="1800"/>
              <a:t>– </a:t>
            </a:r>
            <a:r>
              <a:rPr lang="de-DE"/>
              <a:t>Abhängigkeit zur Skalierung </a:t>
            </a:r>
          </a:p>
          <a:p>
            <a:pPr lvl="1">
              <a:lnSpc>
                <a:spcPct val="90000"/>
              </a:lnSpc>
            </a:pPr>
            <a:r>
              <a:rPr lang="de-DE" i="1"/>
              <a:t>bounding plane</a:t>
            </a:r>
            <a:r>
              <a:rPr lang="de-DE"/>
              <a:t> </a:t>
            </a:r>
            <a:r>
              <a:rPr lang="de-DE" sz="1800"/>
              <a:t>– </a:t>
            </a:r>
            <a:r>
              <a:rPr lang="de-DE"/>
              <a:t>Abhängigkeit zu Ebene/Ebenen </a:t>
            </a:r>
          </a:p>
          <a:p>
            <a:pPr lvl="1">
              <a:lnSpc>
                <a:spcPct val="90000"/>
              </a:lnSpc>
            </a:pPr>
            <a:r>
              <a:rPr lang="de-DE" i="1"/>
              <a:t>normal to surface </a:t>
            </a:r>
            <a:r>
              <a:rPr lang="de-DE" sz="1800"/>
              <a:t>– </a:t>
            </a:r>
            <a:r>
              <a:rPr lang="de-DE"/>
              <a:t>Abhängigkeit zu N-Vektoren </a:t>
            </a:r>
          </a:p>
          <a:p>
            <a:pPr lvl="1">
              <a:lnSpc>
                <a:spcPct val="90000"/>
              </a:lnSpc>
            </a:pPr>
            <a:r>
              <a:rPr lang="de-DE" i="1"/>
              <a:t>tangency </a:t>
            </a:r>
            <a:r>
              <a:rPr lang="de-DE" sz="1800"/>
              <a:t>– </a:t>
            </a:r>
            <a:r>
              <a:rPr lang="de-DE"/>
              <a:t>Abhängigkeit zu Kurve/Pfad </a:t>
            </a:r>
          </a:p>
          <a:p>
            <a:pPr lvl="1">
              <a:lnSpc>
                <a:spcPct val="90000"/>
              </a:lnSpc>
            </a:pPr>
            <a:r>
              <a:rPr lang="de-DE" i="1"/>
              <a:t>up vector </a:t>
            </a:r>
            <a:r>
              <a:rPr lang="de-DE" sz="1800"/>
              <a:t>– </a:t>
            </a:r>
            <a:r>
              <a:rPr lang="de-DE"/>
              <a:t>Abhängigkeit zu Schräglage </a:t>
            </a:r>
          </a:p>
          <a:p>
            <a:pPr lvl="1">
              <a:lnSpc>
                <a:spcPct val="90000"/>
              </a:lnSpc>
            </a:pPr>
            <a:r>
              <a:rPr lang="de-DE" i="1"/>
              <a:t>object to cluster </a:t>
            </a:r>
            <a:r>
              <a:rPr lang="de-DE" sz="1800"/>
              <a:t>– </a:t>
            </a:r>
            <a:r>
              <a:rPr lang="de-DE"/>
              <a:t>Abhängigkeit von Vertices/Teilfläche </a:t>
            </a:r>
          </a:p>
          <a:p>
            <a:pPr lvl="1">
              <a:lnSpc>
                <a:spcPct val="90000"/>
              </a:lnSpc>
            </a:pPr>
            <a:r>
              <a:rPr lang="de-DE" i="1"/>
              <a:t>cluster to object </a:t>
            </a:r>
            <a:r>
              <a:rPr lang="de-DE" sz="1800"/>
              <a:t>– </a:t>
            </a:r>
            <a:r>
              <a:rPr lang="de-DE"/>
              <a:t>Abhängigkeit zu Vertices/Teilfläche </a:t>
            </a:r>
          </a:p>
          <a:p>
            <a:pPr>
              <a:lnSpc>
                <a:spcPct val="90000"/>
              </a:lnSpc>
              <a:buFont typeface="Wingdings" pitchFamily="2" charset="2"/>
              <a:buNone/>
            </a:pPr>
            <a:endParaRPr lang="de-DE"/>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el 1"/>
          <p:cNvSpPr>
            <a:spLocks noGrp="1"/>
          </p:cNvSpPr>
          <p:nvPr>
            <p:ph type="title"/>
          </p:nvPr>
        </p:nvSpPr>
        <p:spPr/>
        <p:txBody>
          <a:bodyPr/>
          <a:lstStyle/>
          <a:p>
            <a:r>
              <a:rPr lang="de-DE"/>
              <a:t>Position /Orientation /Direction</a:t>
            </a:r>
          </a:p>
        </p:txBody>
      </p:sp>
      <p:sp>
        <p:nvSpPr>
          <p:cNvPr id="3" name="Inhaltsplatzhalter 2"/>
          <p:cNvSpPr>
            <a:spLocks noGrp="1"/>
          </p:cNvSpPr>
          <p:nvPr>
            <p:ph idx="1"/>
          </p:nvPr>
        </p:nvSpPr>
        <p:spPr>
          <a:xfrm>
            <a:off x="2135188" y="1196976"/>
            <a:ext cx="5103812" cy="5256213"/>
          </a:xfrm>
        </p:spPr>
        <p:txBody>
          <a:bodyPr/>
          <a:lstStyle/>
          <a:p>
            <a:pPr>
              <a:lnSpc>
                <a:spcPct val="90000"/>
              </a:lnSpc>
            </a:pPr>
            <a:r>
              <a:rPr lang="de-DE"/>
              <a:t>Position</a:t>
            </a:r>
          </a:p>
          <a:p>
            <a:pPr lvl="1">
              <a:lnSpc>
                <a:spcPct val="90000"/>
              </a:lnSpc>
            </a:pPr>
            <a:r>
              <a:rPr lang="de-DE"/>
              <a:t>Die Position des Referenzobjektes ist maßgeblich</a:t>
            </a:r>
          </a:p>
          <a:p>
            <a:pPr lvl="1">
              <a:lnSpc>
                <a:spcPct val="90000"/>
              </a:lnSpc>
            </a:pPr>
            <a:r>
              <a:rPr lang="de-DE"/>
              <a:t>Bestimmt Position oder auch anderer Objekte</a:t>
            </a:r>
          </a:p>
          <a:p>
            <a:pPr>
              <a:lnSpc>
                <a:spcPct val="90000"/>
              </a:lnSpc>
            </a:pPr>
            <a:r>
              <a:rPr lang="de-DE"/>
              <a:t>Orientation</a:t>
            </a:r>
          </a:p>
          <a:p>
            <a:pPr lvl="1">
              <a:lnSpc>
                <a:spcPct val="90000"/>
              </a:lnSpc>
            </a:pPr>
            <a:r>
              <a:rPr lang="de-DE"/>
              <a:t>Die Roration des Referenzobjektes ist maßgeblich </a:t>
            </a:r>
          </a:p>
          <a:p>
            <a:pPr lvl="1">
              <a:lnSpc>
                <a:spcPct val="90000"/>
              </a:lnSpc>
            </a:pPr>
            <a:r>
              <a:rPr lang="de-DE"/>
              <a:t>Die Rotation anderer Objekte wird beeinflußt</a:t>
            </a:r>
          </a:p>
          <a:p>
            <a:pPr>
              <a:lnSpc>
                <a:spcPct val="90000"/>
              </a:lnSpc>
            </a:pPr>
            <a:r>
              <a:rPr lang="de-DE"/>
              <a:t>Direction</a:t>
            </a:r>
          </a:p>
          <a:p>
            <a:pPr lvl="1">
              <a:lnSpc>
                <a:spcPct val="90000"/>
              </a:lnSpc>
            </a:pPr>
            <a:r>
              <a:rPr lang="de-DE"/>
              <a:t>Spezialfall der Orientation</a:t>
            </a:r>
          </a:p>
          <a:p>
            <a:pPr lvl="1">
              <a:lnSpc>
                <a:spcPct val="90000"/>
              </a:lnSpc>
            </a:pPr>
            <a:r>
              <a:rPr lang="de-DE"/>
              <a:t>Die Ausrichtung anderer Objekte wird von der Position des Referenzobjektes bestimmt</a:t>
            </a:r>
          </a:p>
          <a:p>
            <a:pPr lvl="1">
              <a:lnSpc>
                <a:spcPct val="90000"/>
              </a:lnSpc>
            </a:pPr>
            <a:r>
              <a:rPr lang="de-DE"/>
              <a:t>AKA </a:t>
            </a:r>
            <a:r>
              <a:rPr lang="de-DE" i="1"/>
              <a:t>LookAt</a:t>
            </a:r>
          </a:p>
          <a:p>
            <a:pPr>
              <a:lnSpc>
                <a:spcPct val="90000"/>
              </a:lnSpc>
            </a:pPr>
            <a:endParaRPr lang="de-DE"/>
          </a:p>
        </p:txBody>
      </p:sp>
      <p:pic>
        <p:nvPicPr>
          <p:cNvPr id="262148" name="Picture 4"/>
          <p:cNvPicPr>
            <a:picLocks noChangeAspect="1" noChangeArrowheads="1"/>
          </p:cNvPicPr>
          <p:nvPr/>
        </p:nvPicPr>
        <p:blipFill>
          <a:blip r:embed="rId3" cstate="print"/>
          <a:srcRect/>
          <a:stretch>
            <a:fillRect/>
          </a:stretch>
        </p:blipFill>
        <p:spPr bwMode="auto">
          <a:xfrm>
            <a:off x="7167564" y="2071688"/>
            <a:ext cx="3252787" cy="2012950"/>
          </a:xfrm>
          <a:prstGeom prst="rect">
            <a:avLst/>
          </a:prstGeom>
          <a:noFill/>
          <a:ln w="9525">
            <a:noFill/>
            <a:miter lim="800000"/>
            <a:headEnd/>
            <a:tailEnd/>
          </a:ln>
        </p:spPr>
      </p:pic>
      <p:pic>
        <p:nvPicPr>
          <p:cNvPr id="262149" name="Picture 5"/>
          <p:cNvPicPr>
            <a:picLocks noChangeAspect="1" noChangeArrowheads="1"/>
          </p:cNvPicPr>
          <p:nvPr/>
        </p:nvPicPr>
        <p:blipFill>
          <a:blip r:embed="rId4" cstate="print"/>
          <a:srcRect/>
          <a:stretch>
            <a:fillRect/>
          </a:stretch>
        </p:blipFill>
        <p:spPr bwMode="auto">
          <a:xfrm>
            <a:off x="7167564" y="4429126"/>
            <a:ext cx="3271837" cy="18716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262148"/>
                                        </p:tgtEl>
                                        <p:attrNameLst>
                                          <p:attrName>style.visibility</p:attrName>
                                        </p:attrNameLst>
                                      </p:cBhvr>
                                      <p:to>
                                        <p:strVal val="visible"/>
                                      </p:to>
                                    </p:set>
                                    <p:animEffect transition="in" filter="fade">
                                      <p:cBhvr>
                                        <p:cTn id="28" dur="2000"/>
                                        <p:tgtEl>
                                          <p:spTgt spid="2621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2000"/>
                                        <p:tgtEl>
                                          <p:spTgt spid="3">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2000"/>
                                        <p:tgtEl>
                                          <p:spTgt spid="3">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2000"/>
                                        <p:tgtEl>
                                          <p:spTgt spid="3">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2000"/>
                                        <p:tgtEl>
                                          <p:spTgt spid="3">
                                            <p:txEl>
                                              <p:pRg st="9" end="9"/>
                                            </p:txEl>
                                          </p:spTgt>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262149"/>
                                        </p:tgtEl>
                                        <p:attrNameLst>
                                          <p:attrName>style.visibility</p:attrName>
                                        </p:attrNameLst>
                                      </p:cBhvr>
                                      <p:to>
                                        <p:strVal val="visible"/>
                                      </p:to>
                                    </p:set>
                                    <p:animEffect transition="in" filter="fade">
                                      <p:cBhvr>
                                        <p:cTn id="46" dur="2000"/>
                                        <p:tgtEl>
                                          <p:spTgt spid="262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el 1"/>
          <p:cNvSpPr>
            <a:spLocks noGrp="1"/>
          </p:cNvSpPr>
          <p:nvPr>
            <p:ph type="title"/>
          </p:nvPr>
        </p:nvSpPr>
        <p:spPr/>
        <p:txBody>
          <a:bodyPr/>
          <a:lstStyle/>
          <a:p>
            <a:r>
              <a:rPr lang="de-DE"/>
              <a:t>Bounding Plane / Normal To Surface</a:t>
            </a:r>
          </a:p>
        </p:txBody>
      </p:sp>
      <p:sp>
        <p:nvSpPr>
          <p:cNvPr id="3" name="Inhaltsplatzhalter 2"/>
          <p:cNvSpPr>
            <a:spLocks noGrp="1"/>
          </p:cNvSpPr>
          <p:nvPr>
            <p:ph idx="1"/>
          </p:nvPr>
        </p:nvSpPr>
        <p:spPr>
          <a:xfrm>
            <a:off x="2135188" y="1196976"/>
            <a:ext cx="4603750" cy="5256213"/>
          </a:xfrm>
        </p:spPr>
        <p:txBody>
          <a:bodyPr/>
          <a:lstStyle/>
          <a:p>
            <a:r>
              <a:rPr lang="de-DE"/>
              <a:t>Bounding Plane</a:t>
            </a:r>
          </a:p>
          <a:p>
            <a:pPr lvl="1"/>
            <a:r>
              <a:rPr lang="de-DE"/>
              <a:t>abhängige Objekte bewegen sich an der Oberfläche eines Referenzobjektes</a:t>
            </a:r>
          </a:p>
          <a:p>
            <a:pPr lvl="1"/>
            <a:r>
              <a:rPr lang="de-DE"/>
              <a:t>Anwendung: Objekte, die sich nur auf einer Oberfläche Bewegen</a:t>
            </a:r>
          </a:p>
          <a:p>
            <a:pPr lvl="1">
              <a:buFont typeface="Wingdings" pitchFamily="2" charset="2"/>
              <a:buNone/>
            </a:pPr>
            <a:endParaRPr lang="de-DE"/>
          </a:p>
          <a:p>
            <a:r>
              <a:rPr lang="de-DE"/>
              <a:t>Normal To Surface</a:t>
            </a:r>
          </a:p>
          <a:p>
            <a:pPr lvl="1"/>
            <a:r>
              <a:rPr lang="de-DE"/>
              <a:t>richtet abhängige Objekte an den Normal-Vektoren des Refernzobjektes aus</a:t>
            </a:r>
          </a:p>
          <a:p>
            <a:pPr lvl="1"/>
            <a:r>
              <a:rPr lang="de-DE"/>
              <a:t>Anwendung: Schiff, dass über Wellige Oberfläche fährt</a:t>
            </a:r>
          </a:p>
          <a:p>
            <a:pPr lvl="1"/>
            <a:endParaRPr lang="de-DE"/>
          </a:p>
        </p:txBody>
      </p:sp>
      <p:pic>
        <p:nvPicPr>
          <p:cNvPr id="263170" name="Picture 2"/>
          <p:cNvPicPr>
            <a:picLocks noChangeAspect="1" noChangeArrowheads="1"/>
          </p:cNvPicPr>
          <p:nvPr/>
        </p:nvPicPr>
        <p:blipFill>
          <a:blip r:embed="rId3" cstate="print"/>
          <a:srcRect/>
          <a:stretch>
            <a:fillRect/>
          </a:stretch>
        </p:blipFill>
        <p:spPr bwMode="auto">
          <a:xfrm>
            <a:off x="6656388" y="1143001"/>
            <a:ext cx="3829050" cy="2143125"/>
          </a:xfrm>
          <a:prstGeom prst="rect">
            <a:avLst/>
          </a:prstGeom>
          <a:noFill/>
          <a:ln w="9525">
            <a:noFill/>
            <a:miter lim="800000"/>
            <a:headEnd/>
            <a:tailEnd/>
          </a:ln>
        </p:spPr>
      </p:pic>
      <p:pic>
        <p:nvPicPr>
          <p:cNvPr id="263172" name="Picture 4"/>
          <p:cNvPicPr>
            <a:picLocks noChangeAspect="1" noChangeArrowheads="1"/>
          </p:cNvPicPr>
          <p:nvPr/>
        </p:nvPicPr>
        <p:blipFill>
          <a:blip r:embed="rId4" cstate="print"/>
          <a:srcRect/>
          <a:stretch>
            <a:fillRect/>
          </a:stretch>
        </p:blipFill>
        <p:spPr bwMode="auto">
          <a:xfrm>
            <a:off x="6670675" y="3786188"/>
            <a:ext cx="3811588" cy="16430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263170"/>
                                        </p:tgtEl>
                                        <p:attrNameLst>
                                          <p:attrName>style.visibility</p:attrName>
                                        </p:attrNameLst>
                                      </p:cBhvr>
                                      <p:to>
                                        <p:strVal val="visible"/>
                                      </p:to>
                                    </p:set>
                                    <p:animEffect transition="in" filter="fade">
                                      <p:cBhvr>
                                        <p:cTn id="17" dur="2000"/>
                                        <p:tgtEl>
                                          <p:spTgt spid="2631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20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20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2000"/>
                                        <p:tgtEl>
                                          <p:spTgt spid="3">
                                            <p:txEl>
                                              <p:pRg st="6" end="6"/>
                                            </p:txEl>
                                          </p:spTgt>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63172"/>
                                        </p:tgtEl>
                                        <p:attrNameLst>
                                          <p:attrName>style.visibility</p:attrName>
                                        </p:attrNameLst>
                                      </p:cBhvr>
                                      <p:to>
                                        <p:strVal val="visible"/>
                                      </p:to>
                                    </p:set>
                                    <p:animEffect transition="in" filter="fade">
                                      <p:cBhvr>
                                        <p:cTn id="32" dur="2000"/>
                                        <p:tgtEl>
                                          <p:spTgt spid="263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el 1"/>
          <p:cNvSpPr>
            <a:spLocks noGrp="1"/>
          </p:cNvSpPr>
          <p:nvPr>
            <p:ph type="title"/>
          </p:nvPr>
        </p:nvSpPr>
        <p:spPr/>
        <p:txBody>
          <a:bodyPr/>
          <a:lstStyle/>
          <a:p>
            <a:r>
              <a:rPr lang="de-DE"/>
              <a:t>Tangency / Up Vector</a:t>
            </a:r>
          </a:p>
        </p:txBody>
      </p:sp>
      <p:sp>
        <p:nvSpPr>
          <p:cNvPr id="3" name="Inhaltsplatzhalter 2"/>
          <p:cNvSpPr>
            <a:spLocks noGrp="1"/>
          </p:cNvSpPr>
          <p:nvPr>
            <p:ph idx="1"/>
          </p:nvPr>
        </p:nvSpPr>
        <p:spPr>
          <a:xfrm>
            <a:off x="2135189" y="1196976"/>
            <a:ext cx="4746625" cy="5256213"/>
          </a:xfrm>
        </p:spPr>
        <p:txBody>
          <a:bodyPr/>
          <a:lstStyle/>
          <a:p>
            <a:r>
              <a:rPr lang="de-DE"/>
              <a:t>Tangency</a:t>
            </a:r>
          </a:p>
          <a:p>
            <a:pPr lvl="1"/>
            <a:r>
              <a:rPr lang="de-DE"/>
              <a:t>Die Ausrichtung der abhängigen Objekte ergibt sich aus der Tangente der Referenz-Kurve an der aktuellen Position</a:t>
            </a:r>
          </a:p>
          <a:p>
            <a:pPr lvl="1"/>
            <a:r>
              <a:rPr lang="de-DE"/>
              <a:t>Meist gekoppelt mit Pfad-Animation</a:t>
            </a:r>
          </a:p>
          <a:p>
            <a:r>
              <a:rPr lang="de-DE"/>
              <a:t>Up Vector</a:t>
            </a:r>
          </a:p>
          <a:p>
            <a:pPr lvl="1"/>
            <a:r>
              <a:rPr lang="de-DE"/>
              <a:t>Steuert die Ausrichtung (Roll) eines Objektes</a:t>
            </a:r>
          </a:p>
          <a:p>
            <a:pPr lvl="1"/>
            <a:r>
              <a:rPr lang="de-DE"/>
              <a:t>Im Gegensatz zum Direction-Constraint, das Pitch und Yaw steuert</a:t>
            </a:r>
          </a:p>
        </p:txBody>
      </p:sp>
      <p:pic>
        <p:nvPicPr>
          <p:cNvPr id="264194" name="Picture 2"/>
          <p:cNvPicPr>
            <a:picLocks noChangeAspect="1" noChangeArrowheads="1"/>
          </p:cNvPicPr>
          <p:nvPr/>
        </p:nvPicPr>
        <p:blipFill>
          <a:blip r:embed="rId3" cstate="print"/>
          <a:srcRect/>
          <a:stretch>
            <a:fillRect/>
          </a:stretch>
        </p:blipFill>
        <p:spPr bwMode="auto">
          <a:xfrm>
            <a:off x="6667500" y="1214438"/>
            <a:ext cx="3824288" cy="2119312"/>
          </a:xfrm>
          <a:prstGeom prst="rect">
            <a:avLst/>
          </a:prstGeom>
          <a:noFill/>
          <a:ln w="9525">
            <a:noFill/>
            <a:miter lim="800000"/>
            <a:headEnd/>
            <a:tailEnd/>
          </a:ln>
        </p:spPr>
      </p:pic>
      <p:pic>
        <p:nvPicPr>
          <p:cNvPr id="264195" name="Picture 3"/>
          <p:cNvPicPr>
            <a:picLocks noChangeAspect="1" noChangeArrowheads="1"/>
          </p:cNvPicPr>
          <p:nvPr/>
        </p:nvPicPr>
        <p:blipFill>
          <a:blip r:embed="rId4" cstate="print"/>
          <a:srcRect/>
          <a:stretch>
            <a:fillRect/>
          </a:stretch>
        </p:blipFill>
        <p:spPr bwMode="auto">
          <a:xfrm>
            <a:off x="6667501" y="3429000"/>
            <a:ext cx="3819525" cy="29289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264194"/>
                                        </p:tgtEl>
                                        <p:attrNameLst>
                                          <p:attrName>style.visibility</p:attrName>
                                        </p:attrNameLst>
                                      </p:cBhvr>
                                      <p:to>
                                        <p:strVal val="visible"/>
                                      </p:to>
                                    </p:set>
                                    <p:animEffect transition="in" filter="fade">
                                      <p:cBhvr>
                                        <p:cTn id="17" dur="2000"/>
                                        <p:tgtEl>
                                          <p:spTgt spid="26419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20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2000"/>
                                        <p:tgtEl>
                                          <p:spTgt spid="3">
                                            <p:txEl>
                                              <p:pRg st="5" end="5"/>
                                            </p:txEl>
                                          </p:spTgt>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64195"/>
                                        </p:tgtEl>
                                        <p:attrNameLst>
                                          <p:attrName>style.visibility</p:attrName>
                                        </p:attrNameLst>
                                      </p:cBhvr>
                                      <p:to>
                                        <p:strVal val="visible"/>
                                      </p:to>
                                    </p:set>
                                    <p:animEffect transition="in" filter="fade">
                                      <p:cBhvr>
                                        <p:cTn id="32" dur="2000"/>
                                        <p:tgtEl>
                                          <p:spTgt spid="264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el 1"/>
          <p:cNvSpPr>
            <a:spLocks noGrp="1"/>
          </p:cNvSpPr>
          <p:nvPr>
            <p:ph type="title"/>
          </p:nvPr>
        </p:nvSpPr>
        <p:spPr/>
        <p:txBody>
          <a:bodyPr/>
          <a:lstStyle/>
          <a:p>
            <a:r>
              <a:rPr lang="de-DE"/>
              <a:t>Object To Cluster / Cluster To Object</a:t>
            </a:r>
          </a:p>
        </p:txBody>
      </p:sp>
      <p:sp>
        <p:nvSpPr>
          <p:cNvPr id="3" name="Inhaltsplatzhalter 2"/>
          <p:cNvSpPr>
            <a:spLocks noGrp="1"/>
          </p:cNvSpPr>
          <p:nvPr>
            <p:ph idx="1"/>
          </p:nvPr>
        </p:nvSpPr>
        <p:spPr>
          <a:xfrm>
            <a:off x="2135189" y="1196976"/>
            <a:ext cx="8104187" cy="3446463"/>
          </a:xfrm>
        </p:spPr>
        <p:txBody>
          <a:bodyPr/>
          <a:lstStyle/>
          <a:p>
            <a:r>
              <a:rPr lang="de-DE"/>
              <a:t>Object To Cluster</a:t>
            </a:r>
          </a:p>
          <a:p>
            <a:pPr lvl="1"/>
            <a:r>
              <a:rPr lang="de-DE"/>
              <a:t>Abhängige Objekte folgen einem definierten Satz Referenz-Eckpunkte (Vertices eines Modells)</a:t>
            </a:r>
          </a:p>
          <a:p>
            <a:pPr lvl="1"/>
            <a:r>
              <a:rPr lang="de-DE"/>
              <a:t>Anwendbar bei Modell-Animation</a:t>
            </a:r>
          </a:p>
          <a:p>
            <a:r>
              <a:rPr lang="de-DE"/>
              <a:t>Cluster To Object</a:t>
            </a:r>
          </a:p>
          <a:p>
            <a:pPr lvl="1"/>
            <a:r>
              <a:rPr lang="de-DE"/>
              <a:t>Umgekehrter Fall</a:t>
            </a:r>
          </a:p>
          <a:p>
            <a:pPr lvl="1"/>
            <a:r>
              <a:rPr lang="de-DE"/>
              <a:t>Die Position eines Referenz-Objekt steuert die Ausrichtung eines Definierten Satzes von Eckpunkten eines Modells</a:t>
            </a:r>
          </a:p>
        </p:txBody>
      </p:sp>
      <p:pic>
        <p:nvPicPr>
          <p:cNvPr id="265218" name="Picture 2"/>
          <p:cNvPicPr>
            <a:picLocks noChangeAspect="1" noChangeArrowheads="1"/>
          </p:cNvPicPr>
          <p:nvPr/>
        </p:nvPicPr>
        <p:blipFill>
          <a:blip r:embed="rId3" cstate="print"/>
          <a:srcRect/>
          <a:stretch>
            <a:fillRect/>
          </a:stretch>
        </p:blipFill>
        <p:spPr bwMode="auto">
          <a:xfrm>
            <a:off x="1666875" y="4786313"/>
            <a:ext cx="4262438" cy="1276350"/>
          </a:xfrm>
          <a:prstGeom prst="rect">
            <a:avLst/>
          </a:prstGeom>
          <a:noFill/>
          <a:ln w="9525">
            <a:noFill/>
            <a:miter lim="800000"/>
            <a:headEnd/>
            <a:tailEnd/>
          </a:ln>
        </p:spPr>
      </p:pic>
      <p:pic>
        <p:nvPicPr>
          <p:cNvPr id="265219" name="Picture 3"/>
          <p:cNvPicPr>
            <a:picLocks noChangeAspect="1" noChangeArrowheads="1"/>
          </p:cNvPicPr>
          <p:nvPr/>
        </p:nvPicPr>
        <p:blipFill>
          <a:blip r:embed="rId4" cstate="print"/>
          <a:srcRect/>
          <a:stretch>
            <a:fillRect/>
          </a:stretch>
        </p:blipFill>
        <p:spPr bwMode="auto">
          <a:xfrm>
            <a:off x="6246814" y="4714876"/>
            <a:ext cx="4206875" cy="13573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265218"/>
                                        </p:tgtEl>
                                        <p:attrNameLst>
                                          <p:attrName>style.visibility</p:attrName>
                                        </p:attrNameLst>
                                      </p:cBhvr>
                                      <p:to>
                                        <p:strVal val="visible"/>
                                      </p:to>
                                    </p:set>
                                    <p:animEffect transition="in" filter="fade">
                                      <p:cBhvr>
                                        <p:cTn id="17" dur="2000"/>
                                        <p:tgtEl>
                                          <p:spTgt spid="2652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20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2000"/>
                                        <p:tgtEl>
                                          <p:spTgt spid="3">
                                            <p:txEl>
                                              <p:pRg st="5" end="5"/>
                                            </p:txEl>
                                          </p:spTgt>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65219"/>
                                        </p:tgtEl>
                                        <p:attrNameLst>
                                          <p:attrName>style.visibility</p:attrName>
                                        </p:attrNameLst>
                                      </p:cBhvr>
                                      <p:to>
                                        <p:strVal val="visible"/>
                                      </p:to>
                                    </p:set>
                                    <p:animEffect transition="in" filter="fade">
                                      <p:cBhvr>
                                        <p:cTn id="32" dur="2000"/>
                                        <p:tgtEl>
                                          <p:spTgt spid="265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el 1"/>
          <p:cNvSpPr>
            <a:spLocks noGrp="1"/>
          </p:cNvSpPr>
          <p:nvPr>
            <p:ph type="title"/>
          </p:nvPr>
        </p:nvSpPr>
        <p:spPr/>
        <p:txBody>
          <a:bodyPr/>
          <a:lstStyle/>
          <a:p>
            <a:r>
              <a:rPr lang="de-DE"/>
              <a:t>Eckpunkte (Vertices)</a:t>
            </a:r>
          </a:p>
        </p:txBody>
      </p:sp>
      <p:sp>
        <p:nvSpPr>
          <p:cNvPr id="3" name="Inhaltsplatzhalter 2"/>
          <p:cNvSpPr>
            <a:spLocks noGrp="1"/>
          </p:cNvSpPr>
          <p:nvPr>
            <p:ph idx="1"/>
          </p:nvPr>
        </p:nvSpPr>
        <p:spPr>
          <a:xfrm>
            <a:off x="2135188" y="1196976"/>
            <a:ext cx="6246828" cy="5256213"/>
          </a:xfrm>
        </p:spPr>
        <p:txBody>
          <a:bodyPr/>
          <a:lstStyle/>
          <a:p>
            <a:r>
              <a:rPr lang="de-DE" dirty="0"/>
              <a:t>Definiert durch Koordinaten in einem Koordinatensystem</a:t>
            </a:r>
          </a:p>
          <a:p>
            <a:r>
              <a:rPr lang="de-DE" dirty="0"/>
              <a:t>Meist kartesische, dreidimensionale Koordinaten</a:t>
            </a:r>
          </a:p>
          <a:p>
            <a:r>
              <a:rPr lang="de-DE" dirty="0"/>
              <a:t>Anordnung der X, Y, Z-Achse muss definiert sein:</a:t>
            </a:r>
          </a:p>
          <a:p>
            <a:pPr lvl="1"/>
            <a:r>
              <a:rPr lang="de-DE" dirty="0"/>
              <a:t>Meist ist ohne weitere Transformation:</a:t>
            </a:r>
          </a:p>
          <a:p>
            <a:pPr lvl="2"/>
            <a:r>
              <a:rPr lang="de-DE" dirty="0"/>
              <a:t>X-Achse horizontal quer zur Sicht-Richtung</a:t>
            </a:r>
          </a:p>
          <a:p>
            <a:pPr lvl="2"/>
            <a:r>
              <a:rPr lang="de-DE" dirty="0"/>
              <a:t>Y-Achse nach oben</a:t>
            </a:r>
          </a:p>
          <a:p>
            <a:pPr lvl="2"/>
            <a:r>
              <a:rPr lang="de-DE" dirty="0"/>
              <a:t>Z-Achse entlang der Sicht-Richtung</a:t>
            </a:r>
          </a:p>
          <a:p>
            <a:pPr lvl="1"/>
            <a:r>
              <a:rPr lang="de-DE" dirty="0"/>
              <a:t>Oft auch Z und Y vertauscht</a:t>
            </a:r>
          </a:p>
          <a:p>
            <a:r>
              <a:rPr lang="de-DE" dirty="0"/>
              <a:t>Unterscheidung in rechts-</a:t>
            </a:r>
            <a:r>
              <a:rPr lang="de-DE" dirty="0" err="1"/>
              <a:t>händiges</a:t>
            </a:r>
            <a:r>
              <a:rPr lang="de-DE" dirty="0"/>
              <a:t> oder links-</a:t>
            </a:r>
            <a:r>
              <a:rPr lang="de-DE" dirty="0" err="1"/>
              <a:t>händiges</a:t>
            </a:r>
            <a:r>
              <a:rPr lang="de-DE" dirty="0"/>
              <a:t> Koordinatensystem</a:t>
            </a:r>
            <a:endParaRPr lang="de-DE" sz="2000" dirty="0"/>
          </a:p>
        </p:txBody>
      </p:sp>
      <p:pic>
        <p:nvPicPr>
          <p:cNvPr id="24580" name="Grafik 4" descr="Vert.wmf"/>
          <p:cNvPicPr>
            <a:picLocks noChangeAspect="1"/>
          </p:cNvPicPr>
          <p:nvPr/>
        </p:nvPicPr>
        <p:blipFill>
          <a:blip r:embed="rId3" cstate="print"/>
          <a:srcRect/>
          <a:stretch>
            <a:fillRect/>
          </a:stretch>
        </p:blipFill>
        <p:spPr bwMode="auto">
          <a:xfrm>
            <a:off x="8097839" y="2357439"/>
            <a:ext cx="2293937" cy="22875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el 1"/>
          <p:cNvSpPr>
            <a:spLocks noGrp="1"/>
          </p:cNvSpPr>
          <p:nvPr>
            <p:ph type="title"/>
          </p:nvPr>
        </p:nvSpPr>
        <p:spPr/>
        <p:txBody>
          <a:bodyPr/>
          <a:lstStyle/>
          <a:p>
            <a:r>
              <a:rPr lang="de-DE"/>
              <a:t>Kanten (Edges)</a:t>
            </a:r>
          </a:p>
        </p:txBody>
      </p:sp>
      <p:sp>
        <p:nvSpPr>
          <p:cNvPr id="3" name="Inhaltsplatzhalter 2"/>
          <p:cNvSpPr>
            <a:spLocks noGrp="1"/>
          </p:cNvSpPr>
          <p:nvPr>
            <p:ph idx="1"/>
          </p:nvPr>
        </p:nvSpPr>
        <p:spPr>
          <a:xfrm>
            <a:off x="2135189" y="1196976"/>
            <a:ext cx="5818187" cy="5256213"/>
          </a:xfrm>
        </p:spPr>
        <p:txBody>
          <a:bodyPr/>
          <a:lstStyle/>
          <a:p>
            <a:r>
              <a:rPr lang="de-DE" dirty="0"/>
              <a:t>Bilden die Verbindungen zwischen Eckpunkten</a:t>
            </a:r>
          </a:p>
          <a:p>
            <a:r>
              <a:rPr lang="de-DE" dirty="0"/>
              <a:t>Oft nur bei der Modellierung verwendet</a:t>
            </a:r>
          </a:p>
          <a:p>
            <a:r>
              <a:rPr lang="de-DE" dirty="0"/>
              <a:t>Für die Darstellung der Geometrie vom Rechner nicht unbedingt benötigt</a:t>
            </a:r>
          </a:p>
          <a:p>
            <a:r>
              <a:rPr lang="de-DE" dirty="0"/>
              <a:t>Explizite Verwendung, z.B. bei</a:t>
            </a:r>
          </a:p>
          <a:p>
            <a:pPr lvl="1"/>
            <a:r>
              <a:rPr lang="de-DE" dirty="0"/>
              <a:t>Als Modellierungshilfe, z.B. um Punkt-Selektion und Transformation zu erleichtern</a:t>
            </a:r>
          </a:p>
          <a:p>
            <a:pPr lvl="1"/>
            <a:r>
              <a:rPr lang="de-DE" dirty="0"/>
              <a:t>Übergängen zwischen "sanften" und "harten" Flächengruppen</a:t>
            </a:r>
          </a:p>
          <a:p>
            <a:pPr>
              <a:buNone/>
            </a:pPr>
            <a:endParaRPr lang="de-DE" dirty="0"/>
          </a:p>
        </p:txBody>
      </p:sp>
      <p:pic>
        <p:nvPicPr>
          <p:cNvPr id="25604" name="Grafik 3" descr="Edge.wmf"/>
          <p:cNvPicPr>
            <a:picLocks noChangeAspect="1"/>
          </p:cNvPicPr>
          <p:nvPr/>
        </p:nvPicPr>
        <p:blipFill>
          <a:blip r:embed="rId3" cstate="print"/>
          <a:srcRect/>
          <a:stretch>
            <a:fillRect/>
          </a:stretch>
        </p:blipFill>
        <p:spPr bwMode="auto">
          <a:xfrm>
            <a:off x="8097839" y="2366963"/>
            <a:ext cx="2293937" cy="2286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Polygone</a:t>
            </a:r>
          </a:p>
        </p:txBody>
      </p:sp>
      <p:sp>
        <p:nvSpPr>
          <p:cNvPr id="3" name="Inhaltsplatzhalter 2"/>
          <p:cNvSpPr>
            <a:spLocks noGrp="1"/>
          </p:cNvSpPr>
          <p:nvPr>
            <p:ph idx="1"/>
          </p:nvPr>
        </p:nvSpPr>
        <p:spPr>
          <a:xfrm>
            <a:off x="2639616" y="1196976"/>
            <a:ext cx="7704857" cy="5256213"/>
          </a:xfrm>
        </p:spPr>
        <p:txBody>
          <a:bodyPr/>
          <a:lstStyle/>
          <a:p>
            <a:r>
              <a:rPr lang="de-DE" dirty="0"/>
              <a:t>Flächen, die an Kanten und Eckpunkten „aufgehängt sind</a:t>
            </a:r>
          </a:p>
          <a:p>
            <a:r>
              <a:rPr lang="de-DE" dirty="0"/>
              <a:t>In Echtzeit-Anwendungen: Meist nur Dreiecke (</a:t>
            </a:r>
            <a:r>
              <a:rPr lang="de-DE" dirty="0" err="1"/>
              <a:t>Tris</a:t>
            </a:r>
            <a:r>
              <a:rPr lang="de-DE" dirty="0"/>
              <a:t>) oder Vierecke (Quads)</a:t>
            </a:r>
          </a:p>
          <a:p>
            <a:r>
              <a:rPr lang="de-DE" dirty="0"/>
              <a:t>In Modellierungs-Anwendungen: Beliebig viele (Poly-) </a:t>
            </a:r>
            <a:r>
              <a:rPr lang="de-DE" dirty="0" err="1"/>
              <a:t>Eckpunte</a:t>
            </a:r>
            <a:r>
              <a:rPr lang="de-DE" dirty="0"/>
              <a:t>.</a:t>
            </a:r>
          </a:p>
          <a:p>
            <a:r>
              <a:rPr lang="de-DE" dirty="0"/>
              <a:t>Sind die eigentliche sichtbaren Bestandteile in der Computergrafik.</a:t>
            </a:r>
          </a:p>
          <a:p>
            <a:r>
              <a:rPr lang="de-DE" dirty="0"/>
              <a:t>Polygone werden „gerendert“ -&gt; die von einem Polygon überdeckten Pixel werden mit Farben gefüllt.</a:t>
            </a:r>
          </a:p>
        </p:txBody>
      </p:sp>
    </p:spTree>
    <p:extLst>
      <p:ext uri="{BB962C8B-B14F-4D97-AF65-F5344CB8AC3E}">
        <p14:creationId xmlns:p14="http://schemas.microsoft.com/office/powerpoint/2010/main" val="591570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Primitive Objekte in Polygondarstellung</a:t>
            </a:r>
          </a:p>
        </p:txBody>
      </p:sp>
      <p:sp>
        <p:nvSpPr>
          <p:cNvPr id="3" name="Inhaltsplatzhalter 2"/>
          <p:cNvSpPr>
            <a:spLocks noGrp="1"/>
          </p:cNvSpPr>
          <p:nvPr>
            <p:ph idx="1"/>
          </p:nvPr>
        </p:nvSpPr>
        <p:spPr>
          <a:xfrm>
            <a:off x="2135189" y="1196976"/>
            <a:ext cx="7461274" cy="5256213"/>
          </a:xfrm>
        </p:spPr>
        <p:txBody>
          <a:bodyPr/>
          <a:lstStyle/>
          <a:p>
            <a:r>
              <a:rPr lang="de-DE" dirty="0"/>
              <a:t>Zur Darstellung („Rendern“) werden sämtliche Objekte in polygonale Form umgewandelt</a:t>
            </a:r>
          </a:p>
          <a:p>
            <a:r>
              <a:rPr lang="de-DE" dirty="0"/>
              <a:t>Objekte können auch dauerhaft in ihre polygonale Form umgewandelt werden</a:t>
            </a:r>
          </a:p>
          <a:p>
            <a:pPr lvl="1"/>
            <a:r>
              <a:rPr lang="de-DE" dirty="0"/>
              <a:t>In Cinema 4D mit „Grundobjekt konvertieren“ (Taste C)</a:t>
            </a:r>
          </a:p>
          <a:p>
            <a:r>
              <a:rPr lang="de-DE" dirty="0"/>
              <a:t>Danach sind Punkte, Kanten und Polygone </a:t>
            </a:r>
            <a:r>
              <a:rPr lang="de-DE" dirty="0" err="1"/>
              <a:t>editierbar</a:t>
            </a:r>
            <a:r>
              <a:rPr lang="de-DE" dirty="0"/>
              <a:t>,</a:t>
            </a:r>
          </a:p>
          <a:p>
            <a:pPr lvl="1"/>
            <a:r>
              <a:rPr lang="de-DE" dirty="0"/>
              <a:t>Z.B. wie Objekte durch </a:t>
            </a:r>
          </a:p>
          <a:p>
            <a:pPr lvl="2"/>
            <a:r>
              <a:rPr lang="de-DE" dirty="0"/>
              <a:t>Position</a:t>
            </a:r>
          </a:p>
          <a:p>
            <a:pPr lvl="2"/>
            <a:r>
              <a:rPr lang="de-DE" dirty="0"/>
              <a:t>Größe</a:t>
            </a:r>
          </a:p>
          <a:p>
            <a:pPr lvl="2"/>
            <a:r>
              <a:rPr lang="de-DE" dirty="0"/>
              <a:t>Orientierung</a:t>
            </a:r>
          </a:p>
          <a:p>
            <a:pPr lvl="1"/>
            <a:r>
              <a:rPr lang="de-DE" dirty="0"/>
              <a:t>Wirkung auf Gruppen von selektierten Punkten, Kanten oder Polygonen</a:t>
            </a:r>
          </a:p>
          <a:p>
            <a:pPr lvl="1"/>
            <a:r>
              <a:rPr lang="de-DE"/>
              <a:t>Numerische Bearbeitung von </a:t>
            </a:r>
            <a:r>
              <a:rPr lang="de-DE" dirty="0"/>
              <a:t>Punkten im Strukturfenster</a:t>
            </a:r>
          </a:p>
        </p:txBody>
      </p:sp>
      <p:pic>
        <p:nvPicPr>
          <p:cNvPr id="237570" name="Picture 2"/>
          <p:cNvPicPr>
            <a:picLocks noChangeAspect="1" noChangeArrowheads="1"/>
          </p:cNvPicPr>
          <p:nvPr/>
        </p:nvPicPr>
        <p:blipFill>
          <a:blip r:embed="rId2" cstate="print"/>
          <a:srcRect/>
          <a:stretch>
            <a:fillRect/>
          </a:stretch>
        </p:blipFill>
        <p:spPr bwMode="auto">
          <a:xfrm>
            <a:off x="9667900" y="2857496"/>
            <a:ext cx="342900" cy="342900"/>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9667900" y="3714752"/>
            <a:ext cx="304800" cy="1009650"/>
          </a:xfrm>
          <a:prstGeom prst="rect">
            <a:avLst/>
          </a:prstGeom>
          <a:noFill/>
          <a:ln w="9525">
            <a:noFill/>
            <a:miter lim="800000"/>
            <a:headEnd/>
            <a:tailEnd/>
          </a:ln>
        </p:spPr>
      </p:pic>
      <p:pic>
        <p:nvPicPr>
          <p:cNvPr id="4" name="Grafik 3" descr="Bildschirmausschnit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4393" y="5179890"/>
            <a:ext cx="362001" cy="10574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37570"/>
                                        </p:tgtEl>
                                        <p:attrNameLst>
                                          <p:attrName>style.visibility</p:attrName>
                                        </p:attrNameLst>
                                      </p:cBhvr>
                                      <p:to>
                                        <p:strVal val="visible"/>
                                      </p:to>
                                    </p:set>
                                    <p:animEffect transition="in" filter="fade">
                                      <p:cBhvr>
                                        <p:cTn id="20" dur="1000"/>
                                        <p:tgtEl>
                                          <p:spTgt spid="23757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10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10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2500307"/>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31747" name="Rectangle 2"/>
          <p:cNvSpPr>
            <a:spLocks noGrp="1" noChangeArrowheads="1"/>
          </p:cNvSpPr>
          <p:nvPr>
            <p:ph type="title"/>
          </p:nvPr>
        </p:nvSpPr>
        <p:spPr/>
        <p:txBody>
          <a:bodyPr/>
          <a:lstStyle/>
          <a:p>
            <a:pPr eaLnBrk="1" hangingPunct="1"/>
            <a:r>
              <a:rPr lang="de-DE" dirty="0"/>
              <a:t>Agenda Block 2</a:t>
            </a:r>
          </a:p>
        </p:txBody>
      </p:sp>
      <p:sp>
        <p:nvSpPr>
          <p:cNvPr id="31748" name="Rectangle 3"/>
          <p:cNvSpPr>
            <a:spLocks noGrp="1" noChangeArrowheads="1"/>
          </p:cNvSpPr>
          <p:nvPr>
            <p:ph type="body" idx="1"/>
          </p:nvPr>
        </p:nvSpPr>
        <p:spPr/>
        <p:txBody>
          <a:bodyPr/>
          <a:lstStyle/>
          <a:p>
            <a:pPr eaLnBrk="1" hangingPunct="1"/>
            <a:r>
              <a:rPr lang="de-DE" dirty="0"/>
              <a:t>3D-Objekte</a:t>
            </a:r>
          </a:p>
          <a:p>
            <a:pPr eaLnBrk="1" hangingPunct="1"/>
            <a:endParaRPr lang="de-DE" dirty="0"/>
          </a:p>
          <a:p>
            <a:pPr eaLnBrk="1" hangingPunct="1"/>
            <a:endParaRPr lang="de-DE" dirty="0"/>
          </a:p>
          <a:p>
            <a:pPr eaLnBrk="1" hangingPunct="1"/>
            <a:r>
              <a:rPr lang="de-DE" dirty="0"/>
              <a:t>Koordinatensysteme</a:t>
            </a:r>
          </a:p>
          <a:p>
            <a:pPr eaLnBrk="1" hangingPunct="1">
              <a:buNone/>
            </a:pPr>
            <a:endParaRPr lang="de-DE" dirty="0"/>
          </a:p>
          <a:p>
            <a:pPr eaLnBrk="1" hangingPunct="1"/>
            <a:endParaRPr lang="de-DE" dirty="0"/>
          </a:p>
          <a:p>
            <a:pPr eaLnBrk="1" hangingPunct="1"/>
            <a:r>
              <a:rPr lang="de-DE" dirty="0"/>
              <a:t>Objekt-Hierarchien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el 1"/>
          <p:cNvSpPr>
            <a:spLocks noGrp="1"/>
          </p:cNvSpPr>
          <p:nvPr>
            <p:ph type="title"/>
          </p:nvPr>
        </p:nvSpPr>
        <p:spPr/>
        <p:txBody>
          <a:bodyPr/>
          <a:lstStyle/>
          <a:p>
            <a:r>
              <a:rPr lang="de-DE" dirty="0"/>
              <a:t>Koordinatensysteme</a:t>
            </a:r>
          </a:p>
        </p:txBody>
      </p:sp>
      <p:sp>
        <p:nvSpPr>
          <p:cNvPr id="3" name="Inhaltsplatzhalter 2"/>
          <p:cNvSpPr>
            <a:spLocks noGrp="1"/>
          </p:cNvSpPr>
          <p:nvPr>
            <p:ph idx="1"/>
          </p:nvPr>
        </p:nvSpPr>
        <p:spPr>
          <a:xfrm>
            <a:off x="2135189" y="1196976"/>
            <a:ext cx="6961187" cy="5256213"/>
          </a:xfrm>
        </p:spPr>
        <p:txBody>
          <a:bodyPr/>
          <a:lstStyle/>
          <a:p>
            <a:r>
              <a:rPr lang="de-DE" dirty="0"/>
              <a:t>Geometrie (Eckpunktkoordinaten) kann in unterschiedlichen Koordinatensystemen vorliegen</a:t>
            </a:r>
          </a:p>
          <a:p>
            <a:r>
              <a:rPr lang="de-DE" dirty="0"/>
              <a:t>Beispiele für Koordinatensysteme</a:t>
            </a:r>
          </a:p>
          <a:p>
            <a:pPr lvl="1"/>
            <a:r>
              <a:rPr lang="de-DE" dirty="0"/>
              <a:t>Modellkoordinaten (lokale)</a:t>
            </a:r>
          </a:p>
          <a:p>
            <a:pPr lvl="1"/>
            <a:r>
              <a:rPr lang="de-DE" dirty="0"/>
              <a:t>Welt-Koordinaten (globale)</a:t>
            </a:r>
          </a:p>
          <a:p>
            <a:pPr lvl="1"/>
            <a:r>
              <a:rPr lang="de-DE" dirty="0"/>
              <a:t>Kamerakoordinaten</a:t>
            </a:r>
          </a:p>
          <a:p>
            <a:pPr lvl="1"/>
            <a:r>
              <a:rPr lang="de-DE" dirty="0" err="1"/>
              <a:t>Screenkoordinaten</a:t>
            </a:r>
            <a:r>
              <a:rPr lang="de-DE" dirty="0"/>
              <a:t> (View)</a:t>
            </a:r>
          </a:p>
          <a:p>
            <a:r>
              <a:rPr lang="de-DE" dirty="0"/>
              <a:t>Benennung und Anwendungsgebiet von verschiedenen Koordinatensystemen je nach Anwendung unterschiedlich</a:t>
            </a:r>
          </a:p>
        </p:txBody>
      </p:sp>
      <p:pic>
        <p:nvPicPr>
          <p:cNvPr id="32772" name="Grafik 3" descr="Coords.wmf"/>
          <p:cNvPicPr>
            <a:picLocks noChangeAspect="1"/>
          </p:cNvPicPr>
          <p:nvPr/>
        </p:nvPicPr>
        <p:blipFill>
          <a:blip r:embed="rId3" cstate="print"/>
          <a:srcRect/>
          <a:stretch>
            <a:fillRect/>
          </a:stretch>
        </p:blipFill>
        <p:spPr bwMode="auto">
          <a:xfrm>
            <a:off x="7881938" y="2286001"/>
            <a:ext cx="2654300" cy="18573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el 1"/>
          <p:cNvSpPr>
            <a:spLocks noGrp="1"/>
          </p:cNvSpPr>
          <p:nvPr>
            <p:ph type="title"/>
          </p:nvPr>
        </p:nvSpPr>
        <p:spPr/>
        <p:txBody>
          <a:bodyPr/>
          <a:lstStyle/>
          <a:p>
            <a:r>
              <a:rPr lang="de-DE" dirty="0"/>
              <a:t>Objektkoordinaten</a:t>
            </a:r>
          </a:p>
        </p:txBody>
      </p:sp>
      <p:sp>
        <p:nvSpPr>
          <p:cNvPr id="3" name="Inhaltsplatzhalter 2"/>
          <p:cNvSpPr>
            <a:spLocks noGrp="1"/>
          </p:cNvSpPr>
          <p:nvPr>
            <p:ph idx="1"/>
          </p:nvPr>
        </p:nvSpPr>
        <p:spPr>
          <a:xfrm>
            <a:off x="2135189" y="1196976"/>
            <a:ext cx="7032625" cy="5256213"/>
          </a:xfrm>
        </p:spPr>
        <p:txBody>
          <a:bodyPr/>
          <a:lstStyle/>
          <a:p>
            <a:r>
              <a:rPr lang="de-DE" sz="2000" dirty="0"/>
              <a:t>Andere Namen</a:t>
            </a:r>
          </a:p>
          <a:p>
            <a:pPr lvl="1"/>
            <a:r>
              <a:rPr lang="de-DE" sz="1600" dirty="0"/>
              <a:t>lokale Koordinate</a:t>
            </a:r>
          </a:p>
          <a:p>
            <a:pPr lvl="1"/>
            <a:r>
              <a:rPr lang="de-DE" sz="1600" dirty="0"/>
              <a:t>Modellkoordinaten</a:t>
            </a:r>
          </a:p>
          <a:p>
            <a:r>
              <a:rPr lang="de-DE" sz="2000" dirty="0"/>
              <a:t>Objekt/Modell: zusammen gehörender Satz Eckpunkte</a:t>
            </a:r>
          </a:p>
          <a:p>
            <a:pPr lvl="1"/>
            <a:r>
              <a:rPr lang="de-DE" sz="1800" dirty="0"/>
              <a:t>Maschinenteil</a:t>
            </a:r>
          </a:p>
          <a:p>
            <a:pPr lvl="1"/>
            <a:r>
              <a:rPr lang="de-DE" sz="1800" dirty="0"/>
              <a:t>Spielfigur, Teil davon</a:t>
            </a:r>
          </a:p>
          <a:p>
            <a:r>
              <a:rPr lang="de-DE" sz="2000" dirty="0"/>
              <a:t>Ausrichtung so, dass Modellierung vereinfacht wird.</a:t>
            </a:r>
          </a:p>
          <a:p>
            <a:pPr lvl="1"/>
            <a:r>
              <a:rPr lang="de-DE" sz="1800" dirty="0"/>
              <a:t>Nullpunkt meist in Objektmitte, Schwerpunkt etc.</a:t>
            </a:r>
          </a:p>
          <a:p>
            <a:pPr lvl="1"/>
            <a:r>
              <a:rPr lang="de-DE" sz="1800" dirty="0"/>
              <a:t>Ausrichtung entlang der Hauptrichtung</a:t>
            </a:r>
          </a:p>
          <a:p>
            <a:pPr lvl="2"/>
            <a:r>
              <a:rPr lang="de-DE" dirty="0"/>
              <a:t>Fahrzeuge haben eine Hauptachse in Fahrtrichtung</a:t>
            </a:r>
          </a:p>
          <a:p>
            <a:pPr lvl="2"/>
            <a:r>
              <a:rPr lang="de-DE" dirty="0"/>
              <a:t>Symmetrien entlang Hauptachsen oder Haupt-Ebenen</a:t>
            </a:r>
          </a:p>
          <a:p>
            <a:r>
              <a:rPr lang="de-DE" sz="2000" dirty="0"/>
              <a:t>In diversen Modellierungs-Tools können mehrere lokale Koordinatensysteme pro Objekt gleichzeitig existieren</a:t>
            </a:r>
          </a:p>
          <a:p>
            <a:r>
              <a:rPr lang="de-DE" sz="2000" dirty="0"/>
              <a:t>Häufig: geschachtelte Objektkoordinatensysteme</a:t>
            </a:r>
          </a:p>
          <a:p>
            <a:pPr lvl="1"/>
            <a:r>
              <a:rPr lang="de-DE" sz="1800" dirty="0"/>
              <a:t>Bei hierarchisch angeordneten Modellbestandteilen</a:t>
            </a:r>
          </a:p>
        </p:txBody>
      </p:sp>
      <p:pic>
        <p:nvPicPr>
          <p:cNvPr id="33796" name="Grafik 3" descr="Coords.wmf"/>
          <p:cNvPicPr>
            <a:picLocks noChangeAspect="1"/>
          </p:cNvPicPr>
          <p:nvPr/>
        </p:nvPicPr>
        <p:blipFill>
          <a:blip r:embed="rId3" cstate="print"/>
          <a:srcRect/>
          <a:stretch>
            <a:fillRect/>
          </a:stretch>
        </p:blipFill>
        <p:spPr bwMode="auto">
          <a:xfrm>
            <a:off x="9085264" y="2428876"/>
            <a:ext cx="1582737" cy="1108075"/>
          </a:xfrm>
          <a:prstGeom prst="rect">
            <a:avLst/>
          </a:prstGeom>
          <a:noFill/>
          <a:ln w="9525">
            <a:noFill/>
            <a:miter lim="800000"/>
            <a:headEnd/>
            <a:tailEnd/>
          </a:ln>
        </p:spPr>
      </p:pic>
      <p:pic>
        <p:nvPicPr>
          <p:cNvPr id="33797" name="Grafik 367" descr="HouseModel.wmf"/>
          <p:cNvPicPr>
            <a:picLocks noChangeAspect="1"/>
          </p:cNvPicPr>
          <p:nvPr/>
        </p:nvPicPr>
        <p:blipFill>
          <a:blip r:embed="rId4" cstate="print"/>
          <a:srcRect/>
          <a:stretch>
            <a:fillRect/>
          </a:stretch>
        </p:blipFill>
        <p:spPr bwMode="auto">
          <a:xfrm>
            <a:off x="9167814" y="1071564"/>
            <a:ext cx="1292225" cy="12858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10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10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10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10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10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el 1"/>
          <p:cNvSpPr>
            <a:spLocks noGrp="1"/>
          </p:cNvSpPr>
          <p:nvPr>
            <p:ph type="title"/>
          </p:nvPr>
        </p:nvSpPr>
        <p:spPr/>
        <p:txBody>
          <a:bodyPr/>
          <a:lstStyle/>
          <a:p>
            <a:r>
              <a:rPr lang="de-DE"/>
              <a:t>Weltkoordinaten</a:t>
            </a:r>
          </a:p>
        </p:txBody>
      </p:sp>
      <p:sp>
        <p:nvSpPr>
          <p:cNvPr id="3" name="Inhaltsplatzhalter 2"/>
          <p:cNvSpPr>
            <a:spLocks noGrp="1"/>
          </p:cNvSpPr>
          <p:nvPr>
            <p:ph idx="1"/>
          </p:nvPr>
        </p:nvSpPr>
        <p:spPr>
          <a:xfrm>
            <a:off x="2135189" y="1196976"/>
            <a:ext cx="7246937" cy="5256213"/>
          </a:xfrm>
        </p:spPr>
        <p:txBody>
          <a:bodyPr/>
          <a:lstStyle/>
          <a:p>
            <a:r>
              <a:rPr lang="de-DE"/>
              <a:t>Oft auch globale Koordinaten genannt</a:t>
            </a:r>
          </a:p>
          <a:p>
            <a:r>
              <a:rPr lang="de-DE"/>
              <a:t>Dienen zum Anordnen verschiedener Objekte, Modelle oder Szenenbestandteile</a:t>
            </a:r>
          </a:p>
          <a:p>
            <a:r>
              <a:rPr lang="de-DE"/>
              <a:t>Ursprung willkürlich, meist am Rand oder in der Mitte der Gesamtszene</a:t>
            </a:r>
          </a:p>
          <a:p>
            <a:r>
              <a:rPr lang="de-DE"/>
              <a:t>Ausrichtung meist so, dass die Hochachse entlang einer Hauptachse liegt </a:t>
            </a:r>
          </a:p>
          <a:p>
            <a:pPr lvl="1"/>
            <a:r>
              <a:rPr lang="de-DE"/>
              <a:t>z.B.: Y zeigt nach Oben, die X-Z-Ebene bildet die "Erdoberfläche"</a:t>
            </a:r>
          </a:p>
          <a:p>
            <a:pPr>
              <a:buFont typeface="Wingdings" pitchFamily="2" charset="2"/>
              <a:buNone/>
            </a:pPr>
            <a:endParaRPr lang="de-DE"/>
          </a:p>
        </p:txBody>
      </p:sp>
      <p:pic>
        <p:nvPicPr>
          <p:cNvPr id="34820" name="Picture 8" descr="WorldSphere"/>
          <p:cNvPicPr>
            <a:picLocks noChangeAspect="1" noChangeArrowheads="1"/>
          </p:cNvPicPr>
          <p:nvPr/>
        </p:nvPicPr>
        <p:blipFill>
          <a:blip r:embed="rId3" cstate="print"/>
          <a:srcRect/>
          <a:stretch>
            <a:fillRect/>
          </a:stretch>
        </p:blipFill>
        <p:spPr bwMode="auto">
          <a:xfrm>
            <a:off x="9382126" y="1357313"/>
            <a:ext cx="1077913" cy="1077912"/>
          </a:xfrm>
          <a:prstGeom prst="rect">
            <a:avLst/>
          </a:prstGeom>
          <a:noFill/>
          <a:ln w="9525">
            <a:noFill/>
            <a:miter lim="800000"/>
            <a:headEnd/>
            <a:tailEnd/>
          </a:ln>
        </p:spPr>
      </p:pic>
      <p:pic>
        <p:nvPicPr>
          <p:cNvPr id="34821" name="Grafik 3" descr="Coords.wmf"/>
          <p:cNvPicPr>
            <a:picLocks noChangeAspect="1"/>
          </p:cNvPicPr>
          <p:nvPr/>
        </p:nvPicPr>
        <p:blipFill>
          <a:blip r:embed="rId4" cstate="print"/>
          <a:srcRect/>
          <a:stretch>
            <a:fillRect/>
          </a:stretch>
        </p:blipFill>
        <p:spPr bwMode="auto">
          <a:xfrm>
            <a:off x="9085264" y="2428876"/>
            <a:ext cx="1582737" cy="11080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Organisatorisches 2</a:t>
            </a:r>
          </a:p>
        </p:txBody>
      </p:sp>
      <p:sp>
        <p:nvSpPr>
          <p:cNvPr id="3" name="Inhaltsplatzhalter 2"/>
          <p:cNvSpPr>
            <a:spLocks noGrp="1"/>
          </p:cNvSpPr>
          <p:nvPr>
            <p:ph idx="1"/>
          </p:nvPr>
        </p:nvSpPr>
        <p:spPr/>
        <p:txBody>
          <a:bodyPr>
            <a:normAutofit/>
          </a:bodyPr>
          <a:lstStyle/>
          <a:p>
            <a:r>
              <a:rPr lang="de-DE" dirty="0"/>
              <a:t>Praktikum</a:t>
            </a:r>
          </a:p>
          <a:p>
            <a:pPr lvl="1"/>
            <a:r>
              <a:rPr lang="de-DE" dirty="0"/>
              <a:t>Umgang mit Cinema4D – einer 3D-Software </a:t>
            </a:r>
            <a:r>
              <a:rPr lang="de-DE"/>
              <a:t>unter Vielen</a:t>
            </a:r>
            <a:endParaRPr lang="de-DE" dirty="0"/>
          </a:p>
          <a:p>
            <a:pPr lvl="1"/>
            <a:r>
              <a:rPr lang="de-DE" dirty="0"/>
              <a:t>Direkt am PC</a:t>
            </a:r>
          </a:p>
          <a:p>
            <a:pPr lvl="1"/>
            <a:r>
              <a:rPr lang="de-DE" dirty="0"/>
              <a:t>Erste Semesterhälfte: Anhand von Übungen und Schritt-für-Schritt-Anleitungen</a:t>
            </a:r>
          </a:p>
          <a:p>
            <a:pPr lvl="1"/>
            <a:r>
              <a:rPr lang="de-DE" dirty="0"/>
              <a:t>Zweite Semesterhälfte: Anhand einer größeren Aufgabe, die selbständig in Kleingruppen erarbeitet wird</a:t>
            </a:r>
          </a:p>
          <a:p>
            <a:pPr lvl="1"/>
            <a:r>
              <a:rPr lang="de-DE" dirty="0"/>
              <a:t>„Bestanden/Nicht Bestanden“ am Ende des Semesters bei</a:t>
            </a:r>
          </a:p>
          <a:p>
            <a:pPr lvl="2"/>
            <a:r>
              <a:rPr lang="de-DE" dirty="0"/>
              <a:t>Regelmäßiger Bearbeitung der Hausaufgaben</a:t>
            </a:r>
          </a:p>
          <a:p>
            <a:pPr lvl="2"/>
            <a:r>
              <a:rPr lang="de-DE" dirty="0"/>
              <a:t>erfolgreicher Bearbeitung der Projektarbeit</a:t>
            </a:r>
          </a:p>
        </p:txBody>
      </p:sp>
    </p:spTree>
    <p:extLst>
      <p:ext uri="{BB962C8B-B14F-4D97-AF65-F5344CB8AC3E}">
        <p14:creationId xmlns:p14="http://schemas.microsoft.com/office/powerpoint/2010/main" val="3527375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el 1"/>
          <p:cNvSpPr>
            <a:spLocks noGrp="1"/>
          </p:cNvSpPr>
          <p:nvPr>
            <p:ph type="title"/>
          </p:nvPr>
        </p:nvSpPr>
        <p:spPr/>
        <p:txBody>
          <a:bodyPr/>
          <a:lstStyle/>
          <a:p>
            <a:r>
              <a:rPr lang="de-DE"/>
              <a:t>Kamera- / Screen-koordinaten</a:t>
            </a:r>
          </a:p>
        </p:txBody>
      </p:sp>
      <p:sp>
        <p:nvSpPr>
          <p:cNvPr id="3" name="Inhaltsplatzhalter 2"/>
          <p:cNvSpPr>
            <a:spLocks noGrp="1"/>
          </p:cNvSpPr>
          <p:nvPr>
            <p:ph idx="1"/>
          </p:nvPr>
        </p:nvSpPr>
        <p:spPr>
          <a:xfrm>
            <a:off x="2135189" y="1196976"/>
            <a:ext cx="6675437" cy="5256213"/>
          </a:xfrm>
        </p:spPr>
        <p:txBody>
          <a:bodyPr/>
          <a:lstStyle/>
          <a:p>
            <a:r>
              <a:rPr lang="de-DE" sz="2000"/>
              <a:t>Koordinatensystem aus Sicht der Kamera</a:t>
            </a:r>
          </a:p>
          <a:p>
            <a:r>
              <a:rPr lang="de-DE" sz="2000"/>
              <a:t>Selten zum Modellieren benötigt</a:t>
            </a:r>
          </a:p>
          <a:p>
            <a:r>
              <a:rPr lang="de-DE" sz="2000"/>
              <a:t>Für Berechnungen in der Software benötigt</a:t>
            </a:r>
          </a:p>
          <a:p>
            <a:pPr lvl="1"/>
            <a:r>
              <a:rPr lang="de-DE" sz="1800"/>
              <a:t>Rendering der Szene</a:t>
            </a:r>
          </a:p>
          <a:p>
            <a:r>
              <a:rPr lang="de-DE" sz="2000"/>
              <a:t>Ursprung liegt im Zentrum der Kamera</a:t>
            </a:r>
          </a:p>
          <a:p>
            <a:r>
              <a:rPr lang="de-DE" sz="2000"/>
              <a:t>Ausrichtung so, dass Hauptachsen entlang der Kamerablickrichtung und –Ausrichtung liegen, z.B.:</a:t>
            </a:r>
          </a:p>
          <a:p>
            <a:pPr lvl="1"/>
            <a:r>
              <a:rPr lang="de-DE" sz="1800"/>
              <a:t>X-Achse horizontal entlang des Blickfeldes</a:t>
            </a:r>
          </a:p>
          <a:p>
            <a:pPr lvl="1"/>
            <a:r>
              <a:rPr lang="de-DE" sz="1800"/>
              <a:t>Y-Achse vertikal entlang des Blickfeldes</a:t>
            </a:r>
          </a:p>
          <a:p>
            <a:pPr lvl="1"/>
            <a:r>
              <a:rPr lang="de-DE" sz="1800"/>
              <a:t>Z-Achse entlang der Blickrichtung</a:t>
            </a:r>
          </a:p>
          <a:p>
            <a:r>
              <a:rPr lang="de-DE" sz="2000"/>
              <a:t>Screenkoordinaten wie Kamerakoordinaten, zusätzlich</a:t>
            </a:r>
          </a:p>
          <a:p>
            <a:pPr lvl="1"/>
            <a:r>
              <a:rPr lang="de-DE" sz="1800"/>
              <a:t>Projektion (Punkt, Parallel) bereits durchgeführt</a:t>
            </a:r>
          </a:p>
          <a:p>
            <a:pPr lvl="1"/>
            <a:r>
              <a:rPr lang="de-DE" sz="1800"/>
              <a:t>-&gt; perspektivische Verzerrung bereits eingerechnet</a:t>
            </a:r>
          </a:p>
          <a:p>
            <a:pPr>
              <a:buFont typeface="Wingdings" pitchFamily="2" charset="2"/>
              <a:buNone/>
            </a:pPr>
            <a:endParaRPr lang="de-DE" sz="2000"/>
          </a:p>
        </p:txBody>
      </p:sp>
      <p:pic>
        <p:nvPicPr>
          <p:cNvPr id="35844" name="Grafik 3" descr="Coords.wmf"/>
          <p:cNvPicPr>
            <a:picLocks noChangeAspect="1"/>
          </p:cNvPicPr>
          <p:nvPr/>
        </p:nvPicPr>
        <p:blipFill>
          <a:blip r:embed="rId3" cstate="print"/>
          <a:srcRect/>
          <a:stretch>
            <a:fillRect/>
          </a:stretch>
        </p:blipFill>
        <p:spPr bwMode="auto">
          <a:xfrm>
            <a:off x="9085264" y="2428876"/>
            <a:ext cx="1582737" cy="1108075"/>
          </a:xfrm>
          <a:prstGeom prst="rect">
            <a:avLst/>
          </a:prstGeom>
          <a:noFill/>
          <a:ln w="9525">
            <a:noFill/>
            <a:miter lim="800000"/>
            <a:headEnd/>
            <a:tailEnd/>
          </a:ln>
        </p:spPr>
      </p:pic>
      <p:pic>
        <p:nvPicPr>
          <p:cNvPr id="35845" name="Grafik 4" descr="Camera.wmf"/>
          <p:cNvPicPr>
            <a:picLocks noChangeAspect="1"/>
          </p:cNvPicPr>
          <p:nvPr/>
        </p:nvPicPr>
        <p:blipFill>
          <a:blip r:embed="rId4" cstate="print"/>
          <a:srcRect/>
          <a:stretch>
            <a:fillRect/>
          </a:stretch>
        </p:blipFill>
        <p:spPr bwMode="auto">
          <a:xfrm>
            <a:off x="9310689" y="1285875"/>
            <a:ext cx="1214437" cy="11128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10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10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Koordinatensysteme in Cinema 4D</a:t>
            </a:r>
          </a:p>
        </p:txBody>
      </p:sp>
      <p:sp>
        <p:nvSpPr>
          <p:cNvPr id="3" name="Inhaltsplatzhalter 2"/>
          <p:cNvSpPr>
            <a:spLocks noGrp="1"/>
          </p:cNvSpPr>
          <p:nvPr>
            <p:ph idx="1"/>
          </p:nvPr>
        </p:nvSpPr>
        <p:spPr>
          <a:xfrm>
            <a:off x="2135188" y="1196976"/>
            <a:ext cx="6103952" cy="5256213"/>
          </a:xfrm>
        </p:spPr>
        <p:txBody>
          <a:bodyPr/>
          <a:lstStyle/>
          <a:p>
            <a:r>
              <a:rPr lang="de-DE" dirty="0"/>
              <a:t>Modellierung üblicherweise in Modellkoordinaten</a:t>
            </a:r>
          </a:p>
          <a:p>
            <a:pPr lvl="1"/>
            <a:r>
              <a:rPr lang="de-DE" dirty="0"/>
              <a:t>Sichtbar im Koordinaten-Fenster</a:t>
            </a:r>
          </a:p>
          <a:p>
            <a:pPr lvl="1"/>
            <a:r>
              <a:rPr lang="de-DE" dirty="0"/>
              <a:t>Im Koordinatenfenster sind auch Welt-Koordinaten einstellbar</a:t>
            </a:r>
          </a:p>
          <a:p>
            <a:r>
              <a:rPr lang="de-DE" dirty="0"/>
              <a:t>Ursprung des Modellkoordinatensystems kann verändert werden</a:t>
            </a:r>
          </a:p>
          <a:p>
            <a:pPr lvl="1"/>
            <a:r>
              <a:rPr lang="de-DE" dirty="0"/>
              <a:t>Verschiebung</a:t>
            </a:r>
          </a:p>
          <a:p>
            <a:pPr lvl="1"/>
            <a:r>
              <a:rPr lang="de-DE" dirty="0"/>
              <a:t>Rotation</a:t>
            </a:r>
          </a:p>
          <a:p>
            <a:r>
              <a:rPr lang="de-DE" dirty="0"/>
              <a:t>Unterscheidung Welt-/Modellkoordinatensystem ist wichtig bei Objekt-Hierarchien</a:t>
            </a:r>
          </a:p>
        </p:txBody>
      </p:sp>
      <p:pic>
        <p:nvPicPr>
          <p:cNvPr id="159746" name="Picture 2"/>
          <p:cNvPicPr>
            <a:picLocks noChangeAspect="1" noChangeArrowheads="1"/>
          </p:cNvPicPr>
          <p:nvPr/>
        </p:nvPicPr>
        <p:blipFill>
          <a:blip r:embed="rId2" cstate="print"/>
          <a:srcRect/>
          <a:stretch>
            <a:fillRect/>
          </a:stretch>
        </p:blipFill>
        <p:spPr bwMode="auto">
          <a:xfrm>
            <a:off x="7596199" y="1285860"/>
            <a:ext cx="2886075" cy="1200150"/>
          </a:xfrm>
          <a:prstGeom prst="rect">
            <a:avLst/>
          </a:prstGeom>
          <a:noFill/>
          <a:ln w="9525">
            <a:noFill/>
            <a:miter lim="800000"/>
            <a:headEnd/>
            <a:tailEnd/>
          </a:ln>
        </p:spPr>
      </p:pic>
      <p:pic>
        <p:nvPicPr>
          <p:cNvPr id="159747" name="Picture 3"/>
          <p:cNvPicPr>
            <a:picLocks noChangeAspect="1" noChangeArrowheads="1"/>
          </p:cNvPicPr>
          <p:nvPr/>
        </p:nvPicPr>
        <p:blipFill>
          <a:blip r:embed="rId3" cstate="print"/>
          <a:srcRect/>
          <a:stretch>
            <a:fillRect/>
          </a:stretch>
        </p:blipFill>
        <p:spPr bwMode="auto">
          <a:xfrm>
            <a:off x="9525025" y="3357563"/>
            <a:ext cx="314325" cy="352425"/>
          </a:xfrm>
          <a:prstGeom prst="rect">
            <a:avLst/>
          </a:prstGeom>
          <a:noFill/>
          <a:ln w="9525">
            <a:noFill/>
            <a:miter lim="800000"/>
            <a:headEnd/>
            <a:tailEnd/>
          </a:ln>
        </p:spPr>
      </p:pic>
      <p:pic>
        <p:nvPicPr>
          <p:cNvPr id="159748" name="Picture 4"/>
          <p:cNvPicPr>
            <a:picLocks noChangeAspect="1" noChangeArrowheads="1"/>
          </p:cNvPicPr>
          <p:nvPr/>
        </p:nvPicPr>
        <p:blipFill>
          <a:blip r:embed="rId4" cstate="print"/>
          <a:srcRect/>
          <a:stretch>
            <a:fillRect/>
          </a:stretch>
        </p:blipFill>
        <p:spPr bwMode="auto">
          <a:xfrm>
            <a:off x="9024958" y="5072075"/>
            <a:ext cx="876300" cy="238125"/>
          </a:xfrm>
          <a:prstGeom prst="rect">
            <a:avLst/>
          </a:prstGeom>
          <a:noFill/>
          <a:ln w="9525">
            <a:noFill/>
            <a:miter lim="800000"/>
            <a:headEnd/>
            <a:tailEnd/>
          </a:ln>
        </p:spPr>
      </p:pic>
      <p:pic>
        <p:nvPicPr>
          <p:cNvPr id="159749" name="Picture 5"/>
          <p:cNvPicPr>
            <a:picLocks noChangeAspect="1" noChangeArrowheads="1"/>
          </p:cNvPicPr>
          <p:nvPr/>
        </p:nvPicPr>
        <p:blipFill>
          <a:blip r:embed="rId5" cstate="print"/>
          <a:srcRect l="4637" b="-5764"/>
          <a:stretch>
            <a:fillRect/>
          </a:stretch>
        </p:blipFill>
        <p:spPr bwMode="auto">
          <a:xfrm>
            <a:off x="9024959" y="5357826"/>
            <a:ext cx="881083" cy="26192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59746"/>
                                        </p:tgtEl>
                                        <p:attrNameLst>
                                          <p:attrName>style.visibility</p:attrName>
                                        </p:attrNameLst>
                                      </p:cBhvr>
                                      <p:to>
                                        <p:strVal val="visible"/>
                                      </p:to>
                                    </p:set>
                                    <p:animEffect transition="in" filter="fade">
                                      <p:cBhvr>
                                        <p:cTn id="15" dur="1000"/>
                                        <p:tgtEl>
                                          <p:spTgt spid="15974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59747"/>
                                        </p:tgtEl>
                                        <p:attrNameLst>
                                          <p:attrName>style.visibility</p:attrName>
                                        </p:attrNameLst>
                                      </p:cBhvr>
                                      <p:to>
                                        <p:strVal val="visible"/>
                                      </p:to>
                                    </p:set>
                                    <p:animEffect transition="in" filter="fade">
                                      <p:cBhvr>
                                        <p:cTn id="28" dur="1000"/>
                                        <p:tgtEl>
                                          <p:spTgt spid="15974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59748"/>
                                        </p:tgtEl>
                                        <p:attrNameLst>
                                          <p:attrName>style.visibility</p:attrName>
                                        </p:attrNameLst>
                                      </p:cBhvr>
                                      <p:to>
                                        <p:strVal val="visible"/>
                                      </p:to>
                                    </p:set>
                                    <p:animEffect transition="in" filter="fade">
                                      <p:cBhvr>
                                        <p:cTn id="46" dur="1000"/>
                                        <p:tgtEl>
                                          <p:spTgt spid="159748"/>
                                        </p:tgtEl>
                                      </p:cBhvr>
                                    </p:animEffect>
                                  </p:childTnLst>
                                </p:cTn>
                              </p:par>
                              <p:par>
                                <p:cTn id="47" presetID="10" presetClass="entr" presetSubtype="0" fill="hold" nodeType="withEffect">
                                  <p:stCondLst>
                                    <p:cond delay="0"/>
                                  </p:stCondLst>
                                  <p:childTnLst>
                                    <p:set>
                                      <p:cBhvr>
                                        <p:cTn id="48" dur="1" fill="hold">
                                          <p:stCondLst>
                                            <p:cond delay="0"/>
                                          </p:stCondLst>
                                        </p:cTn>
                                        <p:tgtEl>
                                          <p:spTgt spid="159749"/>
                                        </p:tgtEl>
                                        <p:attrNameLst>
                                          <p:attrName>style.visibility</p:attrName>
                                        </p:attrNameLst>
                                      </p:cBhvr>
                                      <p:to>
                                        <p:strVal val="visible"/>
                                      </p:to>
                                    </p:set>
                                    <p:animEffect transition="in" filter="fade">
                                      <p:cBhvr>
                                        <p:cTn id="49" dur="1000"/>
                                        <p:tgtEl>
                                          <p:spTgt spid="159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Quiz 02</a:t>
            </a:r>
          </a:p>
        </p:txBody>
      </p:sp>
      <p:sp>
        <p:nvSpPr>
          <p:cNvPr id="3" name="Inhaltsplatzhalter 2"/>
          <p:cNvSpPr>
            <a:spLocks noGrp="1"/>
          </p:cNvSpPr>
          <p:nvPr>
            <p:ph idx="1"/>
          </p:nvPr>
        </p:nvSpPr>
        <p:spPr/>
        <p:txBody>
          <a:bodyPr>
            <a:normAutofit lnSpcReduction="10000"/>
          </a:bodyPr>
          <a:lstStyle/>
          <a:p>
            <a:r>
              <a:rPr lang="de-DE" dirty="0"/>
              <a:t>Aus wie vielen Kanten, Eckpunkten und Polygonen besteht jeweils Würfel, Pyramide und Tetraeder? Was ist mit Zylinder, Torus und Kugel? </a:t>
            </a:r>
          </a:p>
          <a:p>
            <a:endParaRPr lang="de-DE" dirty="0"/>
          </a:p>
          <a:p>
            <a:r>
              <a:rPr lang="de-DE" dirty="0"/>
              <a:t>Beschreiben Sie das GPS-Koordinatensystem, bekannt aus Navigationssystemen, Google-Earth &amp; -</a:t>
            </a:r>
            <a:r>
              <a:rPr lang="de-DE" dirty="0" err="1"/>
              <a:t>Maps</a:t>
            </a:r>
            <a:r>
              <a:rPr lang="de-DE" dirty="0"/>
              <a:t> etc. Ist es kartesisch? Wie viele Dimensionen umfasst es? Wo ist sein Nullpunkt?</a:t>
            </a:r>
          </a:p>
          <a:p>
            <a:endParaRPr lang="de-DE" b="1" dirty="0"/>
          </a:p>
          <a:p>
            <a:r>
              <a:rPr lang="de-DE" dirty="0"/>
              <a:t>Ein Würfel mit der Kantenlänge 2 steht im Nullpunkt eines 3D-Koordinatensystems (Y ist die Hochachse). Welche Koordinaten haben seine Eckpunkte? Eine Kamera steht im selben Koordinatensystem an der Position (5, 0, 5) und schaut in Richtung Zentrum des Würfels. Skizzieren Sie die Situation und das Kamerakoordinatensystem. Welche Koordinaten haben die Würfeleckpunkte im Kamerakoordinatensystem? Könnten Sie das auch mittels linearer Algebra ausrechnen?</a:t>
            </a:r>
          </a:p>
        </p:txBody>
      </p:sp>
    </p:spTree>
    <p:extLst>
      <p:ext uri="{BB962C8B-B14F-4D97-AF65-F5344CB8AC3E}">
        <p14:creationId xmlns:p14="http://schemas.microsoft.com/office/powerpoint/2010/main" val="1549439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3840170"/>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31747" name="Rectangle 2"/>
          <p:cNvSpPr>
            <a:spLocks noGrp="1" noChangeArrowheads="1"/>
          </p:cNvSpPr>
          <p:nvPr>
            <p:ph type="title"/>
          </p:nvPr>
        </p:nvSpPr>
        <p:spPr/>
        <p:txBody>
          <a:bodyPr/>
          <a:lstStyle/>
          <a:p>
            <a:pPr eaLnBrk="1" hangingPunct="1"/>
            <a:r>
              <a:rPr lang="de-DE" dirty="0"/>
              <a:t>Agenda Block 2</a:t>
            </a:r>
          </a:p>
        </p:txBody>
      </p:sp>
      <p:sp>
        <p:nvSpPr>
          <p:cNvPr id="31748" name="Rectangle 3"/>
          <p:cNvSpPr>
            <a:spLocks noGrp="1" noChangeArrowheads="1"/>
          </p:cNvSpPr>
          <p:nvPr>
            <p:ph type="body" idx="1"/>
          </p:nvPr>
        </p:nvSpPr>
        <p:spPr/>
        <p:txBody>
          <a:bodyPr/>
          <a:lstStyle/>
          <a:p>
            <a:pPr eaLnBrk="1" hangingPunct="1"/>
            <a:r>
              <a:rPr lang="de-DE" dirty="0"/>
              <a:t>3D-Objekte</a:t>
            </a:r>
          </a:p>
          <a:p>
            <a:pPr eaLnBrk="1" hangingPunct="1"/>
            <a:endParaRPr lang="de-DE" dirty="0"/>
          </a:p>
          <a:p>
            <a:pPr eaLnBrk="1" hangingPunct="1"/>
            <a:endParaRPr lang="de-DE" dirty="0"/>
          </a:p>
          <a:p>
            <a:pPr eaLnBrk="1" hangingPunct="1"/>
            <a:r>
              <a:rPr lang="de-DE" dirty="0"/>
              <a:t>Koordinatensysteme</a:t>
            </a:r>
          </a:p>
          <a:p>
            <a:pPr eaLnBrk="1" hangingPunct="1">
              <a:buNone/>
            </a:pPr>
            <a:endParaRPr lang="de-DE" dirty="0"/>
          </a:p>
          <a:p>
            <a:pPr eaLnBrk="1" hangingPunct="1"/>
            <a:endParaRPr lang="de-DE" dirty="0"/>
          </a:p>
          <a:p>
            <a:pPr eaLnBrk="1" hangingPunct="1"/>
            <a:r>
              <a:rPr lang="de-DE" dirty="0"/>
              <a:t>Objekt-Hierarchien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Objekthierarchien</a:t>
            </a:r>
          </a:p>
        </p:txBody>
      </p:sp>
      <p:sp>
        <p:nvSpPr>
          <p:cNvPr id="3" name="Inhaltsplatzhalter 2"/>
          <p:cNvSpPr>
            <a:spLocks noGrp="1"/>
          </p:cNvSpPr>
          <p:nvPr>
            <p:ph idx="1"/>
          </p:nvPr>
        </p:nvSpPr>
        <p:spPr>
          <a:xfrm>
            <a:off x="814918" y="1196976"/>
            <a:ext cx="10897706" cy="5256213"/>
          </a:xfrm>
        </p:spPr>
        <p:txBody>
          <a:bodyPr/>
          <a:lstStyle/>
          <a:p>
            <a:r>
              <a:rPr lang="de-DE" dirty="0"/>
              <a:t>Gruppieren von Objekten</a:t>
            </a:r>
          </a:p>
          <a:p>
            <a:pPr lvl="1"/>
            <a:r>
              <a:rPr lang="de-DE" dirty="0"/>
              <a:t>Möglich in vielen 3D-Modellierungs-Tools</a:t>
            </a:r>
          </a:p>
          <a:p>
            <a:pPr lvl="1"/>
            <a:r>
              <a:rPr lang="de-DE" dirty="0"/>
              <a:t>Zusammengehörende Objekte werden logisch im Objekt-Baum zusammengefasst.</a:t>
            </a:r>
          </a:p>
          <a:p>
            <a:pPr lvl="1"/>
            <a:r>
              <a:rPr lang="de-DE" dirty="0"/>
              <a:t>Zusammenfassen zu Teil-Modellen</a:t>
            </a:r>
          </a:p>
          <a:p>
            <a:pPr marL="457200" lvl="1" indent="0">
              <a:buNone/>
            </a:pPr>
            <a:endParaRPr lang="de-DE" dirty="0"/>
          </a:p>
          <a:p>
            <a:r>
              <a:rPr lang="de-DE" dirty="0"/>
              <a:t>Eigenschaften von Gruppierungen</a:t>
            </a:r>
          </a:p>
          <a:p>
            <a:pPr lvl="1"/>
            <a:r>
              <a:rPr lang="de-DE" dirty="0"/>
              <a:t>Gruppen können als Ganzes skaliert, rotiert und positioniert werden</a:t>
            </a:r>
          </a:p>
          <a:p>
            <a:pPr lvl="1"/>
            <a:r>
              <a:rPr lang="de-DE" dirty="0"/>
              <a:t>Vererben der Eigenschaften des Elternobjektes, z.B. der Farbe auf das Kind-Objekt</a:t>
            </a:r>
          </a:p>
          <a:p>
            <a:pPr lvl="1"/>
            <a:r>
              <a:rPr lang="de-DE" dirty="0"/>
              <a:t>Vererben der Position und Rotation als Ursprung des  „übergeordneten“ Koordinatensystems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Gruppieren in Cinema4D</a:t>
            </a:r>
          </a:p>
        </p:txBody>
      </p:sp>
      <p:sp>
        <p:nvSpPr>
          <p:cNvPr id="3" name="Inhaltsplatzhalter 2"/>
          <p:cNvSpPr>
            <a:spLocks noGrp="1"/>
          </p:cNvSpPr>
          <p:nvPr>
            <p:ph idx="1"/>
          </p:nvPr>
        </p:nvSpPr>
        <p:spPr>
          <a:xfrm>
            <a:off x="814918" y="1196976"/>
            <a:ext cx="8064500" cy="5256213"/>
          </a:xfrm>
        </p:spPr>
        <p:txBody>
          <a:bodyPr>
            <a:normAutofit lnSpcReduction="10000"/>
          </a:bodyPr>
          <a:lstStyle/>
          <a:p>
            <a:r>
              <a:rPr lang="de-DE" dirty="0"/>
              <a:t>Gruppen-Objekte in Cinema4D heißen „Null-Objekte“</a:t>
            </a:r>
          </a:p>
          <a:p>
            <a:r>
              <a:rPr lang="de-DE" dirty="0"/>
              <a:t>Möglichkeit 1: Im Objektfenster</a:t>
            </a:r>
          </a:p>
          <a:p>
            <a:pPr lvl="1"/>
            <a:r>
              <a:rPr lang="de-DE" dirty="0"/>
              <a:t>Einfügen eines Null-Objektes (Im Menü Objekte)</a:t>
            </a:r>
          </a:p>
          <a:p>
            <a:pPr lvl="1"/>
            <a:r>
              <a:rPr lang="de-DE" dirty="0"/>
              <a:t>Hinzufügen existierender Objekte in das Null-Objekt durch </a:t>
            </a:r>
            <a:r>
              <a:rPr lang="de-DE" dirty="0" err="1"/>
              <a:t>Drag‘n‘Drop</a:t>
            </a:r>
            <a:endParaRPr lang="de-DE" dirty="0"/>
          </a:p>
          <a:p>
            <a:r>
              <a:rPr lang="de-DE" dirty="0"/>
              <a:t>Möglichkeit 2: Selektieren und Gruppieren</a:t>
            </a:r>
          </a:p>
          <a:p>
            <a:pPr lvl="1"/>
            <a:r>
              <a:rPr lang="de-DE" dirty="0"/>
              <a:t>Selektieren der zu gruppierenden Objekte</a:t>
            </a:r>
          </a:p>
          <a:p>
            <a:pPr lvl="2"/>
            <a:r>
              <a:rPr lang="de-DE" dirty="0"/>
              <a:t>Im 3D-Edit-Fenster oder</a:t>
            </a:r>
          </a:p>
          <a:p>
            <a:pPr lvl="2"/>
            <a:r>
              <a:rPr lang="de-DE" dirty="0"/>
              <a:t>Im Objektfenster</a:t>
            </a:r>
          </a:p>
          <a:p>
            <a:pPr lvl="1"/>
            <a:r>
              <a:rPr lang="de-DE" dirty="0"/>
              <a:t>Rechte Maustaste auf Selektion und Menüpunkt „Objekte Gruppieren“ (Alt-G) anwählen</a:t>
            </a:r>
          </a:p>
          <a:p>
            <a:r>
              <a:rPr lang="de-DE" dirty="0"/>
              <a:t>Als Gruppe können auch andere Objekte verwendet werden</a:t>
            </a:r>
          </a:p>
          <a:p>
            <a:r>
              <a:rPr lang="de-DE" dirty="0"/>
              <a:t>Unterschied zwischen Objekt- und Weltkoordinaten</a:t>
            </a:r>
          </a:p>
        </p:txBody>
      </p:sp>
      <p:pic>
        <p:nvPicPr>
          <p:cNvPr id="4" name="Grafik 3" descr="Bildschirmausschnit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2344" y="3140968"/>
            <a:ext cx="2105319" cy="8764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10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de-DE" dirty="0"/>
              <a:t>Ende Block 2</a:t>
            </a:r>
          </a:p>
        </p:txBody>
      </p:sp>
      <p:sp>
        <p:nvSpPr>
          <p:cNvPr id="37891" name="Rectangle 3"/>
          <p:cNvSpPr>
            <a:spLocks noGrp="1" noChangeArrowheads="1"/>
          </p:cNvSpPr>
          <p:nvPr>
            <p:ph type="body" idx="1"/>
          </p:nvPr>
        </p:nvSpPr>
        <p:spPr/>
        <p:txBody>
          <a:bodyPr/>
          <a:lstStyle/>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r>
              <a:rPr lang="de-DE"/>
              <a:t>Vielen Dank für Ihre Aufmerksamkeit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1196976"/>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38915" name="Rectangle 2"/>
          <p:cNvSpPr>
            <a:spLocks noGrp="1" noChangeArrowheads="1"/>
          </p:cNvSpPr>
          <p:nvPr>
            <p:ph type="title"/>
          </p:nvPr>
        </p:nvSpPr>
        <p:spPr/>
        <p:txBody>
          <a:bodyPr/>
          <a:lstStyle/>
          <a:p>
            <a:pPr eaLnBrk="1" hangingPunct="1"/>
            <a:r>
              <a:rPr lang="de-DE" dirty="0"/>
              <a:t>Agenda Block 3</a:t>
            </a:r>
          </a:p>
        </p:txBody>
      </p:sp>
      <p:sp>
        <p:nvSpPr>
          <p:cNvPr id="38916" name="Rectangle 3"/>
          <p:cNvSpPr>
            <a:spLocks noGrp="1" noChangeArrowheads="1"/>
          </p:cNvSpPr>
          <p:nvPr>
            <p:ph type="body" idx="1"/>
          </p:nvPr>
        </p:nvSpPr>
        <p:spPr/>
        <p:txBody>
          <a:bodyPr/>
          <a:lstStyle/>
          <a:p>
            <a:pPr eaLnBrk="1" hangingPunct="1"/>
            <a:r>
              <a:rPr lang="de-DE" dirty="0"/>
              <a:t>Transformationen</a:t>
            </a:r>
          </a:p>
          <a:p>
            <a:pPr eaLnBrk="1" hangingPunct="1"/>
            <a:endParaRPr lang="de-DE" dirty="0"/>
          </a:p>
          <a:p>
            <a:pPr eaLnBrk="1" hangingPunct="1"/>
            <a:endParaRPr lang="de-DE" dirty="0"/>
          </a:p>
          <a:p>
            <a:pPr eaLnBrk="1" hangingPunct="1"/>
            <a:r>
              <a:rPr lang="de-DE" dirty="0"/>
              <a:t>Selektion</a:t>
            </a:r>
          </a:p>
          <a:p>
            <a:pPr eaLnBrk="1" hangingPunct="1"/>
            <a:endParaRPr lang="de-DE" dirty="0"/>
          </a:p>
          <a:p>
            <a:pPr eaLnBrk="1" hangingPunct="1"/>
            <a:endParaRPr lang="de-DE" dirty="0"/>
          </a:p>
          <a:p>
            <a:pPr eaLnBrk="1" hangingPunct="1"/>
            <a:r>
              <a:rPr lang="de-DE" dirty="0"/>
              <a:t>Polygonmodellierung</a:t>
            </a:r>
          </a:p>
          <a:p>
            <a:pPr eaLnBrk="1" hangingPunct="1"/>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de-DE" dirty="0"/>
              <a:t>Punkttransformationen: Translation</a:t>
            </a:r>
          </a:p>
        </p:txBody>
      </p:sp>
      <p:sp>
        <p:nvSpPr>
          <p:cNvPr id="33795" name="Rectangle 3"/>
          <p:cNvSpPr>
            <a:spLocks noGrp="1" noChangeArrowheads="1"/>
          </p:cNvSpPr>
          <p:nvPr>
            <p:ph type="body" idx="1"/>
          </p:nvPr>
        </p:nvSpPr>
        <p:spPr>
          <a:xfrm>
            <a:off x="2135189" y="1196976"/>
            <a:ext cx="7921625" cy="2087563"/>
          </a:xfrm>
        </p:spPr>
        <p:txBody>
          <a:bodyPr/>
          <a:lstStyle/>
          <a:p>
            <a:pPr>
              <a:lnSpc>
                <a:spcPct val="90000"/>
              </a:lnSpc>
            </a:pPr>
            <a:r>
              <a:rPr lang="de-DE" dirty="0"/>
              <a:t>Punkte können durch Transformationen in andere Koordinaten umgewandelt werden.</a:t>
            </a:r>
          </a:p>
          <a:p>
            <a:pPr>
              <a:lnSpc>
                <a:spcPct val="90000"/>
              </a:lnSpc>
            </a:pPr>
            <a:r>
              <a:rPr lang="de-DE" dirty="0"/>
              <a:t>Beispiel Translation</a:t>
            </a:r>
          </a:p>
          <a:p>
            <a:pPr lvl="1">
              <a:lnSpc>
                <a:spcPct val="90000"/>
              </a:lnSpc>
            </a:pPr>
            <a:r>
              <a:rPr lang="de-DE" dirty="0"/>
              <a:t>Ein Modell soll an anderer Position erscheinen -&gt; es ist notwendig, die Punkte des Modells um einen konstanten Wert zu verschieben.</a:t>
            </a:r>
          </a:p>
        </p:txBody>
      </p:sp>
      <p:pic>
        <p:nvPicPr>
          <p:cNvPr id="33796" name="Picture 4" descr="Translation0"/>
          <p:cNvPicPr>
            <a:picLocks noChangeAspect="1" noChangeArrowheads="1"/>
          </p:cNvPicPr>
          <p:nvPr/>
        </p:nvPicPr>
        <p:blipFill>
          <a:blip r:embed="rId3" cstate="print"/>
          <a:srcRect/>
          <a:stretch>
            <a:fillRect/>
          </a:stretch>
        </p:blipFill>
        <p:spPr bwMode="auto">
          <a:xfrm>
            <a:off x="2640013" y="3213101"/>
            <a:ext cx="6119812" cy="2805113"/>
          </a:xfrm>
          <a:prstGeom prst="rect">
            <a:avLst/>
          </a:prstGeom>
          <a:noFill/>
          <a:ln w="9525">
            <a:noFill/>
            <a:miter lim="800000"/>
            <a:headEnd/>
            <a:tailEnd/>
          </a:ln>
        </p:spPr>
      </p:pic>
      <p:sp>
        <p:nvSpPr>
          <p:cNvPr id="33797" name="Text Box 5"/>
          <p:cNvSpPr txBox="1">
            <a:spLocks noChangeArrowheads="1"/>
          </p:cNvSpPr>
          <p:nvPr/>
        </p:nvSpPr>
        <p:spPr bwMode="auto">
          <a:xfrm>
            <a:off x="3051175" y="5967414"/>
            <a:ext cx="1508490" cy="461665"/>
          </a:xfrm>
          <a:prstGeom prst="rect">
            <a:avLst/>
          </a:prstGeom>
          <a:noFill/>
          <a:ln w="9525">
            <a:noFill/>
            <a:miter lim="800000"/>
            <a:headEnd/>
            <a:tailEnd/>
          </a:ln>
        </p:spPr>
        <p:txBody>
          <a:bodyPr wrap="none">
            <a:spAutoFit/>
          </a:bodyPr>
          <a:lstStyle/>
          <a:p>
            <a:r>
              <a:rPr lang="de-DE">
                <a:latin typeface="Franklin Gothic Heavy" pitchFamily="34" charset="0"/>
              </a:rPr>
              <a:t>(</a:t>
            </a:r>
            <a:r>
              <a:rPr lang="de-DE">
                <a:solidFill>
                  <a:srgbClr val="3A7E66"/>
                </a:solidFill>
                <a:latin typeface="Franklin Gothic Heavy" pitchFamily="34" charset="0"/>
              </a:rPr>
              <a:t>-1</a:t>
            </a:r>
            <a:r>
              <a:rPr lang="de-DE">
                <a:latin typeface="Franklin Gothic Heavy" pitchFamily="34" charset="0"/>
              </a:rPr>
              <a:t>, </a:t>
            </a:r>
            <a:r>
              <a:rPr lang="de-DE">
                <a:solidFill>
                  <a:srgbClr val="FF6600"/>
                </a:solidFill>
                <a:latin typeface="Franklin Gothic Heavy" pitchFamily="34" charset="0"/>
              </a:rPr>
              <a:t>-1</a:t>
            </a:r>
            <a:r>
              <a:rPr lang="de-DE">
                <a:latin typeface="Franklin Gothic Heavy" pitchFamily="34" charset="0"/>
              </a:rPr>
              <a:t>, </a:t>
            </a:r>
            <a:r>
              <a:rPr lang="de-DE">
                <a:solidFill>
                  <a:srgbClr val="5C5CD6"/>
                </a:solidFill>
                <a:latin typeface="Franklin Gothic Heavy" pitchFamily="34" charset="0"/>
              </a:rPr>
              <a:t>-1</a:t>
            </a:r>
            <a:r>
              <a:rPr lang="de-DE">
                <a:latin typeface="Franklin Gothic Heavy" pitchFamily="34" charset="0"/>
              </a:rPr>
              <a:t>)</a:t>
            </a:r>
          </a:p>
        </p:txBody>
      </p:sp>
      <p:pic>
        <p:nvPicPr>
          <p:cNvPr id="33798" name="Picture 6" descr="Translation1"/>
          <p:cNvPicPr>
            <a:picLocks noChangeAspect="1" noChangeArrowheads="1"/>
          </p:cNvPicPr>
          <p:nvPr/>
        </p:nvPicPr>
        <p:blipFill>
          <a:blip r:embed="rId4" cstate="print"/>
          <a:srcRect/>
          <a:stretch>
            <a:fillRect/>
          </a:stretch>
        </p:blipFill>
        <p:spPr bwMode="auto">
          <a:xfrm>
            <a:off x="2640013" y="3213100"/>
            <a:ext cx="6121400" cy="2806700"/>
          </a:xfrm>
          <a:prstGeom prst="rect">
            <a:avLst/>
          </a:prstGeom>
          <a:noFill/>
          <a:ln w="9525">
            <a:noFill/>
            <a:miter lim="800000"/>
            <a:headEnd/>
            <a:tailEnd/>
          </a:ln>
        </p:spPr>
      </p:pic>
      <p:sp>
        <p:nvSpPr>
          <p:cNvPr id="33799" name="Text Box 7"/>
          <p:cNvSpPr txBox="1">
            <a:spLocks noChangeArrowheads="1"/>
          </p:cNvSpPr>
          <p:nvPr/>
        </p:nvSpPr>
        <p:spPr bwMode="auto">
          <a:xfrm>
            <a:off x="4656138" y="5949951"/>
            <a:ext cx="1689630" cy="461665"/>
          </a:xfrm>
          <a:prstGeom prst="rect">
            <a:avLst/>
          </a:prstGeom>
          <a:noFill/>
          <a:ln w="9525">
            <a:noFill/>
            <a:miter lim="800000"/>
            <a:headEnd/>
            <a:tailEnd/>
          </a:ln>
        </p:spPr>
        <p:txBody>
          <a:bodyPr wrap="none">
            <a:spAutoFit/>
          </a:bodyPr>
          <a:lstStyle/>
          <a:p>
            <a:r>
              <a:rPr lang="de-DE">
                <a:latin typeface="Franklin Gothic Heavy" pitchFamily="34" charset="0"/>
              </a:rPr>
              <a:t>(</a:t>
            </a:r>
            <a:r>
              <a:rPr lang="de-DE">
                <a:solidFill>
                  <a:srgbClr val="3A7E66"/>
                </a:solidFill>
                <a:latin typeface="Franklin Gothic Heavy" pitchFamily="34" charset="0"/>
              </a:rPr>
              <a:t>1.2</a:t>
            </a:r>
            <a:r>
              <a:rPr lang="de-DE">
                <a:latin typeface="Franklin Gothic Heavy" pitchFamily="34" charset="0"/>
              </a:rPr>
              <a:t>, </a:t>
            </a:r>
            <a:r>
              <a:rPr lang="de-DE">
                <a:solidFill>
                  <a:srgbClr val="FF6600"/>
                </a:solidFill>
                <a:latin typeface="Franklin Gothic Heavy" pitchFamily="34" charset="0"/>
              </a:rPr>
              <a:t>-1</a:t>
            </a:r>
            <a:r>
              <a:rPr lang="de-DE">
                <a:latin typeface="Franklin Gothic Heavy" pitchFamily="34" charset="0"/>
              </a:rPr>
              <a:t>, </a:t>
            </a:r>
            <a:r>
              <a:rPr lang="de-DE">
                <a:solidFill>
                  <a:srgbClr val="5C5CD6"/>
                </a:solidFill>
                <a:latin typeface="Franklin Gothic Heavy" pitchFamily="34" charset="0"/>
              </a:rPr>
              <a:t>-1</a:t>
            </a:r>
            <a:r>
              <a:rPr lang="de-DE">
                <a:latin typeface="Franklin Gothic Heavy"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fade">
                                      <p:cBhvr>
                                        <p:cTn id="7" dur="500"/>
                                        <p:tgtEl>
                                          <p:spTgt spid="33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95">
                                            <p:txEl>
                                              <p:pRg st="1" end="1"/>
                                            </p:txEl>
                                          </p:spTgt>
                                        </p:tgtEl>
                                        <p:attrNameLst>
                                          <p:attrName>style.visibility</p:attrName>
                                        </p:attrNameLst>
                                      </p:cBhvr>
                                      <p:to>
                                        <p:strVal val="visible"/>
                                      </p:to>
                                    </p:set>
                                    <p:animEffect transition="in" filter="fade">
                                      <p:cBhvr>
                                        <p:cTn id="12" dur="500"/>
                                        <p:tgtEl>
                                          <p:spTgt spid="337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797"/>
                                        </p:tgtEl>
                                        <p:attrNameLst>
                                          <p:attrName>style.visibility</p:attrName>
                                        </p:attrNameLst>
                                      </p:cBhvr>
                                      <p:to>
                                        <p:strVal val="visible"/>
                                      </p:to>
                                    </p:set>
                                    <p:animEffect transition="in" filter="fade">
                                      <p:cBhvr>
                                        <p:cTn id="17" dur="500"/>
                                        <p:tgtEl>
                                          <p:spTgt spid="33797"/>
                                        </p:tgtEl>
                                      </p:cBhvr>
                                    </p:animEffect>
                                  </p:childTnLst>
                                </p:cTn>
                              </p:par>
                              <p:par>
                                <p:cTn id="18" presetID="10" presetClass="entr" presetSubtype="0" fill="hold" nodeType="withEffect">
                                  <p:stCondLst>
                                    <p:cond delay="0"/>
                                  </p:stCondLst>
                                  <p:childTnLst>
                                    <p:set>
                                      <p:cBhvr>
                                        <p:cTn id="19" dur="1" fill="hold">
                                          <p:stCondLst>
                                            <p:cond delay="0"/>
                                          </p:stCondLst>
                                        </p:cTn>
                                        <p:tgtEl>
                                          <p:spTgt spid="33796"/>
                                        </p:tgtEl>
                                        <p:attrNameLst>
                                          <p:attrName>style.visibility</p:attrName>
                                        </p:attrNameLst>
                                      </p:cBhvr>
                                      <p:to>
                                        <p:strVal val="visible"/>
                                      </p:to>
                                    </p:set>
                                    <p:animEffect transition="in" filter="fade">
                                      <p:cBhvr>
                                        <p:cTn id="20" dur="500"/>
                                        <p:tgtEl>
                                          <p:spTgt spid="3379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3795">
                                            <p:txEl>
                                              <p:pRg st="2" end="2"/>
                                            </p:txEl>
                                          </p:spTgt>
                                        </p:tgtEl>
                                        <p:attrNameLst>
                                          <p:attrName>style.visibility</p:attrName>
                                        </p:attrNameLst>
                                      </p:cBhvr>
                                      <p:to>
                                        <p:strVal val="visible"/>
                                      </p:to>
                                    </p:set>
                                    <p:animEffect transition="in" filter="fade">
                                      <p:cBhvr>
                                        <p:cTn id="25" dur="500"/>
                                        <p:tgtEl>
                                          <p:spTgt spid="3379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798"/>
                                        </p:tgtEl>
                                        <p:attrNameLst>
                                          <p:attrName>style.visibility</p:attrName>
                                        </p:attrNameLst>
                                      </p:cBhvr>
                                      <p:to>
                                        <p:strVal val="visible"/>
                                      </p:to>
                                    </p:set>
                                    <p:animEffect transition="in" filter="fade">
                                      <p:cBhvr>
                                        <p:cTn id="30" dur="500"/>
                                        <p:tgtEl>
                                          <p:spTgt spid="3379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799"/>
                                        </p:tgtEl>
                                        <p:attrNameLst>
                                          <p:attrName>style.visibility</p:attrName>
                                        </p:attrNameLst>
                                      </p:cBhvr>
                                      <p:to>
                                        <p:strVal val="visible"/>
                                      </p:to>
                                    </p:set>
                                    <p:animEffect transition="in" filter="fade">
                                      <p:cBhvr>
                                        <p:cTn id="33" dur="500"/>
                                        <p:tgtEl>
                                          <p:spTgt spid="33799"/>
                                        </p:tgtEl>
                                      </p:cBhvr>
                                    </p:animEffect>
                                  </p:childTnLst>
                                </p:cTn>
                              </p:par>
                            </p:childTnLst>
                          </p:cTn>
                        </p:par>
                        <p:par>
                          <p:cTn id="34" fill="hold">
                            <p:stCondLst>
                              <p:cond delay="500"/>
                            </p:stCondLst>
                            <p:childTnLst>
                              <p:par>
                                <p:cTn id="35" presetID="10" presetClass="exit" presetSubtype="0" fill="hold" nodeType="afterEffect">
                                  <p:stCondLst>
                                    <p:cond delay="0"/>
                                  </p:stCondLst>
                                  <p:childTnLst>
                                    <p:animEffect transition="out" filter="fade">
                                      <p:cBhvr>
                                        <p:cTn id="36" dur="500"/>
                                        <p:tgtEl>
                                          <p:spTgt spid="33796"/>
                                        </p:tgtEl>
                                      </p:cBhvr>
                                    </p:animEffect>
                                    <p:set>
                                      <p:cBhvr>
                                        <p:cTn id="37" dur="1" fill="hold">
                                          <p:stCondLst>
                                            <p:cond delay="499"/>
                                          </p:stCondLst>
                                        </p:cTn>
                                        <p:tgtEl>
                                          <p:spTgt spid="33796"/>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3797"/>
                                        </p:tgtEl>
                                      </p:cBhvr>
                                    </p:animEffect>
                                    <p:set>
                                      <p:cBhvr>
                                        <p:cTn id="40" dur="1" fill="hold">
                                          <p:stCondLst>
                                            <p:cond delay="499"/>
                                          </p:stCondLst>
                                        </p:cTn>
                                        <p:tgtEl>
                                          <p:spTgt spid="337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P spid="33797" grpId="1"/>
      <p:bldP spid="3379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de-DE"/>
              <a:t>Transformationstypen</a:t>
            </a:r>
          </a:p>
        </p:txBody>
      </p:sp>
      <p:sp>
        <p:nvSpPr>
          <p:cNvPr id="35843" name="Rectangle 3"/>
          <p:cNvSpPr>
            <a:spLocks noGrp="1" noChangeArrowheads="1"/>
          </p:cNvSpPr>
          <p:nvPr>
            <p:ph type="body" idx="1"/>
          </p:nvPr>
        </p:nvSpPr>
        <p:spPr>
          <a:xfrm>
            <a:off x="6527801" y="1196976"/>
            <a:ext cx="3529013" cy="5256213"/>
          </a:xfrm>
        </p:spPr>
        <p:txBody>
          <a:bodyPr/>
          <a:lstStyle/>
          <a:p>
            <a:pPr>
              <a:lnSpc>
                <a:spcPct val="90000"/>
              </a:lnSpc>
            </a:pPr>
            <a:r>
              <a:rPr lang="de-DE" sz="2000"/>
              <a:t>Translation (Verschiebung)</a:t>
            </a:r>
          </a:p>
          <a:p>
            <a:pPr lvl="1">
              <a:lnSpc>
                <a:spcPct val="90000"/>
              </a:lnSpc>
            </a:pPr>
            <a:r>
              <a:rPr lang="de-DE" sz="1800"/>
              <a:t>Addiert konstante Werte auf alle Koordinaten einer Punktemenge</a:t>
            </a:r>
          </a:p>
          <a:p>
            <a:pPr>
              <a:lnSpc>
                <a:spcPct val="90000"/>
              </a:lnSpc>
            </a:pPr>
            <a:r>
              <a:rPr lang="de-DE" sz="2000"/>
              <a:t>Rotation (Drehung)</a:t>
            </a:r>
          </a:p>
          <a:p>
            <a:pPr lvl="1">
              <a:lnSpc>
                <a:spcPct val="90000"/>
              </a:lnSpc>
            </a:pPr>
            <a:r>
              <a:rPr lang="de-DE" sz="1800"/>
              <a:t>Ändert Koordinaten einer Punktemenge so, dass Modell gedreht erscheint.</a:t>
            </a:r>
          </a:p>
          <a:p>
            <a:pPr>
              <a:lnSpc>
                <a:spcPct val="90000"/>
              </a:lnSpc>
            </a:pPr>
            <a:r>
              <a:rPr lang="de-DE" sz="2000"/>
              <a:t>Skalierung</a:t>
            </a:r>
          </a:p>
          <a:p>
            <a:pPr lvl="1">
              <a:lnSpc>
                <a:spcPct val="90000"/>
              </a:lnSpc>
            </a:pPr>
            <a:r>
              <a:rPr lang="de-DE" sz="1800"/>
              <a:t>Vergrössert/verkleinert ein Modell.</a:t>
            </a:r>
          </a:p>
          <a:p>
            <a:pPr>
              <a:lnSpc>
                <a:spcPct val="90000"/>
              </a:lnSpc>
            </a:pPr>
            <a:r>
              <a:rPr lang="de-DE" sz="2000"/>
              <a:t>Projektion</a:t>
            </a:r>
          </a:p>
          <a:p>
            <a:pPr lvl="1">
              <a:lnSpc>
                <a:spcPct val="90000"/>
              </a:lnSpc>
            </a:pPr>
            <a:r>
              <a:rPr lang="de-DE" sz="1800"/>
              <a:t>Projiziert Koordinaten auf eine Ebene.</a:t>
            </a:r>
          </a:p>
          <a:p>
            <a:pPr lvl="1">
              <a:lnSpc>
                <a:spcPct val="90000"/>
              </a:lnSpc>
            </a:pPr>
            <a:r>
              <a:rPr lang="de-DE" sz="1800"/>
              <a:t>Perspektivprojektion</a:t>
            </a:r>
          </a:p>
        </p:txBody>
      </p:sp>
      <p:pic>
        <p:nvPicPr>
          <p:cNvPr id="35844" name="Picture 4" descr="Scale0"/>
          <p:cNvPicPr>
            <a:picLocks noChangeAspect="1" noChangeArrowheads="1"/>
          </p:cNvPicPr>
          <p:nvPr/>
        </p:nvPicPr>
        <p:blipFill>
          <a:blip r:embed="rId3" cstate="print"/>
          <a:srcRect/>
          <a:stretch>
            <a:fillRect/>
          </a:stretch>
        </p:blipFill>
        <p:spPr bwMode="auto">
          <a:xfrm>
            <a:off x="1847851" y="1104900"/>
            <a:ext cx="2447925" cy="1963738"/>
          </a:xfrm>
          <a:prstGeom prst="rect">
            <a:avLst/>
          </a:prstGeom>
          <a:noFill/>
          <a:ln w="9525">
            <a:noFill/>
            <a:miter lim="800000"/>
            <a:headEnd/>
            <a:tailEnd/>
          </a:ln>
        </p:spPr>
      </p:pic>
      <p:pic>
        <p:nvPicPr>
          <p:cNvPr id="35845" name="Picture 5" descr="Rot2"/>
          <p:cNvPicPr>
            <a:picLocks noChangeAspect="1" noChangeArrowheads="1"/>
          </p:cNvPicPr>
          <p:nvPr/>
        </p:nvPicPr>
        <p:blipFill>
          <a:blip r:embed="rId4" cstate="print"/>
          <a:srcRect/>
          <a:stretch>
            <a:fillRect/>
          </a:stretch>
        </p:blipFill>
        <p:spPr bwMode="auto">
          <a:xfrm>
            <a:off x="1847851" y="1125539"/>
            <a:ext cx="2447925" cy="1963737"/>
          </a:xfrm>
          <a:prstGeom prst="rect">
            <a:avLst/>
          </a:prstGeom>
          <a:noFill/>
          <a:ln w="9525">
            <a:noFill/>
            <a:miter lim="800000"/>
            <a:headEnd/>
            <a:tailEnd/>
          </a:ln>
        </p:spPr>
      </p:pic>
      <p:pic>
        <p:nvPicPr>
          <p:cNvPr id="35846" name="Picture 6" descr="Scale0"/>
          <p:cNvPicPr>
            <a:picLocks noChangeAspect="1" noChangeArrowheads="1"/>
          </p:cNvPicPr>
          <p:nvPr/>
        </p:nvPicPr>
        <p:blipFill>
          <a:blip r:embed="rId3" cstate="print"/>
          <a:srcRect/>
          <a:stretch>
            <a:fillRect/>
          </a:stretch>
        </p:blipFill>
        <p:spPr bwMode="auto">
          <a:xfrm>
            <a:off x="3935414" y="2636839"/>
            <a:ext cx="2447925" cy="1963737"/>
          </a:xfrm>
          <a:prstGeom prst="rect">
            <a:avLst/>
          </a:prstGeom>
          <a:noFill/>
          <a:ln w="9525">
            <a:noFill/>
            <a:miter lim="800000"/>
            <a:headEnd/>
            <a:tailEnd/>
          </a:ln>
        </p:spPr>
      </p:pic>
      <p:pic>
        <p:nvPicPr>
          <p:cNvPr id="35847" name="Picture 7" descr="Scale1"/>
          <p:cNvPicPr>
            <a:picLocks noChangeAspect="1" noChangeArrowheads="1"/>
          </p:cNvPicPr>
          <p:nvPr/>
        </p:nvPicPr>
        <p:blipFill>
          <a:blip r:embed="rId5" cstate="print"/>
          <a:srcRect/>
          <a:stretch>
            <a:fillRect/>
          </a:stretch>
        </p:blipFill>
        <p:spPr bwMode="auto">
          <a:xfrm>
            <a:off x="3935414" y="2636839"/>
            <a:ext cx="2465387" cy="2041525"/>
          </a:xfrm>
          <a:prstGeom prst="rect">
            <a:avLst/>
          </a:prstGeom>
          <a:noFill/>
          <a:ln w="9525">
            <a:noFill/>
            <a:miter lim="800000"/>
            <a:headEnd/>
            <a:tailEnd/>
          </a:ln>
        </p:spPr>
      </p:pic>
      <p:pic>
        <p:nvPicPr>
          <p:cNvPr id="35848" name="Picture 8" descr="Rot2"/>
          <p:cNvPicPr>
            <a:picLocks noChangeAspect="1" noChangeArrowheads="1"/>
          </p:cNvPicPr>
          <p:nvPr/>
        </p:nvPicPr>
        <p:blipFill>
          <a:blip r:embed="rId4" cstate="print"/>
          <a:srcRect/>
          <a:stretch>
            <a:fillRect/>
          </a:stretch>
        </p:blipFill>
        <p:spPr bwMode="auto">
          <a:xfrm>
            <a:off x="1919288" y="4221164"/>
            <a:ext cx="2520950" cy="2022475"/>
          </a:xfrm>
          <a:prstGeom prst="rect">
            <a:avLst/>
          </a:prstGeom>
          <a:noFill/>
          <a:ln w="9525">
            <a:noFill/>
            <a:miter lim="800000"/>
            <a:headEnd/>
            <a:tailEnd/>
          </a:ln>
        </p:spPr>
      </p:pic>
      <p:pic>
        <p:nvPicPr>
          <p:cNvPr id="35849" name="Picture 9" descr="Persp3"/>
          <p:cNvPicPr>
            <a:picLocks noChangeAspect="1" noChangeArrowheads="1"/>
          </p:cNvPicPr>
          <p:nvPr/>
        </p:nvPicPr>
        <p:blipFill>
          <a:blip r:embed="rId6" cstate="print"/>
          <a:srcRect/>
          <a:stretch>
            <a:fillRect/>
          </a:stretch>
        </p:blipFill>
        <p:spPr bwMode="auto">
          <a:xfrm>
            <a:off x="1909763" y="4221163"/>
            <a:ext cx="2519362" cy="20764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43">
                                            <p:txEl>
                                              <p:pRg st="2" end="2"/>
                                            </p:txEl>
                                          </p:spTgt>
                                        </p:tgtEl>
                                        <p:attrNameLst>
                                          <p:attrName>style.visibility</p:attrName>
                                        </p:attrNameLst>
                                      </p:cBhvr>
                                      <p:to>
                                        <p:strVal val="visible"/>
                                      </p:to>
                                    </p:set>
                                    <p:animEffect transition="in" filter="fade">
                                      <p:cBhvr>
                                        <p:cTn id="7" dur="500"/>
                                        <p:tgtEl>
                                          <p:spTgt spid="3584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844"/>
                                        </p:tgtEl>
                                        <p:attrNameLst>
                                          <p:attrName>style.visibility</p:attrName>
                                        </p:attrNameLst>
                                      </p:cBhvr>
                                      <p:to>
                                        <p:strVal val="visible"/>
                                      </p:to>
                                    </p:set>
                                    <p:animEffect transition="in" filter="fade">
                                      <p:cBhvr>
                                        <p:cTn id="12" dur="500"/>
                                        <p:tgtEl>
                                          <p:spTgt spid="358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843">
                                            <p:txEl>
                                              <p:pRg st="3" end="3"/>
                                            </p:txEl>
                                          </p:spTgt>
                                        </p:tgtEl>
                                        <p:attrNameLst>
                                          <p:attrName>style.visibility</p:attrName>
                                        </p:attrNameLst>
                                      </p:cBhvr>
                                      <p:to>
                                        <p:strVal val="visible"/>
                                      </p:to>
                                    </p:set>
                                    <p:animEffect transition="in" filter="fade">
                                      <p:cBhvr>
                                        <p:cTn id="17" dur="2000"/>
                                        <p:tgtEl>
                                          <p:spTgt spid="3584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845"/>
                                        </p:tgtEl>
                                        <p:attrNameLst>
                                          <p:attrName>style.visibility</p:attrName>
                                        </p:attrNameLst>
                                      </p:cBhvr>
                                      <p:to>
                                        <p:strVal val="visible"/>
                                      </p:to>
                                    </p:set>
                                    <p:animEffect transition="in" filter="fade">
                                      <p:cBhvr>
                                        <p:cTn id="22" dur="500"/>
                                        <p:tgtEl>
                                          <p:spTgt spid="35845"/>
                                        </p:tgtEl>
                                      </p:cBhvr>
                                    </p:animEffect>
                                  </p:childTnLst>
                                </p:cTn>
                              </p:par>
                            </p:childTnLst>
                          </p:cTn>
                        </p:par>
                        <p:par>
                          <p:cTn id="23" fill="hold">
                            <p:stCondLst>
                              <p:cond delay="500"/>
                            </p:stCondLst>
                            <p:childTnLst>
                              <p:par>
                                <p:cTn id="24" presetID="10" presetClass="exit" presetSubtype="0" fill="hold" nodeType="afterEffect">
                                  <p:stCondLst>
                                    <p:cond delay="0"/>
                                  </p:stCondLst>
                                  <p:childTnLst>
                                    <p:animEffect transition="out" filter="fade">
                                      <p:cBhvr>
                                        <p:cTn id="25" dur="500"/>
                                        <p:tgtEl>
                                          <p:spTgt spid="35844"/>
                                        </p:tgtEl>
                                      </p:cBhvr>
                                    </p:animEffect>
                                    <p:set>
                                      <p:cBhvr>
                                        <p:cTn id="26" dur="1" fill="hold">
                                          <p:stCondLst>
                                            <p:cond delay="499"/>
                                          </p:stCondLst>
                                        </p:cTn>
                                        <p:tgtEl>
                                          <p:spTgt spid="3584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5843">
                                            <p:txEl>
                                              <p:pRg st="4" end="4"/>
                                            </p:txEl>
                                          </p:spTgt>
                                        </p:tgtEl>
                                        <p:attrNameLst>
                                          <p:attrName>style.visibility</p:attrName>
                                        </p:attrNameLst>
                                      </p:cBhvr>
                                      <p:to>
                                        <p:strVal val="visible"/>
                                      </p:to>
                                    </p:set>
                                    <p:animEffect transition="in" filter="fade">
                                      <p:cBhvr>
                                        <p:cTn id="31" dur="500"/>
                                        <p:tgtEl>
                                          <p:spTgt spid="3584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5846"/>
                                        </p:tgtEl>
                                        <p:attrNameLst>
                                          <p:attrName>style.visibility</p:attrName>
                                        </p:attrNameLst>
                                      </p:cBhvr>
                                      <p:to>
                                        <p:strVal val="visible"/>
                                      </p:to>
                                    </p:set>
                                    <p:animEffect transition="in" filter="fade">
                                      <p:cBhvr>
                                        <p:cTn id="36" dur="500"/>
                                        <p:tgtEl>
                                          <p:spTgt spid="3584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5843">
                                            <p:txEl>
                                              <p:pRg st="5" end="5"/>
                                            </p:txEl>
                                          </p:spTgt>
                                        </p:tgtEl>
                                        <p:attrNameLst>
                                          <p:attrName>style.visibility</p:attrName>
                                        </p:attrNameLst>
                                      </p:cBhvr>
                                      <p:to>
                                        <p:strVal val="visible"/>
                                      </p:to>
                                    </p:set>
                                    <p:animEffect transition="in" filter="fade">
                                      <p:cBhvr>
                                        <p:cTn id="41" dur="500"/>
                                        <p:tgtEl>
                                          <p:spTgt spid="35843">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5847"/>
                                        </p:tgtEl>
                                        <p:attrNameLst>
                                          <p:attrName>style.visibility</p:attrName>
                                        </p:attrNameLst>
                                      </p:cBhvr>
                                      <p:to>
                                        <p:strVal val="visible"/>
                                      </p:to>
                                    </p:set>
                                    <p:animEffect transition="in" filter="fade">
                                      <p:cBhvr>
                                        <p:cTn id="46" dur="500"/>
                                        <p:tgtEl>
                                          <p:spTgt spid="35847"/>
                                        </p:tgtEl>
                                      </p:cBhvr>
                                    </p:animEffect>
                                  </p:childTnLst>
                                </p:cTn>
                              </p:par>
                            </p:childTnLst>
                          </p:cTn>
                        </p:par>
                        <p:par>
                          <p:cTn id="47" fill="hold">
                            <p:stCondLst>
                              <p:cond delay="500"/>
                            </p:stCondLst>
                            <p:childTnLst>
                              <p:par>
                                <p:cTn id="48" presetID="10" presetClass="exit" presetSubtype="0" fill="hold" nodeType="afterEffect">
                                  <p:stCondLst>
                                    <p:cond delay="0"/>
                                  </p:stCondLst>
                                  <p:childTnLst>
                                    <p:animEffect transition="out" filter="fade">
                                      <p:cBhvr>
                                        <p:cTn id="49" dur="500"/>
                                        <p:tgtEl>
                                          <p:spTgt spid="35846"/>
                                        </p:tgtEl>
                                      </p:cBhvr>
                                    </p:animEffect>
                                    <p:set>
                                      <p:cBhvr>
                                        <p:cTn id="50" dur="1" fill="hold">
                                          <p:stCondLst>
                                            <p:cond delay="499"/>
                                          </p:stCondLst>
                                        </p:cTn>
                                        <p:tgtEl>
                                          <p:spTgt spid="3584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5843">
                                            <p:txEl>
                                              <p:pRg st="6" end="6"/>
                                            </p:txEl>
                                          </p:spTgt>
                                        </p:tgtEl>
                                        <p:attrNameLst>
                                          <p:attrName>style.visibility</p:attrName>
                                        </p:attrNameLst>
                                      </p:cBhvr>
                                      <p:to>
                                        <p:strVal val="visible"/>
                                      </p:to>
                                    </p:set>
                                    <p:animEffect transition="in" filter="fade">
                                      <p:cBhvr>
                                        <p:cTn id="55" dur="500"/>
                                        <p:tgtEl>
                                          <p:spTgt spid="3584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5848"/>
                                        </p:tgtEl>
                                        <p:attrNameLst>
                                          <p:attrName>style.visibility</p:attrName>
                                        </p:attrNameLst>
                                      </p:cBhvr>
                                      <p:to>
                                        <p:strVal val="visible"/>
                                      </p:to>
                                    </p:set>
                                    <p:animEffect transition="in" filter="fade">
                                      <p:cBhvr>
                                        <p:cTn id="60" dur="500"/>
                                        <p:tgtEl>
                                          <p:spTgt spid="3584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5843">
                                            <p:txEl>
                                              <p:pRg st="7" end="7"/>
                                            </p:txEl>
                                          </p:spTgt>
                                        </p:tgtEl>
                                        <p:attrNameLst>
                                          <p:attrName>style.visibility</p:attrName>
                                        </p:attrNameLst>
                                      </p:cBhvr>
                                      <p:to>
                                        <p:strVal val="visible"/>
                                      </p:to>
                                    </p:set>
                                    <p:animEffect transition="in" filter="fade">
                                      <p:cBhvr>
                                        <p:cTn id="65" dur="500"/>
                                        <p:tgtEl>
                                          <p:spTgt spid="35843">
                                            <p:txEl>
                                              <p:pRg st="7" end="7"/>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35843">
                                            <p:txEl>
                                              <p:pRg st="8" end="8"/>
                                            </p:txEl>
                                          </p:spTgt>
                                        </p:tgtEl>
                                        <p:attrNameLst>
                                          <p:attrName>style.visibility</p:attrName>
                                        </p:attrNameLst>
                                      </p:cBhvr>
                                      <p:to>
                                        <p:strVal val="visible"/>
                                      </p:to>
                                    </p:set>
                                    <p:animEffect transition="in" filter="fade">
                                      <p:cBhvr>
                                        <p:cTn id="68" dur="500"/>
                                        <p:tgtEl>
                                          <p:spTgt spid="35843">
                                            <p:txEl>
                                              <p:pRg st="8" end="8"/>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5849"/>
                                        </p:tgtEl>
                                        <p:attrNameLst>
                                          <p:attrName>style.visibility</p:attrName>
                                        </p:attrNameLst>
                                      </p:cBhvr>
                                      <p:to>
                                        <p:strVal val="visible"/>
                                      </p:to>
                                    </p:set>
                                    <p:animEffect transition="in" filter="fade">
                                      <p:cBhvr>
                                        <p:cTn id="73" dur="500"/>
                                        <p:tgtEl>
                                          <p:spTgt spid="35849"/>
                                        </p:tgtEl>
                                      </p:cBhvr>
                                    </p:animEffect>
                                  </p:childTnLst>
                                </p:cTn>
                              </p:par>
                            </p:childTnLst>
                          </p:cTn>
                        </p:par>
                        <p:par>
                          <p:cTn id="74" fill="hold">
                            <p:stCondLst>
                              <p:cond delay="500"/>
                            </p:stCondLst>
                            <p:childTnLst>
                              <p:par>
                                <p:cTn id="75" presetID="10" presetClass="exit" presetSubtype="0" fill="hold" nodeType="afterEffect">
                                  <p:stCondLst>
                                    <p:cond delay="0"/>
                                  </p:stCondLst>
                                  <p:childTnLst>
                                    <p:animEffect transition="out" filter="fade">
                                      <p:cBhvr>
                                        <p:cTn id="76" dur="500"/>
                                        <p:tgtEl>
                                          <p:spTgt spid="35848"/>
                                        </p:tgtEl>
                                      </p:cBhvr>
                                    </p:animEffect>
                                    <p:set>
                                      <p:cBhvr>
                                        <p:cTn id="77" dur="1" fill="hold">
                                          <p:stCondLst>
                                            <p:cond delay="499"/>
                                          </p:stCondLst>
                                        </p:cTn>
                                        <p:tgtEl>
                                          <p:spTgt spid="358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Organisatorisches 3</a:t>
            </a:r>
          </a:p>
        </p:txBody>
      </p:sp>
      <p:sp>
        <p:nvSpPr>
          <p:cNvPr id="3" name="Inhaltsplatzhalter 2"/>
          <p:cNvSpPr>
            <a:spLocks noGrp="1"/>
          </p:cNvSpPr>
          <p:nvPr>
            <p:ph idx="1"/>
          </p:nvPr>
        </p:nvSpPr>
        <p:spPr/>
        <p:txBody>
          <a:bodyPr/>
          <a:lstStyle/>
          <a:p>
            <a:r>
              <a:rPr lang="de-DE" dirty="0"/>
              <a:t>1 ECTS entspricht 25-30 Arbeitsstunden (Wikipedia)</a:t>
            </a:r>
          </a:p>
          <a:p>
            <a:r>
              <a:rPr lang="de-DE" dirty="0"/>
              <a:t>3 ECTS -&gt; 75-90 Arbeitsstunden</a:t>
            </a:r>
          </a:p>
          <a:p>
            <a:r>
              <a:rPr lang="de-DE" dirty="0"/>
              <a:t>Aufwand Anwesenheit:</a:t>
            </a:r>
          </a:p>
          <a:p>
            <a:pPr marL="457200" lvl="1" indent="0">
              <a:buNone/>
            </a:pPr>
            <a:r>
              <a:rPr lang="de-DE" dirty="0"/>
              <a:t> 14 [Wochen] x (2 [Vorlesung] + 1 [Übung]) x 0,75 [Stunden]</a:t>
            </a:r>
          </a:p>
          <a:p>
            <a:pPr marL="457200" lvl="1" indent="0">
              <a:buNone/>
            </a:pPr>
            <a:r>
              <a:rPr lang="de-DE" dirty="0"/>
              <a:t>= 31,5h</a:t>
            </a:r>
          </a:p>
          <a:p>
            <a:pPr marL="457200" lvl="1" indent="0">
              <a:buNone/>
            </a:pPr>
            <a:r>
              <a:rPr lang="de-DE" dirty="0"/>
              <a:t>-&gt; Zwischen 43 bis 58 Arbeitsstunden verbleiben für</a:t>
            </a:r>
          </a:p>
          <a:p>
            <a:pPr lvl="1"/>
            <a:r>
              <a:rPr lang="de-DE" dirty="0"/>
              <a:t>Klausurvorbereitung</a:t>
            </a:r>
          </a:p>
          <a:p>
            <a:pPr lvl="1"/>
            <a:r>
              <a:rPr lang="de-DE" dirty="0"/>
              <a:t>Hausaufgaben </a:t>
            </a:r>
          </a:p>
          <a:p>
            <a:pPr lvl="1"/>
            <a:r>
              <a:rPr lang="de-DE" dirty="0"/>
              <a:t>Praktische Projektarbeit</a:t>
            </a:r>
          </a:p>
          <a:p>
            <a:endParaRPr lang="de-DE" dirty="0"/>
          </a:p>
          <a:p>
            <a:pPr lvl="1"/>
            <a:endParaRPr lang="de-DE" dirty="0"/>
          </a:p>
        </p:txBody>
      </p:sp>
    </p:spTree>
    <p:extLst>
      <p:ext uri="{BB962C8B-B14F-4D97-AF65-F5344CB8AC3E}">
        <p14:creationId xmlns:p14="http://schemas.microsoft.com/office/powerpoint/2010/main" val="1935391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el 1"/>
          <p:cNvSpPr>
            <a:spLocks noGrp="1"/>
          </p:cNvSpPr>
          <p:nvPr>
            <p:ph type="title"/>
          </p:nvPr>
        </p:nvSpPr>
        <p:spPr/>
        <p:txBody>
          <a:bodyPr/>
          <a:lstStyle/>
          <a:p>
            <a:r>
              <a:rPr lang="de-DE"/>
              <a:t>Transformationen nacheinander ausführen</a:t>
            </a:r>
          </a:p>
        </p:txBody>
      </p:sp>
      <p:sp>
        <p:nvSpPr>
          <p:cNvPr id="3" name="Inhaltsplatzhalter 2"/>
          <p:cNvSpPr>
            <a:spLocks noGrp="1"/>
          </p:cNvSpPr>
          <p:nvPr>
            <p:ph idx="1"/>
          </p:nvPr>
        </p:nvSpPr>
        <p:spPr>
          <a:xfrm>
            <a:off x="2135189" y="1196975"/>
            <a:ext cx="7921625" cy="2946400"/>
          </a:xfrm>
        </p:spPr>
        <p:txBody>
          <a:bodyPr/>
          <a:lstStyle/>
          <a:p>
            <a:r>
              <a:rPr lang="de-DE" sz="2000" dirty="0"/>
              <a:t>Aus einfachen Transformationen können Komplexe erzeugt werden</a:t>
            </a:r>
          </a:p>
          <a:p>
            <a:pPr lvl="1"/>
            <a:r>
              <a:rPr lang="de-DE" sz="1800" dirty="0"/>
              <a:t>durch </a:t>
            </a:r>
            <a:r>
              <a:rPr lang="de-DE" sz="1800" dirty="0" err="1"/>
              <a:t>Hintereinanderausführung</a:t>
            </a:r>
            <a:endParaRPr lang="de-DE" sz="1800" dirty="0"/>
          </a:p>
          <a:p>
            <a:pPr lvl="1"/>
            <a:r>
              <a:rPr lang="de-DE" sz="1800" dirty="0"/>
              <a:t>Beispiel Transformation einer Hand als Folge von Transformationen an den Gelenken</a:t>
            </a:r>
          </a:p>
          <a:p>
            <a:r>
              <a:rPr lang="de-DE" sz="2000" dirty="0"/>
              <a:t>Bei der </a:t>
            </a:r>
            <a:r>
              <a:rPr lang="de-DE" sz="2000" dirty="0" err="1"/>
              <a:t>Hintereinanderausführung</a:t>
            </a:r>
            <a:r>
              <a:rPr lang="de-DE" sz="2000" dirty="0"/>
              <a:t> von Transformationen kommt es auf die Reihenfolge an</a:t>
            </a:r>
          </a:p>
          <a:p>
            <a:pPr lvl="1"/>
            <a:r>
              <a:rPr lang="de-DE" sz="1800" dirty="0"/>
              <a:t>Beispiel: Rotation nach Verschiebung vs. umgekehrte Reihenfolge</a:t>
            </a:r>
          </a:p>
        </p:txBody>
      </p:sp>
      <p:pic>
        <p:nvPicPr>
          <p:cNvPr id="4" name="Grafik 3" descr="Coords2D.wmf"/>
          <p:cNvPicPr>
            <a:picLocks noChangeAspect="1"/>
          </p:cNvPicPr>
          <p:nvPr/>
        </p:nvPicPr>
        <p:blipFill>
          <a:blip r:embed="rId3" cstate="print"/>
          <a:srcRect/>
          <a:stretch>
            <a:fillRect/>
          </a:stretch>
        </p:blipFill>
        <p:spPr bwMode="auto">
          <a:xfrm>
            <a:off x="2595563" y="4000500"/>
            <a:ext cx="2279650" cy="2222500"/>
          </a:xfrm>
          <a:prstGeom prst="rect">
            <a:avLst/>
          </a:prstGeom>
          <a:noFill/>
          <a:ln w="9525">
            <a:noFill/>
            <a:miter lim="800000"/>
            <a:headEnd/>
            <a:tailEnd/>
          </a:ln>
        </p:spPr>
      </p:pic>
      <p:pic>
        <p:nvPicPr>
          <p:cNvPr id="5" name="Grafik 4" descr="Quad2D.wmf"/>
          <p:cNvPicPr>
            <a:picLocks noChangeAspect="1"/>
          </p:cNvPicPr>
          <p:nvPr/>
        </p:nvPicPr>
        <p:blipFill>
          <a:blip r:embed="rId4" cstate="print"/>
          <a:srcRect/>
          <a:stretch>
            <a:fillRect/>
          </a:stretch>
        </p:blipFill>
        <p:spPr bwMode="auto">
          <a:xfrm>
            <a:off x="2452689" y="5429251"/>
            <a:ext cx="941387" cy="917575"/>
          </a:xfrm>
          <a:prstGeom prst="rect">
            <a:avLst/>
          </a:prstGeom>
          <a:noFill/>
          <a:ln w="9525">
            <a:noFill/>
            <a:miter lim="800000"/>
            <a:headEnd/>
            <a:tailEnd/>
          </a:ln>
        </p:spPr>
      </p:pic>
      <p:pic>
        <p:nvPicPr>
          <p:cNvPr id="6" name="Grafik 5" descr="Coords2D.wmf"/>
          <p:cNvPicPr>
            <a:picLocks noChangeAspect="1"/>
          </p:cNvPicPr>
          <p:nvPr/>
        </p:nvPicPr>
        <p:blipFill>
          <a:blip r:embed="rId3" cstate="print"/>
          <a:srcRect/>
          <a:stretch>
            <a:fillRect/>
          </a:stretch>
        </p:blipFill>
        <p:spPr bwMode="auto">
          <a:xfrm>
            <a:off x="6959600" y="4000500"/>
            <a:ext cx="2279650" cy="2222500"/>
          </a:xfrm>
          <a:prstGeom prst="rect">
            <a:avLst/>
          </a:prstGeom>
          <a:noFill/>
          <a:ln w="9525">
            <a:noFill/>
            <a:miter lim="800000"/>
            <a:headEnd/>
            <a:tailEnd/>
          </a:ln>
        </p:spPr>
      </p:pic>
      <p:pic>
        <p:nvPicPr>
          <p:cNvPr id="7" name="Grafik 6" descr="Quad2D.wmf"/>
          <p:cNvPicPr>
            <a:picLocks noChangeAspect="1"/>
          </p:cNvPicPr>
          <p:nvPr/>
        </p:nvPicPr>
        <p:blipFill>
          <a:blip r:embed="rId4" cstate="print"/>
          <a:srcRect/>
          <a:stretch>
            <a:fillRect/>
          </a:stretch>
        </p:blipFill>
        <p:spPr bwMode="auto">
          <a:xfrm>
            <a:off x="6816725" y="5429251"/>
            <a:ext cx="941388" cy="917575"/>
          </a:xfrm>
          <a:prstGeom prst="rect">
            <a:avLst/>
          </a:prstGeom>
          <a:noFill/>
          <a:ln w="9525">
            <a:noFill/>
            <a:miter lim="800000"/>
            <a:headEnd/>
            <a:tailEnd/>
          </a:ln>
        </p:spPr>
      </p:pic>
      <p:sp>
        <p:nvSpPr>
          <p:cNvPr id="10" name="Textfeld 9"/>
          <p:cNvSpPr txBox="1">
            <a:spLocks noChangeArrowheads="1"/>
          </p:cNvSpPr>
          <p:nvPr/>
        </p:nvSpPr>
        <p:spPr bwMode="auto">
          <a:xfrm>
            <a:off x="4381500" y="4357689"/>
            <a:ext cx="1250950" cy="369887"/>
          </a:xfrm>
          <a:prstGeom prst="rect">
            <a:avLst/>
          </a:prstGeom>
          <a:noFill/>
          <a:ln w="9525">
            <a:noFill/>
            <a:miter lim="800000"/>
            <a:headEnd/>
            <a:tailEnd/>
          </a:ln>
        </p:spPr>
        <p:txBody>
          <a:bodyPr wrap="none">
            <a:spAutoFit/>
          </a:bodyPr>
          <a:lstStyle/>
          <a:p>
            <a:r>
              <a:rPr lang="de-DE" sz="1800">
                <a:latin typeface="Franklin Gothic Demi" pitchFamily="34" charset="0"/>
              </a:rPr>
              <a:t>1. Rot 30°</a:t>
            </a:r>
          </a:p>
        </p:txBody>
      </p:sp>
      <p:sp>
        <p:nvSpPr>
          <p:cNvPr id="11" name="Textfeld 10"/>
          <p:cNvSpPr txBox="1"/>
          <p:nvPr/>
        </p:nvSpPr>
        <p:spPr>
          <a:xfrm>
            <a:off x="4381501" y="4630739"/>
            <a:ext cx="1408113" cy="369887"/>
          </a:xfrm>
          <a:prstGeom prst="rect">
            <a:avLst/>
          </a:prstGeom>
          <a:noFill/>
        </p:spPr>
        <p:txBody>
          <a:bodyPr wrap="none">
            <a:spAutoFit/>
          </a:bodyPr>
          <a:lstStyle/>
          <a:p>
            <a:pPr>
              <a:defRPr/>
            </a:pPr>
            <a:r>
              <a:rPr lang="de-DE" sz="1800" dirty="0">
                <a:latin typeface="+mn-lt"/>
              </a:rPr>
              <a:t>2. Trans y+2</a:t>
            </a:r>
          </a:p>
        </p:txBody>
      </p:sp>
      <p:pic>
        <p:nvPicPr>
          <p:cNvPr id="12" name="Grafik 11" descr="Quad2D.wmf"/>
          <p:cNvPicPr>
            <a:picLocks noChangeAspect="1"/>
          </p:cNvPicPr>
          <p:nvPr/>
        </p:nvPicPr>
        <p:blipFill>
          <a:blip r:embed="rId4" cstate="print"/>
          <a:srcRect/>
          <a:stretch>
            <a:fillRect/>
          </a:stretch>
        </p:blipFill>
        <p:spPr bwMode="auto">
          <a:xfrm rot="1636499">
            <a:off x="2452689" y="5429251"/>
            <a:ext cx="941387" cy="917575"/>
          </a:xfrm>
          <a:prstGeom prst="rect">
            <a:avLst/>
          </a:prstGeom>
          <a:noFill/>
          <a:ln w="9525">
            <a:noFill/>
            <a:miter lim="800000"/>
            <a:headEnd/>
            <a:tailEnd/>
          </a:ln>
        </p:spPr>
      </p:pic>
      <p:sp>
        <p:nvSpPr>
          <p:cNvPr id="13" name="Textfeld 12"/>
          <p:cNvSpPr txBox="1"/>
          <p:nvPr/>
        </p:nvSpPr>
        <p:spPr>
          <a:xfrm>
            <a:off x="8810625" y="4357689"/>
            <a:ext cx="1474788" cy="369887"/>
          </a:xfrm>
          <a:prstGeom prst="rect">
            <a:avLst/>
          </a:prstGeom>
          <a:noFill/>
        </p:spPr>
        <p:txBody>
          <a:bodyPr wrap="none">
            <a:spAutoFit/>
          </a:bodyPr>
          <a:lstStyle/>
          <a:p>
            <a:pPr>
              <a:defRPr/>
            </a:pPr>
            <a:r>
              <a:rPr lang="de-DE" sz="1800" dirty="0">
                <a:latin typeface="+mn-lt"/>
              </a:rPr>
              <a:t>1. Trans y+2 </a:t>
            </a:r>
          </a:p>
        </p:txBody>
      </p:sp>
      <p:sp>
        <p:nvSpPr>
          <p:cNvPr id="14" name="Textfeld 13"/>
          <p:cNvSpPr txBox="1">
            <a:spLocks noChangeArrowheads="1"/>
          </p:cNvSpPr>
          <p:nvPr/>
        </p:nvSpPr>
        <p:spPr bwMode="auto">
          <a:xfrm>
            <a:off x="8810625" y="4630739"/>
            <a:ext cx="1252538" cy="369887"/>
          </a:xfrm>
          <a:prstGeom prst="rect">
            <a:avLst/>
          </a:prstGeom>
          <a:noFill/>
          <a:ln w="9525">
            <a:noFill/>
            <a:miter lim="800000"/>
            <a:headEnd/>
            <a:tailEnd/>
          </a:ln>
        </p:spPr>
        <p:txBody>
          <a:bodyPr wrap="none">
            <a:spAutoFit/>
          </a:bodyPr>
          <a:lstStyle/>
          <a:p>
            <a:r>
              <a:rPr lang="de-DE" sz="1800">
                <a:latin typeface="Franklin Gothic Demi" pitchFamily="34" charset="0"/>
              </a:rPr>
              <a:t>2. Rot 30°</a:t>
            </a:r>
          </a:p>
        </p:txBody>
      </p:sp>
      <p:pic>
        <p:nvPicPr>
          <p:cNvPr id="15" name="Grafik 14" descr="Quad2D.wmf"/>
          <p:cNvPicPr>
            <a:picLocks noChangeAspect="1"/>
          </p:cNvPicPr>
          <p:nvPr/>
        </p:nvPicPr>
        <p:blipFill>
          <a:blip r:embed="rId4" cstate="print"/>
          <a:srcRect/>
          <a:stretch>
            <a:fillRect/>
          </a:stretch>
        </p:blipFill>
        <p:spPr bwMode="auto">
          <a:xfrm rot="1636499">
            <a:off x="6753226" y="4308476"/>
            <a:ext cx="942975" cy="9175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64" presetClass="path" presetSubtype="0" accel="50000" decel="50000" fill="hold" nodeType="clickEffect">
                                  <p:stCondLst>
                                    <p:cond delay="0"/>
                                  </p:stCondLst>
                                  <p:childTnLst>
                                    <p:animMotion origin="layout" path="M -2.22222E-6 -4.81481E-6 L -2.22222E-6 -0.17592 " pathEditMode="relative" rAng="0" ptsTypes="AA">
                                      <p:cBhvr>
                                        <p:cTn id="57" dur="2000" fill="hold"/>
                                        <p:tgtEl>
                                          <p:spTgt spid="12"/>
                                        </p:tgtEl>
                                        <p:attrNameLst>
                                          <p:attrName>ppt_x</p:attrName>
                                          <p:attrName>ppt_y</p:attrName>
                                        </p:attrNameLst>
                                      </p:cBhvr>
                                      <p:rCtr x="0" y="-88"/>
                                    </p:animMotion>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2000"/>
                                        <p:tgtEl>
                                          <p:spTgt spid="6"/>
                                        </p:tgtEl>
                                      </p:cBhvr>
                                    </p:animEffect>
                                  </p:childTnLst>
                                </p:cTn>
                              </p:par>
                              <p:par>
                                <p:cTn id="63" presetID="10" presetClass="entr" presetSubtype="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20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10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64" presetClass="path" presetSubtype="0" accel="50000" decel="50000" fill="hold" nodeType="clickEffect">
                                  <p:stCondLst>
                                    <p:cond delay="0"/>
                                  </p:stCondLst>
                                  <p:childTnLst>
                                    <p:animMotion origin="layout" path="M 0.00209 -4.81481E-6 L -0.00208 -0.16967 " pathEditMode="relative" rAng="0" ptsTypes="AA">
                                      <p:cBhvr>
                                        <p:cTn id="74" dur="2000" fill="hold"/>
                                        <p:tgtEl>
                                          <p:spTgt spid="7"/>
                                        </p:tgtEl>
                                        <p:attrNameLst>
                                          <p:attrName>ppt_x</p:attrName>
                                          <p:attrName>ppt_y</p:attrName>
                                        </p:attrNameLst>
                                      </p:cBhvr>
                                      <p:rCtr x="-2" y="-85"/>
                                    </p:animMotion>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1000"/>
                                        <p:tgtEl>
                                          <p:spTgt spid="14"/>
                                        </p:tgtEl>
                                      </p:cBhvr>
                                    </p:animEffect>
                                  </p:childTnLst>
                                </p:cTn>
                              </p:par>
                            </p:childTnLst>
                          </p:cTn>
                        </p:par>
                      </p:childTnLst>
                    </p:cTn>
                  </p:par>
                  <p:par>
                    <p:cTn id="80" fill="hold">
                      <p:stCondLst>
                        <p:cond delay="indefinite"/>
                      </p:stCondLst>
                      <p:childTnLst>
                        <p:par>
                          <p:cTn id="81" fill="hold">
                            <p:stCondLst>
                              <p:cond delay="0"/>
                            </p:stCondLst>
                            <p:childTnLst>
                              <p:par>
                                <p:cTn id="82" presetID="0" presetClass="path" presetSubtype="0" accel="50000" decel="50000" fill="hold" nodeType="clickEffect">
                                  <p:stCondLst>
                                    <p:cond delay="0"/>
                                  </p:stCondLst>
                                  <p:childTnLst>
                                    <p:animMotion origin="layout" path="M -0.00208 -0.16967 C 0.0191 -0.17175 0.04028 -0.17361 0.05625 -0.16828 C 0.07222 -0.16296 0.0875 -0.14282 0.09375 -0.13773 " pathEditMode="relative" ptsTypes="aaA">
                                      <p:cBhvr>
                                        <p:cTn id="83" dur="2000" fill="hold"/>
                                        <p:tgtEl>
                                          <p:spTgt spid="7"/>
                                        </p:tgtEl>
                                        <p:attrNameLst>
                                          <p:attrName>ppt_x</p:attrName>
                                          <p:attrName>ppt_y</p:attrName>
                                        </p:attrNameLst>
                                      </p:cBhvr>
                                    </p:animMotion>
                                  </p:childTnLst>
                                </p:cTn>
                              </p:par>
                              <p:par>
                                <p:cTn id="84" presetID="10" presetClass="exit" presetSubtype="0" fill="hold" nodeType="withEffect">
                                  <p:stCondLst>
                                    <p:cond delay="0"/>
                                  </p:stCondLst>
                                  <p:childTnLst>
                                    <p:animEffect transition="out" filter="fade">
                                      <p:cBhvr>
                                        <p:cTn id="85" dur="2000"/>
                                        <p:tgtEl>
                                          <p:spTgt spid="7"/>
                                        </p:tgtEl>
                                      </p:cBhvr>
                                    </p:animEffect>
                                    <p:set>
                                      <p:cBhvr>
                                        <p:cTn id="86" dur="1" fill="hold">
                                          <p:stCondLst>
                                            <p:cond delay="1999"/>
                                          </p:stCondLst>
                                        </p:cTn>
                                        <p:tgtEl>
                                          <p:spTgt spid="7"/>
                                        </p:tgtEl>
                                        <p:attrNameLst>
                                          <p:attrName>style.visibility</p:attrName>
                                        </p:attrNameLst>
                                      </p:cBhvr>
                                      <p:to>
                                        <p:strVal val="hidden"/>
                                      </p:to>
                                    </p:set>
                                  </p:childTnLst>
                                </p:cTn>
                              </p:par>
                              <p:par>
                                <p:cTn id="87" presetID="10" presetClass="entr" presetSubtype="0" fill="hold" nodeType="with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fade">
                                      <p:cBhvr>
                                        <p:cTn id="89" dur="2000"/>
                                        <p:tgtEl>
                                          <p:spTgt spid="15"/>
                                        </p:tgtEl>
                                      </p:cBhvr>
                                    </p:animEffect>
                                  </p:childTnLst>
                                </p:cTn>
                              </p:par>
                              <p:par>
                                <p:cTn id="90" presetID="0" presetClass="path" presetSubtype="0" accel="50000" decel="50000" fill="hold" nodeType="withEffect">
                                  <p:stCondLst>
                                    <p:cond delay="0"/>
                                  </p:stCondLst>
                                  <p:childTnLst>
                                    <p:animMotion origin="layout" path="M 2.5E-6 -0.00509 C 0.02378 -0.00579 0.04774 -0.00625 0.06354 -0.00093 C 0.07934 0.0044 0.08698 0.01551 0.09479 0.02685 " pathEditMode="relative" rAng="0" ptsTypes="aaA">
                                      <p:cBhvr>
                                        <p:cTn id="91" dur="2000" fill="hold"/>
                                        <p:tgtEl>
                                          <p:spTgt spid="15"/>
                                        </p:tgtEl>
                                        <p:attrNameLst>
                                          <p:attrName>ppt_x</p:attrName>
                                          <p:attrName>ppt_y</p:attrName>
                                        </p:attrNameLst>
                                      </p:cBhvr>
                                      <p:rCtr x="47" y="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el 1"/>
          <p:cNvSpPr>
            <a:spLocks noGrp="1"/>
          </p:cNvSpPr>
          <p:nvPr>
            <p:ph type="title"/>
          </p:nvPr>
        </p:nvSpPr>
        <p:spPr/>
        <p:txBody>
          <a:bodyPr/>
          <a:lstStyle/>
          <a:p>
            <a:r>
              <a:rPr lang="de-DE"/>
              <a:t>Anwendungen von Transformationen</a:t>
            </a:r>
          </a:p>
        </p:txBody>
      </p:sp>
      <p:sp>
        <p:nvSpPr>
          <p:cNvPr id="19459" name="Inhaltsplatzhalter 2"/>
          <p:cNvSpPr>
            <a:spLocks noGrp="1"/>
          </p:cNvSpPr>
          <p:nvPr>
            <p:ph idx="1"/>
          </p:nvPr>
        </p:nvSpPr>
        <p:spPr/>
        <p:txBody>
          <a:bodyPr/>
          <a:lstStyle/>
          <a:p>
            <a:r>
              <a:rPr lang="de-DE"/>
              <a:t>Angewendet auf ganze Modelle</a:t>
            </a:r>
          </a:p>
          <a:p>
            <a:pPr lvl="1"/>
            <a:r>
              <a:rPr lang="de-DE"/>
              <a:t>Zusammensetzen von Szenen aus Einzelmodellen</a:t>
            </a:r>
          </a:p>
          <a:p>
            <a:pPr lvl="1"/>
            <a:r>
              <a:rPr lang="de-DE"/>
              <a:t>Rendering (Transformation in Kamera, und Screen-Koordinaten) -&gt;Beispiel</a:t>
            </a:r>
          </a:p>
          <a:p>
            <a:pPr lvl="1"/>
            <a:r>
              <a:rPr lang="de-DE"/>
              <a:t>Schattenberechnung </a:t>
            </a:r>
          </a:p>
          <a:p>
            <a:r>
              <a:rPr lang="de-DE"/>
              <a:t>Angewendet auf einzelne Kanten oder Punkte</a:t>
            </a:r>
          </a:p>
          <a:p>
            <a:pPr lvl="1"/>
            <a:r>
              <a:rPr lang="de-DE"/>
              <a:t>Implementierung von Modellierungsverfahren</a:t>
            </a:r>
          </a:p>
          <a:p>
            <a:pPr lvl="2"/>
            <a:r>
              <a:rPr lang="de-DE"/>
              <a:t>Extrudierung</a:t>
            </a:r>
          </a:p>
          <a:p>
            <a:pPr lvl="2"/>
            <a:r>
              <a:rPr lang="de-DE"/>
              <a:t>Pfad-Extrudierung</a:t>
            </a:r>
          </a:p>
          <a:p>
            <a:pPr lvl="2"/>
            <a:r>
              <a:rPr lang="de-DE"/>
              <a:t>Rotations-Körper-Erstellung</a:t>
            </a:r>
          </a:p>
          <a:p>
            <a:pPr lvl="1"/>
            <a:r>
              <a:rPr lang="de-DE"/>
              <a:t>Hilfe bei der Texturierung</a:t>
            </a:r>
          </a:p>
          <a:p>
            <a:pPr lvl="2"/>
            <a:r>
              <a:rPr lang="de-DE"/>
              <a:t>Berechnung von Texturkoordinaten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fade">
                                      <p:cBhvr>
                                        <p:cTn id="7" dur="1000"/>
                                        <p:tgtEl>
                                          <p:spTgt spid="19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fade">
                                      <p:cBhvr>
                                        <p:cTn id="12" dur="1000"/>
                                        <p:tgtEl>
                                          <p:spTgt spid="194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459">
                                            <p:txEl>
                                              <p:pRg st="2" end="2"/>
                                            </p:txEl>
                                          </p:spTgt>
                                        </p:tgtEl>
                                        <p:attrNameLst>
                                          <p:attrName>style.visibility</p:attrName>
                                        </p:attrNameLst>
                                      </p:cBhvr>
                                      <p:to>
                                        <p:strVal val="visible"/>
                                      </p:to>
                                    </p:set>
                                    <p:animEffect transition="in" filter="fade">
                                      <p:cBhvr>
                                        <p:cTn id="17" dur="1000"/>
                                        <p:tgtEl>
                                          <p:spTgt spid="194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459">
                                            <p:txEl>
                                              <p:pRg st="3" end="3"/>
                                            </p:txEl>
                                          </p:spTgt>
                                        </p:tgtEl>
                                        <p:attrNameLst>
                                          <p:attrName>style.visibility</p:attrName>
                                        </p:attrNameLst>
                                      </p:cBhvr>
                                      <p:to>
                                        <p:strVal val="visible"/>
                                      </p:to>
                                    </p:set>
                                    <p:animEffect transition="in" filter="fade">
                                      <p:cBhvr>
                                        <p:cTn id="22" dur="1000"/>
                                        <p:tgtEl>
                                          <p:spTgt spid="194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459">
                                            <p:txEl>
                                              <p:pRg st="4" end="4"/>
                                            </p:txEl>
                                          </p:spTgt>
                                        </p:tgtEl>
                                        <p:attrNameLst>
                                          <p:attrName>style.visibility</p:attrName>
                                        </p:attrNameLst>
                                      </p:cBhvr>
                                      <p:to>
                                        <p:strVal val="visible"/>
                                      </p:to>
                                    </p:set>
                                    <p:animEffect transition="in" filter="fade">
                                      <p:cBhvr>
                                        <p:cTn id="27" dur="1000"/>
                                        <p:tgtEl>
                                          <p:spTgt spid="194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459">
                                            <p:txEl>
                                              <p:pRg st="5" end="5"/>
                                            </p:txEl>
                                          </p:spTgt>
                                        </p:tgtEl>
                                        <p:attrNameLst>
                                          <p:attrName>style.visibility</p:attrName>
                                        </p:attrNameLst>
                                      </p:cBhvr>
                                      <p:to>
                                        <p:strVal val="visible"/>
                                      </p:to>
                                    </p:set>
                                    <p:animEffect transition="in" filter="fade">
                                      <p:cBhvr>
                                        <p:cTn id="32" dur="1000"/>
                                        <p:tgtEl>
                                          <p:spTgt spid="1945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459">
                                            <p:txEl>
                                              <p:pRg st="6" end="6"/>
                                            </p:txEl>
                                          </p:spTgt>
                                        </p:tgtEl>
                                        <p:attrNameLst>
                                          <p:attrName>style.visibility</p:attrName>
                                        </p:attrNameLst>
                                      </p:cBhvr>
                                      <p:to>
                                        <p:strVal val="visible"/>
                                      </p:to>
                                    </p:set>
                                    <p:animEffect transition="in" filter="fade">
                                      <p:cBhvr>
                                        <p:cTn id="37" dur="1000"/>
                                        <p:tgtEl>
                                          <p:spTgt spid="1945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459">
                                            <p:txEl>
                                              <p:pRg st="7" end="7"/>
                                            </p:txEl>
                                          </p:spTgt>
                                        </p:tgtEl>
                                        <p:attrNameLst>
                                          <p:attrName>style.visibility</p:attrName>
                                        </p:attrNameLst>
                                      </p:cBhvr>
                                      <p:to>
                                        <p:strVal val="visible"/>
                                      </p:to>
                                    </p:set>
                                    <p:animEffect transition="in" filter="fade">
                                      <p:cBhvr>
                                        <p:cTn id="42" dur="1000"/>
                                        <p:tgtEl>
                                          <p:spTgt spid="1945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459">
                                            <p:txEl>
                                              <p:pRg st="8" end="8"/>
                                            </p:txEl>
                                          </p:spTgt>
                                        </p:tgtEl>
                                        <p:attrNameLst>
                                          <p:attrName>style.visibility</p:attrName>
                                        </p:attrNameLst>
                                      </p:cBhvr>
                                      <p:to>
                                        <p:strVal val="visible"/>
                                      </p:to>
                                    </p:set>
                                    <p:animEffect transition="in" filter="fade">
                                      <p:cBhvr>
                                        <p:cTn id="47" dur="1000"/>
                                        <p:tgtEl>
                                          <p:spTgt spid="1945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459">
                                            <p:txEl>
                                              <p:pRg st="9" end="9"/>
                                            </p:txEl>
                                          </p:spTgt>
                                        </p:tgtEl>
                                        <p:attrNameLst>
                                          <p:attrName>style.visibility</p:attrName>
                                        </p:attrNameLst>
                                      </p:cBhvr>
                                      <p:to>
                                        <p:strVal val="visible"/>
                                      </p:to>
                                    </p:set>
                                    <p:animEffect transition="in" filter="fade">
                                      <p:cBhvr>
                                        <p:cTn id="52" dur="1000"/>
                                        <p:tgtEl>
                                          <p:spTgt spid="1945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459">
                                            <p:txEl>
                                              <p:pRg st="10" end="10"/>
                                            </p:txEl>
                                          </p:spTgt>
                                        </p:tgtEl>
                                        <p:attrNameLst>
                                          <p:attrName>style.visibility</p:attrName>
                                        </p:attrNameLst>
                                      </p:cBhvr>
                                      <p:to>
                                        <p:strVal val="visible"/>
                                      </p:to>
                                    </p:set>
                                    <p:animEffect transition="in" filter="fade">
                                      <p:cBhvr>
                                        <p:cTn id="57" dur="1000"/>
                                        <p:tgtEl>
                                          <p:spTgt spid="1945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3"/>
          <p:cNvPicPr>
            <a:picLocks noChangeAspect="1" noChangeArrowheads="1"/>
          </p:cNvPicPr>
          <p:nvPr/>
        </p:nvPicPr>
        <p:blipFill>
          <a:blip r:embed="rId3" cstate="print"/>
          <a:srcRect/>
          <a:stretch>
            <a:fillRect/>
          </a:stretch>
        </p:blipFill>
        <p:spPr bwMode="auto">
          <a:xfrm>
            <a:off x="7239001" y="4572001"/>
            <a:ext cx="1800225" cy="1990725"/>
          </a:xfrm>
          <a:prstGeom prst="rect">
            <a:avLst/>
          </a:prstGeom>
          <a:noFill/>
          <a:ln w="9525">
            <a:noFill/>
            <a:miter lim="800000"/>
            <a:headEnd/>
            <a:tailEnd/>
          </a:ln>
        </p:spPr>
      </p:pic>
      <p:pic>
        <p:nvPicPr>
          <p:cNvPr id="32771" name="Picture 5"/>
          <p:cNvPicPr>
            <a:picLocks noChangeAspect="1" noChangeArrowheads="1"/>
          </p:cNvPicPr>
          <p:nvPr/>
        </p:nvPicPr>
        <p:blipFill>
          <a:blip r:embed="rId4" cstate="print"/>
          <a:srcRect/>
          <a:stretch>
            <a:fillRect/>
          </a:stretch>
        </p:blipFill>
        <p:spPr bwMode="auto">
          <a:xfrm>
            <a:off x="2452688" y="4714875"/>
            <a:ext cx="2786062" cy="1811338"/>
          </a:xfrm>
          <a:prstGeom prst="rect">
            <a:avLst/>
          </a:prstGeom>
          <a:noFill/>
          <a:ln w="9525">
            <a:noFill/>
            <a:miter lim="800000"/>
            <a:headEnd/>
            <a:tailEnd/>
          </a:ln>
        </p:spPr>
      </p:pic>
      <p:sp>
        <p:nvSpPr>
          <p:cNvPr id="45060" name="Titel 1"/>
          <p:cNvSpPr>
            <a:spLocks noGrp="1"/>
          </p:cNvSpPr>
          <p:nvPr>
            <p:ph type="title"/>
          </p:nvPr>
        </p:nvSpPr>
        <p:spPr/>
        <p:txBody>
          <a:bodyPr/>
          <a:lstStyle/>
          <a:p>
            <a:r>
              <a:rPr lang="de-DE"/>
              <a:t>Rotationen in 3D: Eulerwinkel</a:t>
            </a:r>
            <a:endParaRPr lang="de-DE" dirty="0"/>
          </a:p>
        </p:txBody>
      </p:sp>
      <p:sp>
        <p:nvSpPr>
          <p:cNvPr id="32773" name="Inhaltsplatzhalter 2"/>
          <p:cNvSpPr>
            <a:spLocks noGrp="1"/>
          </p:cNvSpPr>
          <p:nvPr>
            <p:ph idx="1"/>
          </p:nvPr>
        </p:nvSpPr>
        <p:spPr>
          <a:xfrm>
            <a:off x="814918" y="1196975"/>
            <a:ext cx="10393649" cy="3517900"/>
          </a:xfrm>
        </p:spPr>
        <p:txBody>
          <a:bodyPr>
            <a:normAutofit fontScale="92500" lnSpcReduction="20000"/>
          </a:bodyPr>
          <a:lstStyle/>
          <a:p>
            <a:r>
              <a:rPr lang="de-DE" dirty="0"/>
              <a:t>Rotationen</a:t>
            </a:r>
          </a:p>
          <a:p>
            <a:pPr lvl="1"/>
            <a:r>
              <a:rPr lang="de-DE" dirty="0"/>
              <a:t>In 2D: Rotationsachse steht fest. Definiert durch den Rotationswinkel</a:t>
            </a:r>
          </a:p>
          <a:p>
            <a:pPr lvl="1"/>
            <a:r>
              <a:rPr lang="de-DE" dirty="0"/>
              <a:t>Rotationen in 3D -&gt; um welche Achse soll gedreht werden?</a:t>
            </a:r>
          </a:p>
          <a:p>
            <a:r>
              <a:rPr lang="de-DE" dirty="0" err="1"/>
              <a:t>Hintereinanderausführung</a:t>
            </a:r>
            <a:r>
              <a:rPr lang="de-DE" dirty="0"/>
              <a:t> von Rotationen um die Hauptachsen</a:t>
            </a:r>
          </a:p>
          <a:p>
            <a:pPr lvl="1"/>
            <a:r>
              <a:rPr lang="de-DE" dirty="0"/>
              <a:t>Reihenfolge spielt eine Rolle</a:t>
            </a:r>
          </a:p>
          <a:p>
            <a:r>
              <a:rPr lang="de-DE" dirty="0"/>
              <a:t>Bekannte Darstellungsform</a:t>
            </a:r>
          </a:p>
          <a:p>
            <a:pPr lvl="1"/>
            <a:r>
              <a:rPr lang="de-DE" dirty="0"/>
              <a:t>Bekannt aus der Aviatik: Yaw (</a:t>
            </a:r>
            <a:r>
              <a:rPr lang="de-DE" dirty="0" err="1"/>
              <a:t>Heading</a:t>
            </a:r>
            <a:r>
              <a:rPr lang="de-DE" dirty="0"/>
              <a:t>), Pitch, Roll (Bank)</a:t>
            </a:r>
          </a:p>
          <a:p>
            <a:pPr lvl="1"/>
            <a:r>
              <a:rPr lang="de-DE" dirty="0"/>
              <a:t>"Kardanische Aufhängung" (Außen Yaw, innen Roll)</a:t>
            </a:r>
          </a:p>
          <a:p>
            <a:r>
              <a:rPr lang="de-DE" dirty="0"/>
              <a:t>In Modellierungssoftware sehr gebräuchlich für numerische Eingabe</a:t>
            </a:r>
          </a:p>
          <a:p>
            <a:pPr lvl="1"/>
            <a:r>
              <a:rPr lang="de-DE" dirty="0"/>
              <a:t>Nicht zu verwechseln mit Anfasser-Kreisen im 3D-Fenster</a:t>
            </a:r>
          </a:p>
          <a:p>
            <a:pPr lvl="1"/>
            <a:r>
              <a:rPr lang="de-DE" dirty="0"/>
              <a:t>Referenz-Achsen oft selektierbar (lokale, globale)</a:t>
            </a:r>
          </a:p>
          <a:p>
            <a:pPr marL="0" indent="0">
              <a:buNone/>
            </a:pP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73">
                                            <p:txEl>
                                              <p:pRg st="0" end="0"/>
                                            </p:txEl>
                                          </p:spTgt>
                                        </p:tgtEl>
                                        <p:attrNameLst>
                                          <p:attrName>style.visibility</p:attrName>
                                        </p:attrNameLst>
                                      </p:cBhvr>
                                      <p:to>
                                        <p:strVal val="visible"/>
                                      </p:to>
                                    </p:set>
                                    <p:animEffect transition="in" filter="fade">
                                      <p:cBhvr>
                                        <p:cTn id="7" dur="1000"/>
                                        <p:tgtEl>
                                          <p:spTgt spid="327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773">
                                            <p:txEl>
                                              <p:pRg st="1" end="1"/>
                                            </p:txEl>
                                          </p:spTgt>
                                        </p:tgtEl>
                                        <p:attrNameLst>
                                          <p:attrName>style.visibility</p:attrName>
                                        </p:attrNameLst>
                                      </p:cBhvr>
                                      <p:to>
                                        <p:strVal val="visible"/>
                                      </p:to>
                                    </p:set>
                                    <p:animEffect transition="in" filter="fade">
                                      <p:cBhvr>
                                        <p:cTn id="12" dur="1000"/>
                                        <p:tgtEl>
                                          <p:spTgt spid="327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773">
                                            <p:txEl>
                                              <p:pRg st="2" end="2"/>
                                            </p:txEl>
                                          </p:spTgt>
                                        </p:tgtEl>
                                        <p:attrNameLst>
                                          <p:attrName>style.visibility</p:attrName>
                                        </p:attrNameLst>
                                      </p:cBhvr>
                                      <p:to>
                                        <p:strVal val="visible"/>
                                      </p:to>
                                    </p:set>
                                    <p:animEffect transition="in" filter="fade">
                                      <p:cBhvr>
                                        <p:cTn id="17" dur="1000"/>
                                        <p:tgtEl>
                                          <p:spTgt spid="3277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773">
                                            <p:txEl>
                                              <p:pRg st="3" end="3"/>
                                            </p:txEl>
                                          </p:spTgt>
                                        </p:tgtEl>
                                        <p:attrNameLst>
                                          <p:attrName>style.visibility</p:attrName>
                                        </p:attrNameLst>
                                      </p:cBhvr>
                                      <p:to>
                                        <p:strVal val="visible"/>
                                      </p:to>
                                    </p:set>
                                    <p:animEffect transition="in" filter="fade">
                                      <p:cBhvr>
                                        <p:cTn id="22" dur="1000"/>
                                        <p:tgtEl>
                                          <p:spTgt spid="3277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773">
                                            <p:txEl>
                                              <p:pRg st="4" end="4"/>
                                            </p:txEl>
                                          </p:spTgt>
                                        </p:tgtEl>
                                        <p:attrNameLst>
                                          <p:attrName>style.visibility</p:attrName>
                                        </p:attrNameLst>
                                      </p:cBhvr>
                                      <p:to>
                                        <p:strVal val="visible"/>
                                      </p:to>
                                    </p:set>
                                    <p:animEffect transition="in" filter="fade">
                                      <p:cBhvr>
                                        <p:cTn id="27" dur="1000"/>
                                        <p:tgtEl>
                                          <p:spTgt spid="3277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773">
                                            <p:txEl>
                                              <p:pRg st="5" end="5"/>
                                            </p:txEl>
                                          </p:spTgt>
                                        </p:tgtEl>
                                        <p:attrNameLst>
                                          <p:attrName>style.visibility</p:attrName>
                                        </p:attrNameLst>
                                      </p:cBhvr>
                                      <p:to>
                                        <p:strVal val="visible"/>
                                      </p:to>
                                    </p:set>
                                    <p:animEffect transition="in" filter="fade">
                                      <p:cBhvr>
                                        <p:cTn id="32" dur="1000"/>
                                        <p:tgtEl>
                                          <p:spTgt spid="3277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773">
                                            <p:txEl>
                                              <p:pRg st="6" end="6"/>
                                            </p:txEl>
                                          </p:spTgt>
                                        </p:tgtEl>
                                        <p:attrNameLst>
                                          <p:attrName>style.visibility</p:attrName>
                                        </p:attrNameLst>
                                      </p:cBhvr>
                                      <p:to>
                                        <p:strVal val="visible"/>
                                      </p:to>
                                    </p:set>
                                    <p:animEffect transition="in" filter="fade">
                                      <p:cBhvr>
                                        <p:cTn id="37" dur="1000"/>
                                        <p:tgtEl>
                                          <p:spTgt spid="32773">
                                            <p:txEl>
                                              <p:pRg st="6" end="6"/>
                                            </p:txEl>
                                          </p:spTgt>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32771"/>
                                        </p:tgtEl>
                                        <p:attrNameLst>
                                          <p:attrName>style.visibility</p:attrName>
                                        </p:attrNameLst>
                                      </p:cBhvr>
                                      <p:to>
                                        <p:strVal val="visible"/>
                                      </p:to>
                                    </p:set>
                                    <p:animEffect transition="in" filter="fade">
                                      <p:cBhvr>
                                        <p:cTn id="41" dur="1000"/>
                                        <p:tgtEl>
                                          <p:spTgt spid="3277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2773">
                                            <p:txEl>
                                              <p:pRg st="7" end="7"/>
                                            </p:txEl>
                                          </p:spTgt>
                                        </p:tgtEl>
                                        <p:attrNameLst>
                                          <p:attrName>style.visibility</p:attrName>
                                        </p:attrNameLst>
                                      </p:cBhvr>
                                      <p:to>
                                        <p:strVal val="visible"/>
                                      </p:to>
                                    </p:set>
                                    <p:animEffect transition="in" filter="fade">
                                      <p:cBhvr>
                                        <p:cTn id="46" dur="1000"/>
                                        <p:tgtEl>
                                          <p:spTgt spid="32773">
                                            <p:txEl>
                                              <p:pRg st="7" end="7"/>
                                            </p:txEl>
                                          </p:spTgt>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32770"/>
                                        </p:tgtEl>
                                        <p:attrNameLst>
                                          <p:attrName>style.visibility</p:attrName>
                                        </p:attrNameLst>
                                      </p:cBhvr>
                                      <p:to>
                                        <p:strVal val="visible"/>
                                      </p:to>
                                    </p:set>
                                    <p:animEffect transition="in" filter="fade">
                                      <p:cBhvr>
                                        <p:cTn id="50" dur="1000"/>
                                        <p:tgtEl>
                                          <p:spTgt spid="3277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2773">
                                            <p:txEl>
                                              <p:pRg st="8" end="8"/>
                                            </p:txEl>
                                          </p:spTgt>
                                        </p:tgtEl>
                                        <p:attrNameLst>
                                          <p:attrName>style.visibility</p:attrName>
                                        </p:attrNameLst>
                                      </p:cBhvr>
                                      <p:to>
                                        <p:strVal val="visible"/>
                                      </p:to>
                                    </p:set>
                                    <p:animEffect transition="in" filter="fade">
                                      <p:cBhvr>
                                        <p:cTn id="55" dur="1000"/>
                                        <p:tgtEl>
                                          <p:spTgt spid="32773">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2773">
                                            <p:txEl>
                                              <p:pRg st="9" end="9"/>
                                            </p:txEl>
                                          </p:spTgt>
                                        </p:tgtEl>
                                        <p:attrNameLst>
                                          <p:attrName>style.visibility</p:attrName>
                                        </p:attrNameLst>
                                      </p:cBhvr>
                                      <p:to>
                                        <p:strVal val="visible"/>
                                      </p:to>
                                    </p:set>
                                    <p:animEffect transition="in" filter="fade">
                                      <p:cBhvr>
                                        <p:cTn id="60" dur="1000"/>
                                        <p:tgtEl>
                                          <p:spTgt spid="32773">
                                            <p:txEl>
                                              <p:pRg st="9" end="9"/>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2773">
                                            <p:txEl>
                                              <p:pRg st="10" end="10"/>
                                            </p:txEl>
                                          </p:spTgt>
                                        </p:tgtEl>
                                        <p:attrNameLst>
                                          <p:attrName>style.visibility</p:attrName>
                                        </p:attrNameLst>
                                      </p:cBhvr>
                                      <p:to>
                                        <p:strVal val="visible"/>
                                      </p:to>
                                    </p:set>
                                    <p:animEffect transition="in" filter="fade">
                                      <p:cBhvr>
                                        <p:cTn id="65" dur="1000"/>
                                        <p:tgtEl>
                                          <p:spTgt spid="3277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Quiz 03 – Transformationen, Rotationen in 3D</a:t>
            </a:r>
          </a:p>
        </p:txBody>
      </p:sp>
      <p:sp>
        <p:nvSpPr>
          <p:cNvPr id="3" name="Inhaltsplatzhalter 2"/>
          <p:cNvSpPr>
            <a:spLocks noGrp="1"/>
          </p:cNvSpPr>
          <p:nvPr>
            <p:ph idx="1"/>
          </p:nvPr>
        </p:nvSpPr>
        <p:spPr>
          <a:xfrm>
            <a:off x="814918" y="1196976"/>
            <a:ext cx="10969713" cy="3168129"/>
          </a:xfrm>
        </p:spPr>
        <p:txBody>
          <a:bodyPr>
            <a:normAutofit fontScale="92500" lnSpcReduction="10000"/>
          </a:bodyPr>
          <a:lstStyle/>
          <a:p>
            <a:r>
              <a:rPr lang="de-DE" dirty="0"/>
              <a:t>Ein Quadrat mit der Kantenlänge 2 steht im Ursprung der Weltkoordinaten. Die Kamera steht an Position (5, 5) und blickt in Richtung (0, 0).  Geben Sie Transformationsmatrizen für Translation und Rotation der Kamera an. Wie wird Translation in Matrix-Form dargestellt? Berechnen Sie Gesamtmatrix und deren Inverse. Transformieren Sie einen Punkt des Quadrats aus Welt-Koordinaten in Kamerakoordinaten.</a:t>
            </a:r>
          </a:p>
          <a:p>
            <a:endParaRPr lang="de-DE" dirty="0"/>
          </a:p>
          <a:p>
            <a:r>
              <a:rPr lang="de-DE" dirty="0"/>
              <a:t>Welche Transformationen in welcher Reihenfolge müssen die Eckpunkte des Unterarms im angegebenen Modell durchlaufen? 	 	 </a:t>
            </a:r>
          </a:p>
          <a:p>
            <a:endParaRPr lang="de-DE" dirty="0"/>
          </a:p>
        </p:txBody>
      </p:sp>
      <p:pic>
        <p:nvPicPr>
          <p:cNvPr id="9" name="Grafik 8"/>
          <p:cNvPicPr/>
          <p:nvPr/>
        </p:nvPicPr>
        <p:blipFill>
          <a:blip r:embed="rId2" cstate="print">
            <a:extLst>
              <a:ext uri="{28A0092B-C50C-407E-A947-70E740481C1C}">
                <a14:useLocalDpi xmlns:a14="http://schemas.microsoft.com/office/drawing/2010/main" val="0"/>
              </a:ext>
            </a:extLst>
          </a:blip>
          <a:stretch>
            <a:fillRect/>
          </a:stretch>
        </p:blipFill>
        <p:spPr>
          <a:xfrm>
            <a:off x="2711624" y="4365105"/>
            <a:ext cx="1800200" cy="2092483"/>
          </a:xfrm>
          <a:prstGeom prst="rect">
            <a:avLst/>
          </a:prstGeom>
        </p:spPr>
      </p:pic>
      <p:pic>
        <p:nvPicPr>
          <p:cNvPr id="10" name="Grafik 9"/>
          <p:cNvPicPr/>
          <p:nvPr/>
        </p:nvPicPr>
        <p:blipFill>
          <a:blip r:embed="rId3">
            <a:extLst>
              <a:ext uri="{28A0092B-C50C-407E-A947-70E740481C1C}">
                <a14:useLocalDpi xmlns:a14="http://schemas.microsoft.com/office/drawing/2010/main" val="0"/>
              </a:ext>
            </a:extLst>
          </a:blip>
          <a:stretch>
            <a:fillRect/>
          </a:stretch>
        </p:blipFill>
        <p:spPr>
          <a:xfrm>
            <a:off x="6744072" y="4797152"/>
            <a:ext cx="2664296" cy="936104"/>
          </a:xfrm>
          <a:prstGeom prst="rect">
            <a:avLst/>
          </a:prstGeom>
        </p:spPr>
      </p:pic>
    </p:spTree>
    <p:extLst>
      <p:ext uri="{BB962C8B-B14F-4D97-AF65-F5344CB8AC3E}">
        <p14:creationId xmlns:p14="http://schemas.microsoft.com/office/powerpoint/2010/main" val="1479327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2482848"/>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38915" name="Rectangle 2"/>
          <p:cNvSpPr>
            <a:spLocks noGrp="1" noChangeArrowheads="1"/>
          </p:cNvSpPr>
          <p:nvPr>
            <p:ph type="title"/>
          </p:nvPr>
        </p:nvSpPr>
        <p:spPr/>
        <p:txBody>
          <a:bodyPr/>
          <a:lstStyle/>
          <a:p>
            <a:pPr eaLnBrk="1" hangingPunct="1"/>
            <a:r>
              <a:rPr lang="de-DE" dirty="0"/>
              <a:t>Agenda Block 3</a:t>
            </a:r>
          </a:p>
        </p:txBody>
      </p:sp>
      <p:sp>
        <p:nvSpPr>
          <p:cNvPr id="38916" name="Rectangle 3"/>
          <p:cNvSpPr>
            <a:spLocks noGrp="1" noChangeArrowheads="1"/>
          </p:cNvSpPr>
          <p:nvPr>
            <p:ph type="body" idx="1"/>
          </p:nvPr>
        </p:nvSpPr>
        <p:spPr/>
        <p:txBody>
          <a:bodyPr/>
          <a:lstStyle/>
          <a:p>
            <a:pPr eaLnBrk="1" hangingPunct="1"/>
            <a:r>
              <a:rPr lang="de-DE" dirty="0"/>
              <a:t>Transformationen</a:t>
            </a:r>
          </a:p>
          <a:p>
            <a:pPr eaLnBrk="1" hangingPunct="1"/>
            <a:endParaRPr lang="de-DE" dirty="0"/>
          </a:p>
          <a:p>
            <a:pPr eaLnBrk="1" hangingPunct="1"/>
            <a:endParaRPr lang="de-DE" dirty="0"/>
          </a:p>
          <a:p>
            <a:pPr eaLnBrk="1" hangingPunct="1"/>
            <a:r>
              <a:rPr lang="de-DE" dirty="0"/>
              <a:t>Selektion</a:t>
            </a:r>
          </a:p>
          <a:p>
            <a:pPr eaLnBrk="1" hangingPunct="1"/>
            <a:endParaRPr lang="de-DE" dirty="0"/>
          </a:p>
          <a:p>
            <a:pPr eaLnBrk="1" hangingPunct="1"/>
            <a:endParaRPr lang="de-DE" dirty="0"/>
          </a:p>
          <a:p>
            <a:pPr eaLnBrk="1" hangingPunct="1"/>
            <a:r>
              <a:rPr lang="de-DE" dirty="0"/>
              <a:t>Polygonmodellierung</a:t>
            </a:r>
          </a:p>
          <a:p>
            <a:pPr eaLnBrk="1" hangingPunct="1"/>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Selektion</a:t>
            </a:r>
          </a:p>
        </p:txBody>
      </p:sp>
      <p:sp>
        <p:nvSpPr>
          <p:cNvPr id="3" name="Inhaltsplatzhalter 2"/>
          <p:cNvSpPr>
            <a:spLocks noGrp="1"/>
          </p:cNvSpPr>
          <p:nvPr>
            <p:ph idx="1"/>
          </p:nvPr>
        </p:nvSpPr>
        <p:spPr/>
        <p:txBody>
          <a:bodyPr/>
          <a:lstStyle/>
          <a:p>
            <a:r>
              <a:rPr lang="de-DE" dirty="0"/>
              <a:t>Bezeichnet die Auswahl von Szenenbestandteilen</a:t>
            </a:r>
          </a:p>
          <a:p>
            <a:pPr lvl="1"/>
            <a:r>
              <a:rPr lang="de-DE" dirty="0"/>
              <a:t>Objekte</a:t>
            </a:r>
          </a:p>
          <a:p>
            <a:pPr lvl="1"/>
            <a:r>
              <a:rPr lang="de-DE" dirty="0"/>
              <a:t>Polygone</a:t>
            </a:r>
          </a:p>
          <a:p>
            <a:pPr lvl="1"/>
            <a:r>
              <a:rPr lang="de-DE" dirty="0"/>
              <a:t>Kanten</a:t>
            </a:r>
          </a:p>
          <a:p>
            <a:pPr lvl="1"/>
            <a:r>
              <a:rPr lang="de-DE" dirty="0"/>
              <a:t>Punkte</a:t>
            </a:r>
          </a:p>
          <a:p>
            <a:r>
              <a:rPr lang="de-DE" dirty="0"/>
              <a:t>Wie schnell und zielsicher selektieren?</a:t>
            </a:r>
          </a:p>
          <a:p>
            <a:r>
              <a:rPr lang="de-DE" dirty="0"/>
              <a:t>Wozu sind Selektionen verwendbar?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Bestandteile selektieren</a:t>
            </a:r>
          </a:p>
        </p:txBody>
      </p:sp>
      <p:sp>
        <p:nvSpPr>
          <p:cNvPr id="3" name="Inhaltsplatzhalter 2"/>
          <p:cNvSpPr>
            <a:spLocks noGrp="1"/>
          </p:cNvSpPr>
          <p:nvPr>
            <p:ph idx="1"/>
          </p:nvPr>
        </p:nvSpPr>
        <p:spPr/>
        <p:txBody>
          <a:bodyPr/>
          <a:lstStyle/>
          <a:p>
            <a:r>
              <a:rPr lang="de-DE" dirty="0"/>
              <a:t>Mehrfachauswahl</a:t>
            </a:r>
          </a:p>
          <a:p>
            <a:pPr lvl="1"/>
            <a:r>
              <a:rPr lang="de-DE" dirty="0"/>
              <a:t>Mit gedrückter Umschalt-Taste (hinzufügen)</a:t>
            </a:r>
          </a:p>
          <a:p>
            <a:pPr lvl="1"/>
            <a:r>
              <a:rPr lang="de-DE" dirty="0"/>
              <a:t>Mit gedrückter STRG-Taste (wegnehmen)</a:t>
            </a:r>
          </a:p>
          <a:p>
            <a:pPr lvl="1"/>
            <a:r>
              <a:rPr lang="de-DE" dirty="0"/>
              <a:t>Mit gedrückt gehaltener Maus-Taste</a:t>
            </a:r>
          </a:p>
          <a:p>
            <a:pPr lvl="1"/>
            <a:r>
              <a:rPr lang="de-DE" dirty="0"/>
              <a:t>Selektionsradius einstellbar</a:t>
            </a:r>
          </a:p>
          <a:p>
            <a:r>
              <a:rPr lang="de-DE" dirty="0"/>
              <a:t>Rechteck/Lasso-/</a:t>
            </a:r>
            <a:r>
              <a:rPr lang="de-DE" dirty="0" err="1"/>
              <a:t>Polyline</a:t>
            </a:r>
            <a:r>
              <a:rPr lang="de-DE" dirty="0"/>
              <a:t>-Auswahl</a:t>
            </a:r>
          </a:p>
          <a:p>
            <a:pPr lvl="1"/>
            <a:r>
              <a:rPr lang="de-DE" dirty="0"/>
              <a:t>Selektiert die Bestandteile, die durch Form überdeckt sind</a:t>
            </a:r>
          </a:p>
          <a:p>
            <a:pPr lvl="1"/>
            <a:r>
              <a:rPr lang="de-DE" dirty="0"/>
              <a:t>Wirkung auf nicht-sichtbare Objekte einstellbar</a:t>
            </a:r>
          </a:p>
          <a:p>
            <a:r>
              <a:rPr lang="de-DE" dirty="0"/>
              <a:t>Selektionen auf Objekt, Polygon, Kanten- und Punkt-Ebene können unterschiedlich sein</a:t>
            </a:r>
          </a:p>
          <a:p>
            <a:endParaRPr lang="de-DE"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Selektieren für Fortgeschrittene</a:t>
            </a:r>
          </a:p>
        </p:txBody>
      </p:sp>
      <p:sp>
        <p:nvSpPr>
          <p:cNvPr id="3" name="Inhaltsplatzhalter 2"/>
          <p:cNvSpPr>
            <a:spLocks noGrp="1"/>
          </p:cNvSpPr>
          <p:nvPr>
            <p:ph idx="1"/>
          </p:nvPr>
        </p:nvSpPr>
        <p:spPr>
          <a:xfrm>
            <a:off x="2135189" y="1196976"/>
            <a:ext cx="6175390" cy="5256213"/>
          </a:xfrm>
        </p:spPr>
        <p:txBody>
          <a:bodyPr/>
          <a:lstStyle/>
          <a:p>
            <a:r>
              <a:rPr lang="de-DE" dirty="0"/>
              <a:t>Selektions-Menü</a:t>
            </a:r>
          </a:p>
          <a:p>
            <a:pPr lvl="1"/>
            <a:r>
              <a:rPr lang="de-DE" dirty="0"/>
              <a:t>Pfad-Selektion</a:t>
            </a:r>
          </a:p>
          <a:p>
            <a:pPr lvl="1"/>
            <a:r>
              <a:rPr lang="de-DE" dirty="0"/>
              <a:t>Ring-Selektion</a:t>
            </a:r>
          </a:p>
          <a:p>
            <a:pPr lvl="1"/>
            <a:r>
              <a:rPr lang="de-DE" dirty="0" err="1"/>
              <a:t>Umriß</a:t>
            </a:r>
            <a:r>
              <a:rPr lang="de-DE" dirty="0"/>
              <a:t> &lt;-&gt;Fläche</a:t>
            </a:r>
          </a:p>
          <a:p>
            <a:pPr lvl="1"/>
            <a:r>
              <a:rPr lang="de-DE" dirty="0"/>
              <a:t>Selektion vergrößern/ verkleinern</a:t>
            </a:r>
          </a:p>
          <a:p>
            <a:pPr lvl="1"/>
            <a:r>
              <a:rPr lang="de-DE" dirty="0"/>
              <a:t>Zusammenhang selektieren</a:t>
            </a:r>
          </a:p>
          <a:p>
            <a:pPr lvl="1"/>
            <a:endParaRPr lang="de-DE" dirty="0"/>
          </a:p>
          <a:p>
            <a:pPr lvl="1"/>
            <a:endParaRPr lang="de-DE" dirty="0"/>
          </a:p>
          <a:p>
            <a:pPr lvl="1"/>
            <a:r>
              <a:rPr lang="de-DE" dirty="0"/>
              <a:t>Selektion aufheben</a:t>
            </a:r>
          </a:p>
          <a:p>
            <a:pPr lvl="1"/>
            <a:r>
              <a:rPr lang="de-DE" dirty="0"/>
              <a:t>Selektion invertieren</a:t>
            </a:r>
          </a:p>
          <a:p>
            <a:pPr lvl="1"/>
            <a:r>
              <a:rPr lang="de-DE" dirty="0"/>
              <a:t>Selektion abspeichern („einfrieren“)</a:t>
            </a:r>
          </a:p>
          <a:p>
            <a:pPr lvl="1"/>
            <a:endParaRPr lang="de-DE" dirty="0"/>
          </a:p>
        </p:txBody>
      </p:sp>
      <p:pic>
        <p:nvPicPr>
          <p:cNvPr id="247810" name="Picture 2"/>
          <p:cNvPicPr>
            <a:picLocks noChangeAspect="1" noChangeArrowheads="1"/>
          </p:cNvPicPr>
          <p:nvPr/>
        </p:nvPicPr>
        <p:blipFill>
          <a:blip r:embed="rId2" cstate="print"/>
          <a:srcRect/>
          <a:stretch>
            <a:fillRect/>
          </a:stretch>
        </p:blipFill>
        <p:spPr bwMode="auto">
          <a:xfrm>
            <a:off x="8739206" y="1428737"/>
            <a:ext cx="1276350" cy="1724025"/>
          </a:xfrm>
          <a:prstGeom prst="rect">
            <a:avLst/>
          </a:prstGeom>
          <a:noFill/>
          <a:ln w="9525">
            <a:noFill/>
            <a:miter lim="800000"/>
            <a:headEnd/>
            <a:tailEnd/>
          </a:ln>
        </p:spPr>
      </p:pic>
      <p:pic>
        <p:nvPicPr>
          <p:cNvPr id="247812" name="Picture 4"/>
          <p:cNvPicPr>
            <a:picLocks noChangeAspect="1" noChangeArrowheads="1"/>
          </p:cNvPicPr>
          <p:nvPr/>
        </p:nvPicPr>
        <p:blipFill>
          <a:blip r:embed="rId3" cstate="print"/>
          <a:srcRect/>
          <a:stretch>
            <a:fillRect/>
          </a:stretch>
        </p:blipFill>
        <p:spPr bwMode="auto">
          <a:xfrm>
            <a:off x="8667768" y="4286256"/>
            <a:ext cx="1447800" cy="10287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Selektionen – was / wozu</a:t>
            </a:r>
          </a:p>
        </p:txBody>
      </p:sp>
      <p:sp>
        <p:nvSpPr>
          <p:cNvPr id="3" name="Inhaltsplatzhalter 2"/>
          <p:cNvSpPr>
            <a:spLocks noGrp="1"/>
          </p:cNvSpPr>
          <p:nvPr>
            <p:ph idx="1"/>
          </p:nvPr>
        </p:nvSpPr>
        <p:spPr/>
        <p:txBody>
          <a:bodyPr/>
          <a:lstStyle/>
          <a:p>
            <a:r>
              <a:rPr lang="de-DE" dirty="0"/>
              <a:t>Sichtbar / Unsichtbar machen</a:t>
            </a:r>
          </a:p>
          <a:p>
            <a:pPr lvl="1"/>
            <a:r>
              <a:rPr lang="de-DE" dirty="0"/>
              <a:t>Um unzugängliche Ecken leichter bearbeiten zu können</a:t>
            </a:r>
          </a:p>
          <a:p>
            <a:pPr lvl="1"/>
            <a:r>
              <a:rPr lang="de-DE" dirty="0"/>
              <a:t>Um die Wirksamkeit von Werkzeugen nur auf sichtbare Bestandteile zu beschränken</a:t>
            </a:r>
          </a:p>
          <a:p>
            <a:r>
              <a:rPr lang="de-DE" dirty="0"/>
              <a:t>Abspeichern / Einfrieren</a:t>
            </a:r>
          </a:p>
          <a:p>
            <a:pPr lvl="1"/>
            <a:r>
              <a:rPr lang="de-DE" dirty="0"/>
              <a:t>Definieren von eigenen Materialien/Texturen auf Teilobjekte</a:t>
            </a:r>
          </a:p>
          <a:p>
            <a:pPr lvl="1"/>
            <a:r>
              <a:rPr lang="de-DE" dirty="0"/>
              <a:t>Zum einfachen wechselweisen Selektieren</a:t>
            </a:r>
          </a:p>
          <a:p>
            <a:r>
              <a:rPr lang="de-DE" dirty="0"/>
              <a:t>Definieren von Glättungskanten</a:t>
            </a:r>
          </a:p>
          <a:p>
            <a:pPr lvl="1"/>
            <a:r>
              <a:rPr lang="de-DE" dirty="0"/>
              <a:t>„</a:t>
            </a:r>
            <a:r>
              <a:rPr lang="de-DE" dirty="0" err="1"/>
              <a:t>Phong-Shading</a:t>
            </a:r>
            <a:r>
              <a:rPr lang="de-DE" dirty="0"/>
              <a:t> unterbrechen / herstellen“</a:t>
            </a:r>
          </a:p>
          <a:p>
            <a:pPr lvl="1"/>
            <a:r>
              <a:rPr lang="de-DE" dirty="0"/>
              <a:t>Entlang Kantenselektionen</a:t>
            </a:r>
          </a:p>
          <a:p>
            <a:r>
              <a:rPr lang="de-DE" dirty="0"/>
              <a:t>Als Auswahlbereich, auf </a:t>
            </a:r>
            <a:r>
              <a:rPr lang="de-DE"/>
              <a:t>den danach folgende </a:t>
            </a:r>
            <a:r>
              <a:rPr lang="de-DE" dirty="0"/>
              <a:t>Werkzeuge und Funktionen wirken sollen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3840170"/>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38915" name="Rectangle 2"/>
          <p:cNvSpPr>
            <a:spLocks noGrp="1" noChangeArrowheads="1"/>
          </p:cNvSpPr>
          <p:nvPr>
            <p:ph type="title"/>
          </p:nvPr>
        </p:nvSpPr>
        <p:spPr/>
        <p:txBody>
          <a:bodyPr/>
          <a:lstStyle/>
          <a:p>
            <a:pPr eaLnBrk="1" hangingPunct="1"/>
            <a:r>
              <a:rPr lang="de-DE" dirty="0"/>
              <a:t>Agenda Block 3</a:t>
            </a:r>
          </a:p>
        </p:txBody>
      </p:sp>
      <p:sp>
        <p:nvSpPr>
          <p:cNvPr id="38916" name="Rectangle 3"/>
          <p:cNvSpPr>
            <a:spLocks noGrp="1" noChangeArrowheads="1"/>
          </p:cNvSpPr>
          <p:nvPr>
            <p:ph type="body" idx="1"/>
          </p:nvPr>
        </p:nvSpPr>
        <p:spPr/>
        <p:txBody>
          <a:bodyPr/>
          <a:lstStyle/>
          <a:p>
            <a:pPr eaLnBrk="1" hangingPunct="1"/>
            <a:r>
              <a:rPr lang="de-DE" dirty="0"/>
              <a:t>Transformationen</a:t>
            </a:r>
          </a:p>
          <a:p>
            <a:pPr eaLnBrk="1" hangingPunct="1"/>
            <a:endParaRPr lang="de-DE" dirty="0"/>
          </a:p>
          <a:p>
            <a:pPr eaLnBrk="1" hangingPunct="1"/>
            <a:endParaRPr lang="de-DE" dirty="0"/>
          </a:p>
          <a:p>
            <a:pPr eaLnBrk="1" hangingPunct="1"/>
            <a:r>
              <a:rPr lang="de-DE" dirty="0"/>
              <a:t>Selektion</a:t>
            </a:r>
          </a:p>
          <a:p>
            <a:pPr eaLnBrk="1" hangingPunct="1"/>
            <a:endParaRPr lang="de-DE" dirty="0"/>
          </a:p>
          <a:p>
            <a:pPr eaLnBrk="1" hangingPunct="1"/>
            <a:endParaRPr lang="de-DE" dirty="0"/>
          </a:p>
          <a:p>
            <a:pPr eaLnBrk="1" hangingPunct="1"/>
            <a:r>
              <a:rPr lang="de-DE" dirty="0"/>
              <a:t>Polygonmodellierung</a:t>
            </a:r>
          </a:p>
          <a:p>
            <a:pPr eaLnBrk="1" hangingPunct="1"/>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Inhalt erste Semesterhälfte</a:t>
            </a:r>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118285868"/>
              </p:ext>
            </p:extLst>
          </p:nvPr>
        </p:nvGraphicFramePr>
        <p:xfrm>
          <a:off x="2423593" y="1196753"/>
          <a:ext cx="7631123" cy="5330358"/>
        </p:xfrm>
        <a:graphic>
          <a:graphicData uri="http://schemas.openxmlformats.org/drawingml/2006/table">
            <a:tbl>
              <a:tblPr firstRow="1" firstCol="1" bandRow="1">
                <a:tableStyleId>{073A0DAA-6AF3-43AB-8588-CEC1D06C72B9}</a:tableStyleId>
              </a:tblPr>
              <a:tblGrid>
                <a:gridCol w="200308">
                  <a:extLst>
                    <a:ext uri="{9D8B030D-6E8A-4147-A177-3AD203B41FA5}">
                      <a16:colId xmlns:a16="http://schemas.microsoft.com/office/drawing/2014/main" val="20000"/>
                    </a:ext>
                  </a:extLst>
                </a:gridCol>
                <a:gridCol w="670560">
                  <a:extLst>
                    <a:ext uri="{9D8B030D-6E8A-4147-A177-3AD203B41FA5}">
                      <a16:colId xmlns:a16="http://schemas.microsoft.com/office/drawing/2014/main" val="20001"/>
                    </a:ext>
                  </a:extLst>
                </a:gridCol>
                <a:gridCol w="200308">
                  <a:extLst>
                    <a:ext uri="{9D8B030D-6E8A-4147-A177-3AD203B41FA5}">
                      <a16:colId xmlns:a16="http://schemas.microsoft.com/office/drawing/2014/main" val="20002"/>
                    </a:ext>
                  </a:extLst>
                </a:gridCol>
                <a:gridCol w="3461956">
                  <a:extLst>
                    <a:ext uri="{9D8B030D-6E8A-4147-A177-3AD203B41FA5}">
                      <a16:colId xmlns:a16="http://schemas.microsoft.com/office/drawing/2014/main" val="20003"/>
                    </a:ext>
                  </a:extLst>
                </a:gridCol>
                <a:gridCol w="3097991">
                  <a:extLst>
                    <a:ext uri="{9D8B030D-6E8A-4147-A177-3AD203B41FA5}">
                      <a16:colId xmlns:a16="http://schemas.microsoft.com/office/drawing/2014/main" val="20004"/>
                    </a:ext>
                  </a:extLst>
                </a:gridCol>
              </a:tblGrid>
              <a:tr h="255377">
                <a:tc gridSpan="2">
                  <a:txBody>
                    <a:bodyPr/>
                    <a:lstStyle/>
                    <a:p>
                      <a:pPr algn="ctr">
                        <a:spcAft>
                          <a:spcPts val="0"/>
                        </a:spcAft>
                      </a:pPr>
                      <a:r>
                        <a:rPr lang="de-DE" sz="1200" dirty="0">
                          <a:effectLst/>
                        </a:rPr>
                        <a:t>Datum</a:t>
                      </a:r>
                      <a:endParaRPr lang="de-DE" sz="1200" dirty="0">
                        <a:effectLst/>
                        <a:latin typeface="Calibri"/>
                        <a:ea typeface="Calibri"/>
                        <a:cs typeface="Times New Roman"/>
                      </a:endParaRPr>
                    </a:p>
                  </a:txBody>
                  <a:tcPr marL="68580" marR="68580" marT="0" marB="0" anchor="ctr"/>
                </a:tc>
                <a:tc hMerge="1">
                  <a:txBody>
                    <a:bodyPr/>
                    <a:lstStyle/>
                    <a:p>
                      <a:endParaRPr lang="de-DE"/>
                    </a:p>
                  </a:txBody>
                  <a:tcPr/>
                </a:tc>
                <a:tc gridSpan="2">
                  <a:txBody>
                    <a:bodyPr/>
                    <a:lstStyle/>
                    <a:p>
                      <a:pPr algn="ctr">
                        <a:lnSpc>
                          <a:spcPct val="115000"/>
                        </a:lnSpc>
                        <a:spcAft>
                          <a:spcPts val="0"/>
                        </a:spcAft>
                      </a:pPr>
                      <a:r>
                        <a:rPr lang="de-DE" sz="1200" dirty="0">
                          <a:effectLst/>
                        </a:rPr>
                        <a:t>Inhalt Vorlesung</a:t>
                      </a:r>
                      <a:endParaRPr lang="de-DE" sz="1200" dirty="0">
                        <a:effectLst/>
                        <a:latin typeface="Calibri"/>
                        <a:ea typeface="Calibri"/>
                        <a:cs typeface="Times New Roman"/>
                      </a:endParaRPr>
                    </a:p>
                  </a:txBody>
                  <a:tcPr marL="68580" marR="68580" marT="0" marB="0" anchor="ctr"/>
                </a:tc>
                <a:tc hMerge="1">
                  <a:txBody>
                    <a:bodyPr/>
                    <a:lstStyle/>
                    <a:p>
                      <a:endParaRPr lang="de-DE"/>
                    </a:p>
                  </a:txBody>
                  <a:tcPr/>
                </a:tc>
                <a:tc>
                  <a:txBody>
                    <a:bodyPr/>
                    <a:lstStyle/>
                    <a:p>
                      <a:pPr algn="ctr">
                        <a:lnSpc>
                          <a:spcPct val="115000"/>
                        </a:lnSpc>
                        <a:spcAft>
                          <a:spcPts val="0"/>
                        </a:spcAft>
                      </a:pPr>
                      <a:r>
                        <a:rPr lang="de-DE" sz="1200" dirty="0">
                          <a:effectLst/>
                        </a:rPr>
                        <a:t>Übung</a:t>
                      </a:r>
                      <a:endParaRPr lang="de-DE" sz="1200" dirty="0">
                        <a:effectLst/>
                        <a:latin typeface="Calibri"/>
                        <a:ea typeface="Calibri"/>
                        <a:cs typeface="Times New Roman"/>
                      </a:endParaRPr>
                    </a:p>
                  </a:txBody>
                  <a:tcPr marL="68580" marR="68580" marT="0" marB="0" anchor="ctr"/>
                </a:tc>
                <a:extLst>
                  <a:ext uri="{0D108BD9-81ED-4DB2-BD59-A6C34878D82A}">
                    <a16:rowId xmlns:a16="http://schemas.microsoft.com/office/drawing/2014/main" val="10000"/>
                  </a:ext>
                </a:extLst>
              </a:tr>
              <a:tr h="396164">
                <a:tc>
                  <a:txBody>
                    <a:bodyPr/>
                    <a:lstStyle/>
                    <a:p>
                      <a:pPr algn="ctr">
                        <a:lnSpc>
                          <a:spcPct val="115000"/>
                        </a:lnSpc>
                        <a:spcAft>
                          <a:spcPts val="0"/>
                        </a:spcAft>
                      </a:pPr>
                      <a:r>
                        <a:rPr lang="de-DE" sz="1200">
                          <a:effectLst/>
                        </a:rPr>
                        <a:t>1</a:t>
                      </a:r>
                      <a:endParaRPr lang="de-DE" sz="12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de-DE" sz="1200" dirty="0">
                          <a:effectLst/>
                        </a:rPr>
                        <a:t>4. Okt</a:t>
                      </a:r>
                    </a:p>
                  </a:txBody>
                  <a:tcPr marL="68580" marR="68580" marT="0" marB="0" anchor="ctr"/>
                </a:tc>
                <a:tc>
                  <a:txBody>
                    <a:bodyPr/>
                    <a:lstStyle/>
                    <a:p>
                      <a:pPr algn="ctr">
                        <a:spcAft>
                          <a:spcPts val="0"/>
                        </a:spcAft>
                      </a:pPr>
                      <a:r>
                        <a:rPr lang="de-DE" sz="1200" dirty="0">
                          <a:effectLst/>
                        </a:rPr>
                        <a:t> </a:t>
                      </a:r>
                      <a:endParaRPr lang="de-DE" sz="1200" dirty="0">
                        <a:effectLst/>
                        <a:latin typeface="Calibri"/>
                        <a:ea typeface="Calibri"/>
                        <a:cs typeface="Times New Roman"/>
                      </a:endParaRPr>
                    </a:p>
                  </a:txBody>
                  <a:tcPr marL="68580" marR="68580" marT="0" marB="0"/>
                </a:tc>
                <a:tc>
                  <a:txBody>
                    <a:bodyPr/>
                    <a:lstStyle/>
                    <a:p>
                      <a:pPr marL="342900" lvl="0" indent="-342900">
                        <a:spcAft>
                          <a:spcPts val="0"/>
                        </a:spcAft>
                        <a:buFont typeface="Symbol"/>
                        <a:buChar char=""/>
                      </a:pPr>
                      <a:r>
                        <a:rPr lang="de-DE" sz="1200" dirty="0">
                          <a:effectLst/>
                        </a:rPr>
                        <a:t>Pixelgrafik / Vektorgrafik</a:t>
                      </a:r>
                    </a:p>
                    <a:p>
                      <a:pPr marL="342900" lvl="0" indent="-342900">
                        <a:spcAft>
                          <a:spcPts val="0"/>
                        </a:spcAft>
                        <a:buFont typeface="Symbol"/>
                        <a:buChar char=""/>
                      </a:pPr>
                      <a:r>
                        <a:rPr lang="de-DE" sz="1200" dirty="0">
                          <a:effectLst/>
                        </a:rPr>
                        <a:t>Erste Schritte in Cinema 4D</a:t>
                      </a:r>
                      <a:endParaRPr lang="de-DE" sz="12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200" dirty="0" err="1">
                          <a:effectLst/>
                        </a:rPr>
                        <a:t>Modlleiern</a:t>
                      </a:r>
                      <a:r>
                        <a:rPr lang="de-DE" sz="1200" dirty="0">
                          <a:effectLst/>
                        </a:rPr>
                        <a:t> aus Grundobjekten, verschieben, rotieren, skalieren</a:t>
                      </a:r>
                      <a:endParaRPr lang="de-DE" sz="12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533818">
                <a:tc>
                  <a:txBody>
                    <a:bodyPr/>
                    <a:lstStyle/>
                    <a:p>
                      <a:pPr algn="ctr">
                        <a:lnSpc>
                          <a:spcPct val="115000"/>
                        </a:lnSpc>
                        <a:spcAft>
                          <a:spcPts val="0"/>
                        </a:spcAft>
                      </a:pPr>
                      <a:r>
                        <a:rPr lang="de-DE" sz="1200">
                          <a:effectLst/>
                        </a:rPr>
                        <a:t>2</a:t>
                      </a:r>
                      <a:endParaRPr lang="de-DE" sz="12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de-DE" sz="1200" dirty="0">
                          <a:effectLst/>
                        </a:rPr>
                        <a:t>11. Okt</a:t>
                      </a:r>
                      <a:endParaRPr lang="de-DE" sz="1200" dirty="0">
                        <a:effectLst/>
                        <a:latin typeface="Calibri"/>
                        <a:ea typeface="Calibri"/>
                        <a:cs typeface="Times New Roman"/>
                      </a:endParaRPr>
                    </a:p>
                  </a:txBody>
                  <a:tcPr marL="68580" marR="68580" marT="0" marB="0" anchor="ctr"/>
                </a:tc>
                <a:tc rowSpan="5">
                  <a:txBody>
                    <a:bodyPr/>
                    <a:lstStyle/>
                    <a:p>
                      <a:pPr algn="ctr">
                        <a:spcAft>
                          <a:spcPts val="0"/>
                        </a:spcAft>
                      </a:pPr>
                      <a:r>
                        <a:rPr lang="de-DE" sz="1200" dirty="0" err="1">
                          <a:solidFill>
                            <a:schemeClr val="accent3"/>
                          </a:solidFill>
                          <a:effectLst/>
                        </a:rPr>
                        <a:t>Modelling</a:t>
                      </a:r>
                      <a:endParaRPr lang="de-DE" sz="1200" dirty="0">
                        <a:solidFill>
                          <a:schemeClr val="accent3"/>
                        </a:solidFill>
                        <a:effectLst/>
                        <a:latin typeface="Calibri"/>
                        <a:ea typeface="Calibri"/>
                        <a:cs typeface="Times New Roman"/>
                      </a:endParaRPr>
                    </a:p>
                  </a:txBody>
                  <a:tcPr marL="68580" marR="68580" marT="0" marB="0" vert="vert270" anchor="ctr">
                    <a:solidFill>
                      <a:schemeClr val="tx1">
                        <a:lumMod val="75000"/>
                        <a:lumOff val="25000"/>
                      </a:schemeClr>
                    </a:solidFill>
                  </a:tcPr>
                </a:tc>
                <a:tc>
                  <a:txBody>
                    <a:bodyPr/>
                    <a:lstStyle/>
                    <a:p>
                      <a:pPr marL="342900" lvl="0" indent="-342900">
                        <a:spcAft>
                          <a:spcPts val="0"/>
                        </a:spcAft>
                        <a:buFont typeface="Symbol"/>
                        <a:buChar char=""/>
                      </a:pPr>
                      <a:r>
                        <a:rPr lang="de-DE" sz="1200" dirty="0">
                          <a:effectLst/>
                        </a:rPr>
                        <a:t>3D-Objekte</a:t>
                      </a:r>
                    </a:p>
                    <a:p>
                      <a:pPr marL="342900" lvl="0" indent="-342900">
                        <a:spcAft>
                          <a:spcPts val="0"/>
                        </a:spcAft>
                        <a:buFont typeface="Symbol"/>
                        <a:buChar char=""/>
                      </a:pPr>
                      <a:r>
                        <a:rPr lang="de-DE" sz="1200" dirty="0">
                          <a:effectLst/>
                        </a:rPr>
                        <a:t>Koordinatensysteme</a:t>
                      </a:r>
                    </a:p>
                    <a:p>
                      <a:pPr marL="342900" lvl="0" indent="-342900">
                        <a:spcAft>
                          <a:spcPts val="0"/>
                        </a:spcAft>
                        <a:buFont typeface="Symbol"/>
                        <a:buChar char=""/>
                      </a:pPr>
                      <a:r>
                        <a:rPr lang="de-DE" sz="1200" dirty="0">
                          <a:effectLst/>
                        </a:rPr>
                        <a:t>Objekt-Hierarchien</a:t>
                      </a:r>
                      <a:endParaRPr lang="de-DE" sz="12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200" dirty="0">
                          <a:effectLst/>
                        </a:rPr>
                        <a:t>Objekt-Hierarchien als Vorbereitung für Animation, Rotationsmittelpunkt</a:t>
                      </a:r>
                      <a:endParaRPr lang="de-DE" sz="1200"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533818">
                <a:tc>
                  <a:txBody>
                    <a:bodyPr/>
                    <a:lstStyle/>
                    <a:p>
                      <a:pPr algn="ctr">
                        <a:lnSpc>
                          <a:spcPct val="115000"/>
                        </a:lnSpc>
                        <a:spcAft>
                          <a:spcPts val="0"/>
                        </a:spcAft>
                      </a:pPr>
                      <a:r>
                        <a:rPr lang="de-DE" sz="1200">
                          <a:effectLst/>
                        </a:rPr>
                        <a:t>3</a:t>
                      </a:r>
                      <a:endParaRPr lang="de-DE" sz="12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de-DE" sz="1200" dirty="0">
                          <a:effectLst/>
                          <a:latin typeface="+mn-lt"/>
                          <a:ea typeface="+mn-ea"/>
                          <a:cs typeface="+mn-cs"/>
                        </a:rPr>
                        <a:t>18. Okt</a:t>
                      </a:r>
                      <a:endParaRPr lang="de-DE" sz="1200" dirty="0">
                        <a:effectLst/>
                        <a:latin typeface="Calibri"/>
                        <a:ea typeface="Calibri"/>
                        <a:cs typeface="Times New Roman"/>
                      </a:endParaRPr>
                    </a:p>
                  </a:txBody>
                  <a:tcPr marL="68580" marR="68580" marT="0" marB="0" anchor="ctr"/>
                </a:tc>
                <a:tc vMerge="1">
                  <a:txBody>
                    <a:bodyPr/>
                    <a:lstStyle/>
                    <a:p>
                      <a:endParaRPr lang="de-DE"/>
                    </a:p>
                  </a:txBody>
                  <a:tcPr/>
                </a:tc>
                <a:tc>
                  <a:txBody>
                    <a:bodyPr/>
                    <a:lstStyle/>
                    <a:p>
                      <a:pPr marL="342900" lvl="0" indent="-342900">
                        <a:spcAft>
                          <a:spcPts val="0"/>
                        </a:spcAft>
                        <a:buFont typeface="Symbol"/>
                        <a:buChar char=""/>
                      </a:pPr>
                      <a:r>
                        <a:rPr lang="de-DE" sz="1200" dirty="0">
                          <a:effectLst/>
                        </a:rPr>
                        <a:t>Transformationen</a:t>
                      </a:r>
                    </a:p>
                    <a:p>
                      <a:pPr marL="342900" lvl="0" indent="-342900">
                        <a:spcAft>
                          <a:spcPts val="0"/>
                        </a:spcAft>
                        <a:buFont typeface="Symbol"/>
                        <a:buChar char=""/>
                      </a:pPr>
                      <a:r>
                        <a:rPr lang="de-DE" sz="1200" dirty="0">
                          <a:effectLst/>
                        </a:rPr>
                        <a:t>Selektion</a:t>
                      </a:r>
                    </a:p>
                    <a:p>
                      <a:pPr marL="342900" lvl="0" indent="-342900">
                        <a:spcAft>
                          <a:spcPts val="0"/>
                        </a:spcAft>
                        <a:buFont typeface="Symbol"/>
                        <a:buChar char=""/>
                      </a:pPr>
                      <a:r>
                        <a:rPr lang="de-DE" sz="1200" dirty="0">
                          <a:effectLst/>
                        </a:rPr>
                        <a:t>Polygonmodellierung</a:t>
                      </a:r>
                      <a:endParaRPr lang="de-DE" sz="12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200" dirty="0">
                          <a:effectLst/>
                        </a:rPr>
                        <a:t>Werkzeuge der Polygonmodellierung</a:t>
                      </a:r>
                      <a:endParaRPr lang="de-DE" sz="1200" dirty="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715960">
                <a:tc>
                  <a:txBody>
                    <a:bodyPr/>
                    <a:lstStyle/>
                    <a:p>
                      <a:pPr algn="ctr">
                        <a:lnSpc>
                          <a:spcPct val="115000"/>
                        </a:lnSpc>
                        <a:spcAft>
                          <a:spcPts val="0"/>
                        </a:spcAft>
                      </a:pPr>
                      <a:r>
                        <a:rPr lang="de-DE" sz="1200" dirty="0">
                          <a:effectLst/>
                        </a:rPr>
                        <a:t>4</a:t>
                      </a:r>
                      <a:endParaRPr lang="de-DE" sz="12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de-DE" sz="1200" dirty="0">
                          <a:effectLst/>
                        </a:rPr>
                        <a:t>25. Okt</a:t>
                      </a:r>
                    </a:p>
                    <a:p>
                      <a:pPr algn="ctr">
                        <a:lnSpc>
                          <a:spcPct val="115000"/>
                        </a:lnSpc>
                        <a:spcAft>
                          <a:spcPts val="0"/>
                        </a:spcAft>
                      </a:pPr>
                      <a:endParaRPr lang="de-DE" sz="1200" dirty="0">
                        <a:effectLst/>
                        <a:latin typeface="Calibri"/>
                        <a:ea typeface="Calibri"/>
                        <a:cs typeface="Times New Roman"/>
                      </a:endParaRPr>
                    </a:p>
                  </a:txBody>
                  <a:tcPr marL="68580" marR="68580" marT="0" marB="0" anchor="ctr"/>
                </a:tc>
                <a:tc vMerge="1">
                  <a:txBody>
                    <a:bodyPr/>
                    <a:lstStyle/>
                    <a:p>
                      <a:endParaRPr lang="de-DE"/>
                    </a:p>
                  </a:txBody>
                  <a:tcPr/>
                </a:tc>
                <a:tc>
                  <a:txBody>
                    <a:bodyPr/>
                    <a:lstStyle/>
                    <a:p>
                      <a:pPr marL="342900" lvl="0" indent="-342900">
                        <a:spcAft>
                          <a:spcPts val="0"/>
                        </a:spcAft>
                        <a:buFont typeface="Symbol"/>
                        <a:buChar char=""/>
                      </a:pPr>
                      <a:r>
                        <a:rPr lang="de-DE" sz="1200" dirty="0" err="1">
                          <a:effectLst/>
                        </a:rPr>
                        <a:t>Splines</a:t>
                      </a:r>
                      <a:r>
                        <a:rPr lang="de-DE" sz="1200" dirty="0">
                          <a:effectLst/>
                        </a:rPr>
                        <a:t> und NURBS in der Computergrafik</a:t>
                      </a:r>
                    </a:p>
                    <a:p>
                      <a:pPr marL="342900" lvl="0" indent="-342900">
                        <a:spcAft>
                          <a:spcPts val="0"/>
                        </a:spcAft>
                        <a:buFont typeface="Symbol"/>
                        <a:buChar char=""/>
                      </a:pPr>
                      <a:r>
                        <a:rPr lang="de-DE" sz="1200" dirty="0" err="1">
                          <a:effectLst/>
                        </a:rPr>
                        <a:t>Splines</a:t>
                      </a:r>
                      <a:r>
                        <a:rPr lang="de-DE" sz="1200" dirty="0">
                          <a:effectLst/>
                        </a:rPr>
                        <a:t> und NURBS in C4D</a:t>
                      </a:r>
                      <a:endParaRPr lang="de-DE" sz="12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200" dirty="0">
                          <a:effectLst/>
                        </a:rPr>
                        <a:t>Rotationssymmetrie</a:t>
                      </a:r>
                      <a:r>
                        <a:rPr lang="de-DE" sz="1200" baseline="0" dirty="0">
                          <a:effectLst/>
                        </a:rPr>
                        <a:t> etc. </a:t>
                      </a:r>
                      <a:r>
                        <a:rPr lang="de-DE" sz="1200" dirty="0">
                          <a:effectLst/>
                        </a:rPr>
                        <a:t> Anwendung von </a:t>
                      </a:r>
                      <a:r>
                        <a:rPr lang="de-DE" sz="1200" dirty="0" err="1">
                          <a:effectLst/>
                        </a:rPr>
                        <a:t>Splines</a:t>
                      </a:r>
                      <a:r>
                        <a:rPr lang="de-DE" sz="1200" dirty="0">
                          <a:effectLst/>
                        </a:rPr>
                        <a:t> und NURBS</a:t>
                      </a:r>
                      <a:endParaRPr lang="de-DE" sz="1200"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396164">
                <a:tc>
                  <a:txBody>
                    <a:bodyPr/>
                    <a:lstStyle/>
                    <a:p>
                      <a:pPr algn="ctr">
                        <a:lnSpc>
                          <a:spcPct val="115000"/>
                        </a:lnSpc>
                        <a:spcAft>
                          <a:spcPts val="0"/>
                        </a:spcAft>
                      </a:pPr>
                      <a:r>
                        <a:rPr lang="de-DE" sz="1200" dirty="0">
                          <a:effectLst/>
                        </a:rPr>
                        <a:t>5</a:t>
                      </a:r>
                      <a:endParaRPr lang="de-DE" sz="1200" dirty="0">
                        <a:effectLst/>
                        <a:latin typeface="Calibri"/>
                        <a:ea typeface="Calibri"/>
                        <a:cs typeface="Times New Roman"/>
                      </a:endParaRPr>
                    </a:p>
                  </a:txBody>
                  <a:tcPr marL="68580" marR="68580" marT="0" marB="0" anchor="ctr"/>
                </a:tc>
                <a:tc>
                  <a:txBody>
                    <a:bodyPr/>
                    <a:lstStyle/>
                    <a:p>
                      <a:pPr marL="228600" indent="-228600" algn="ctr">
                        <a:lnSpc>
                          <a:spcPct val="115000"/>
                        </a:lnSpc>
                        <a:spcAft>
                          <a:spcPts val="0"/>
                        </a:spcAft>
                        <a:buAutoNum type="arabicPeriod"/>
                      </a:pPr>
                      <a:r>
                        <a:rPr lang="de-DE" sz="1200" dirty="0">
                          <a:effectLst/>
                        </a:rPr>
                        <a:t>Nov</a:t>
                      </a:r>
                      <a:endParaRPr lang="de-DE" sz="1200" dirty="0">
                        <a:effectLst/>
                        <a:latin typeface="Calibri"/>
                        <a:ea typeface="Calibri"/>
                        <a:cs typeface="Times New Roman"/>
                      </a:endParaRPr>
                    </a:p>
                  </a:txBody>
                  <a:tcPr marL="68580" marR="68580" marT="0" marB="0" anchor="ctr"/>
                </a:tc>
                <a:tc vMerge="1">
                  <a:txBody>
                    <a:bodyPr/>
                    <a:lstStyle/>
                    <a:p>
                      <a:endParaRPr lang="de-DE"/>
                    </a:p>
                  </a:txBody>
                  <a:tcPr/>
                </a:tc>
                <a:tc>
                  <a:txBody>
                    <a:bodyPr/>
                    <a:lstStyle/>
                    <a:p>
                      <a:pPr marL="342900" lvl="0" indent="-342900">
                        <a:spcAft>
                          <a:spcPts val="0"/>
                        </a:spcAft>
                        <a:buFont typeface="Symbol"/>
                        <a:buChar char=""/>
                      </a:pPr>
                      <a:r>
                        <a:rPr lang="en-US" sz="1200" dirty="0">
                          <a:effectLst/>
                        </a:rPr>
                        <a:t>Subdivision Surfaces (Hyper-NURBS)</a:t>
                      </a:r>
                      <a:endParaRPr lang="de-DE" sz="1200" dirty="0">
                        <a:effectLst/>
                      </a:endParaRPr>
                    </a:p>
                    <a:p>
                      <a:pPr marL="342900" lvl="0" indent="-342900">
                        <a:spcAft>
                          <a:spcPts val="0"/>
                        </a:spcAft>
                        <a:buFont typeface="Symbol"/>
                        <a:buChar char=""/>
                      </a:pPr>
                      <a:r>
                        <a:rPr lang="en-US" sz="1200" dirty="0">
                          <a:effectLst/>
                        </a:rPr>
                        <a:t>Advanced </a:t>
                      </a:r>
                      <a:r>
                        <a:rPr lang="en-US" sz="1200" dirty="0" err="1">
                          <a:effectLst/>
                        </a:rPr>
                        <a:t>Modelling</a:t>
                      </a:r>
                      <a:endParaRPr lang="de-DE" sz="12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200" dirty="0">
                          <a:effectLst/>
                        </a:rPr>
                        <a:t>„Box-</a:t>
                      </a:r>
                      <a:r>
                        <a:rPr lang="de-DE" sz="1200" dirty="0" err="1">
                          <a:effectLst/>
                        </a:rPr>
                        <a:t>Modelling</a:t>
                      </a:r>
                      <a:r>
                        <a:rPr lang="de-DE" sz="1200" dirty="0">
                          <a:effectLst/>
                        </a:rPr>
                        <a:t>“, Anwendung von Subdivision </a:t>
                      </a:r>
                      <a:r>
                        <a:rPr lang="de-DE" sz="1200" dirty="0" err="1">
                          <a:effectLst/>
                        </a:rPr>
                        <a:t>Surfaces</a:t>
                      </a:r>
                      <a:endParaRPr lang="de-DE" sz="1200" dirty="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r h="533818">
                <a:tc>
                  <a:txBody>
                    <a:bodyPr/>
                    <a:lstStyle/>
                    <a:p>
                      <a:pPr algn="ctr">
                        <a:lnSpc>
                          <a:spcPct val="115000"/>
                        </a:lnSpc>
                        <a:spcAft>
                          <a:spcPts val="0"/>
                        </a:spcAft>
                      </a:pPr>
                      <a:r>
                        <a:rPr lang="de-DE" sz="1200">
                          <a:effectLst/>
                        </a:rPr>
                        <a:t>6</a:t>
                      </a:r>
                      <a:endParaRPr lang="de-DE" sz="12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de-DE" sz="1200" dirty="0">
                          <a:effectLst/>
                        </a:rPr>
                        <a:t>8. Nov</a:t>
                      </a:r>
                      <a:endParaRPr lang="de-DE" sz="1200" dirty="0">
                        <a:effectLst/>
                        <a:latin typeface="Calibri"/>
                        <a:ea typeface="Calibri"/>
                        <a:cs typeface="Times New Roman"/>
                      </a:endParaRPr>
                    </a:p>
                  </a:txBody>
                  <a:tcPr marL="68580" marR="68580" marT="0" marB="0" anchor="ctr"/>
                </a:tc>
                <a:tc vMerge="1">
                  <a:txBody>
                    <a:bodyPr/>
                    <a:lstStyle/>
                    <a:p>
                      <a:endParaRPr lang="de-DE"/>
                    </a:p>
                  </a:txBody>
                  <a:tcPr/>
                </a:tc>
                <a:tc>
                  <a:txBody>
                    <a:bodyPr/>
                    <a:lstStyle/>
                    <a:p>
                      <a:pPr marL="342900" lvl="0" indent="-342900">
                        <a:spcAft>
                          <a:spcPts val="0"/>
                        </a:spcAft>
                        <a:buFont typeface="Symbol"/>
                        <a:buChar char=""/>
                      </a:pPr>
                      <a:r>
                        <a:rPr lang="de-DE" sz="1200" dirty="0">
                          <a:effectLst/>
                        </a:rPr>
                        <a:t>Weitere Modellierungsarten</a:t>
                      </a:r>
                    </a:p>
                    <a:p>
                      <a:pPr marL="742950" lvl="1" indent="-285750">
                        <a:spcAft>
                          <a:spcPts val="0"/>
                        </a:spcAft>
                        <a:buFont typeface="Courier New"/>
                        <a:buChar char="o"/>
                      </a:pPr>
                      <a:r>
                        <a:rPr lang="de-DE" sz="1200" dirty="0" err="1">
                          <a:effectLst/>
                        </a:rPr>
                        <a:t>Modelling</a:t>
                      </a:r>
                      <a:r>
                        <a:rPr lang="de-DE" sz="1200" dirty="0">
                          <a:effectLst/>
                        </a:rPr>
                        <a:t>-Objekte</a:t>
                      </a:r>
                    </a:p>
                    <a:p>
                      <a:pPr marL="742950" lvl="1" indent="-285750">
                        <a:spcAft>
                          <a:spcPts val="0"/>
                        </a:spcAft>
                        <a:buFont typeface="Courier New"/>
                        <a:buChar char="o"/>
                      </a:pPr>
                      <a:r>
                        <a:rPr lang="de-DE" sz="1200" dirty="0">
                          <a:effectLst/>
                        </a:rPr>
                        <a:t>Deformation</a:t>
                      </a:r>
                      <a:endParaRPr lang="de-DE" sz="1200" dirty="0">
                        <a:effectLst/>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de-DE" sz="1200" dirty="0">
                          <a:effectLst/>
                        </a:rPr>
                        <a:t>Szene ausleuchten – 3-Punkt-Beleuchtung, Schatten und Transparenz</a:t>
                      </a:r>
                      <a:endParaRPr lang="de-DE" sz="1200" dirty="0">
                        <a:effectLst/>
                        <a:latin typeface="Calibri"/>
                        <a:ea typeface="Calibri"/>
                        <a:cs typeface="Times New Roman"/>
                      </a:endParaRPr>
                    </a:p>
                    <a:p>
                      <a:pPr>
                        <a:lnSpc>
                          <a:spcPct val="115000"/>
                        </a:lnSpc>
                        <a:spcAft>
                          <a:spcPts val="0"/>
                        </a:spcAft>
                      </a:pPr>
                      <a:endParaRPr lang="de-DE" sz="1200" dirty="0">
                        <a:effectLst/>
                        <a:latin typeface="Calibri"/>
                        <a:ea typeface="Calibri"/>
                        <a:cs typeface="Times New Roman"/>
                      </a:endParaRPr>
                    </a:p>
                  </a:txBody>
                  <a:tcPr marL="68580" marR="68580" marT="0" marB="0"/>
                </a:tc>
                <a:extLst>
                  <a:ext uri="{0D108BD9-81ED-4DB2-BD59-A6C34878D82A}">
                    <a16:rowId xmlns:a16="http://schemas.microsoft.com/office/drawing/2014/main" val="10006"/>
                  </a:ext>
                </a:extLst>
              </a:tr>
              <a:tr h="711758">
                <a:tc>
                  <a:txBody>
                    <a:bodyPr/>
                    <a:lstStyle/>
                    <a:p>
                      <a:pPr algn="ctr">
                        <a:lnSpc>
                          <a:spcPct val="115000"/>
                        </a:lnSpc>
                        <a:spcAft>
                          <a:spcPts val="0"/>
                        </a:spcAft>
                      </a:pPr>
                      <a:r>
                        <a:rPr lang="de-DE" sz="1200" dirty="0">
                          <a:effectLst/>
                        </a:rPr>
                        <a:t>7</a:t>
                      </a:r>
                      <a:endParaRPr lang="de-DE" sz="12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de-DE" sz="1200" dirty="0">
                          <a:effectLst/>
                        </a:rPr>
                        <a:t>15. Nov</a:t>
                      </a:r>
                      <a:endParaRPr lang="de-DE" sz="1200" dirty="0">
                        <a:effectLst/>
                        <a:latin typeface="Calibri"/>
                        <a:ea typeface="Calibri"/>
                        <a:cs typeface="Times New Roman"/>
                      </a:endParaRPr>
                    </a:p>
                  </a:txBody>
                  <a:tcPr marL="68580" marR="68580" marT="0" marB="0" anchor="ctr"/>
                </a:tc>
                <a:tc rowSpan="3">
                  <a:txBody>
                    <a:bodyPr/>
                    <a:lstStyle/>
                    <a:p>
                      <a:pPr algn="ctr">
                        <a:spcAft>
                          <a:spcPts val="0"/>
                        </a:spcAft>
                      </a:pPr>
                      <a:r>
                        <a:rPr lang="de-DE" sz="1200" dirty="0" err="1">
                          <a:solidFill>
                            <a:schemeClr val="accent3"/>
                          </a:solidFill>
                          <a:effectLst/>
                        </a:rPr>
                        <a:t>Shading</a:t>
                      </a:r>
                      <a:endParaRPr lang="de-DE" sz="1200" dirty="0">
                        <a:solidFill>
                          <a:schemeClr val="accent3"/>
                        </a:solidFill>
                        <a:effectLst/>
                        <a:latin typeface="Calibri"/>
                        <a:ea typeface="Calibri"/>
                        <a:cs typeface="Times New Roman"/>
                      </a:endParaRPr>
                    </a:p>
                  </a:txBody>
                  <a:tcPr marL="68580" marR="68580" marT="0" marB="0" vert="vert270" anchor="ctr">
                    <a:solidFill>
                      <a:schemeClr val="tx1">
                        <a:lumMod val="65000"/>
                        <a:lumOff val="35000"/>
                      </a:schemeClr>
                    </a:solidFill>
                  </a:tcPr>
                </a:tc>
                <a:tc>
                  <a:txBody>
                    <a:bodyPr/>
                    <a:lstStyle/>
                    <a:p>
                      <a:pPr marL="342900" lvl="0" indent="-342900">
                        <a:spcAft>
                          <a:spcPts val="0"/>
                        </a:spcAft>
                        <a:buFont typeface="Symbol"/>
                        <a:buChar char=""/>
                      </a:pPr>
                      <a:r>
                        <a:rPr lang="de-DE" sz="1200" dirty="0">
                          <a:effectLst/>
                        </a:rPr>
                        <a:t>Farbe &amp; Beleuchtung</a:t>
                      </a:r>
                    </a:p>
                    <a:p>
                      <a:pPr marL="742950" lvl="1" indent="-285750">
                        <a:spcAft>
                          <a:spcPts val="0"/>
                        </a:spcAft>
                        <a:buFont typeface="Courier New"/>
                        <a:buChar char="o"/>
                      </a:pPr>
                      <a:r>
                        <a:rPr lang="de-DE" sz="1200" dirty="0" err="1">
                          <a:effectLst/>
                        </a:rPr>
                        <a:t>Parameterisierung</a:t>
                      </a:r>
                      <a:r>
                        <a:rPr lang="de-DE" sz="1200" dirty="0">
                          <a:effectLst/>
                        </a:rPr>
                        <a:t> von Farbe / Rechnen mit Farben</a:t>
                      </a:r>
                    </a:p>
                    <a:p>
                      <a:pPr marL="742950" lvl="1" indent="-285750">
                        <a:spcAft>
                          <a:spcPts val="0"/>
                        </a:spcAft>
                        <a:buFont typeface="Courier New"/>
                        <a:buChar char="o"/>
                      </a:pPr>
                      <a:r>
                        <a:rPr lang="de-DE" sz="1200" dirty="0">
                          <a:effectLst/>
                        </a:rPr>
                        <a:t>Material und Licht in C4D</a:t>
                      </a:r>
                      <a:endParaRPr lang="de-DE" sz="12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200" dirty="0">
                          <a:effectLst/>
                        </a:rPr>
                        <a:t>Material-Editor-Szene</a:t>
                      </a:r>
                      <a:endParaRPr lang="de-DE" sz="1200" dirty="0">
                        <a:effectLst/>
                        <a:latin typeface="Calibri"/>
                        <a:ea typeface="Calibri"/>
                        <a:cs typeface="Times New Roman"/>
                      </a:endParaRPr>
                    </a:p>
                  </a:txBody>
                  <a:tcPr marL="68580" marR="68580" marT="0" marB="0"/>
                </a:tc>
                <a:extLst>
                  <a:ext uri="{0D108BD9-81ED-4DB2-BD59-A6C34878D82A}">
                    <a16:rowId xmlns:a16="http://schemas.microsoft.com/office/drawing/2014/main" val="10007"/>
                  </a:ext>
                </a:extLst>
              </a:tr>
              <a:tr h="533818">
                <a:tc>
                  <a:txBody>
                    <a:bodyPr/>
                    <a:lstStyle/>
                    <a:p>
                      <a:pPr algn="ctr">
                        <a:lnSpc>
                          <a:spcPct val="115000"/>
                        </a:lnSpc>
                        <a:spcAft>
                          <a:spcPts val="0"/>
                        </a:spcAft>
                      </a:pPr>
                      <a:r>
                        <a:rPr lang="de-DE" sz="1200" dirty="0">
                          <a:effectLst/>
                        </a:rPr>
                        <a:t>8</a:t>
                      </a:r>
                      <a:endParaRPr lang="de-DE" sz="12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de-DE" sz="1200" dirty="0">
                          <a:effectLst/>
                        </a:rPr>
                        <a:t>22. Nov</a:t>
                      </a:r>
                      <a:endParaRPr lang="de-DE" sz="1200" dirty="0">
                        <a:effectLst/>
                        <a:latin typeface="Calibri"/>
                        <a:ea typeface="Calibri"/>
                        <a:cs typeface="Times New Roman"/>
                      </a:endParaRPr>
                    </a:p>
                  </a:txBody>
                  <a:tcPr marL="68580" marR="68580" marT="0" marB="0" anchor="ctr"/>
                </a:tc>
                <a:tc vMerge="1">
                  <a:txBody>
                    <a:bodyPr/>
                    <a:lstStyle/>
                    <a:p>
                      <a:endParaRPr lang="de-DE"/>
                    </a:p>
                  </a:txBody>
                  <a:tcPr/>
                </a:tc>
                <a:tc>
                  <a:txBody>
                    <a:bodyPr/>
                    <a:lstStyle/>
                    <a:p>
                      <a:pPr marL="342900" lvl="0" indent="-342900">
                        <a:spcAft>
                          <a:spcPts val="0"/>
                        </a:spcAft>
                        <a:buFont typeface="Symbol"/>
                        <a:buChar char=""/>
                      </a:pPr>
                      <a:r>
                        <a:rPr lang="en-US" sz="1200" dirty="0">
                          <a:effectLst/>
                        </a:rPr>
                        <a:t>Material und </a:t>
                      </a:r>
                      <a:r>
                        <a:rPr lang="en-US" sz="1200" dirty="0" err="1">
                          <a:effectLst/>
                        </a:rPr>
                        <a:t>Texturen</a:t>
                      </a:r>
                      <a:endParaRPr lang="de-DE" sz="1200" dirty="0">
                        <a:effectLst/>
                      </a:endParaRPr>
                    </a:p>
                    <a:p>
                      <a:pPr marL="742950" lvl="1" indent="-285750">
                        <a:spcAft>
                          <a:spcPts val="0"/>
                        </a:spcAft>
                        <a:buFont typeface="Courier New"/>
                        <a:buChar char="o"/>
                      </a:pPr>
                      <a:r>
                        <a:rPr lang="en-US" sz="1200" dirty="0">
                          <a:effectLst/>
                        </a:rPr>
                        <a:t>Texture-Mapping </a:t>
                      </a:r>
                      <a:r>
                        <a:rPr lang="en-US" sz="1200" dirty="0" err="1">
                          <a:effectLst/>
                        </a:rPr>
                        <a:t>Hintergrund</a:t>
                      </a:r>
                      <a:endParaRPr lang="de-DE" sz="1200" dirty="0">
                        <a:effectLst/>
                      </a:endParaRPr>
                    </a:p>
                    <a:p>
                      <a:pPr marL="742950" lvl="1" indent="-285750">
                        <a:spcAft>
                          <a:spcPts val="0"/>
                        </a:spcAft>
                        <a:buFont typeface="Courier New"/>
                        <a:buChar char="o"/>
                      </a:pPr>
                      <a:r>
                        <a:rPr lang="en-US" sz="1200" dirty="0" err="1">
                          <a:effectLst/>
                        </a:rPr>
                        <a:t>Prozedurale</a:t>
                      </a:r>
                      <a:r>
                        <a:rPr lang="en-US" sz="1200" dirty="0">
                          <a:effectLst/>
                        </a:rPr>
                        <a:t> </a:t>
                      </a:r>
                      <a:r>
                        <a:rPr lang="en-US" sz="1200" dirty="0" err="1">
                          <a:effectLst/>
                        </a:rPr>
                        <a:t>Texturen</a:t>
                      </a:r>
                      <a:endParaRPr lang="de-DE" sz="12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200" dirty="0">
                          <a:effectLst/>
                        </a:rPr>
                        <a:t>Gruppenarbeit</a:t>
                      </a:r>
                    </a:p>
                  </a:txBody>
                  <a:tcPr marL="68580" marR="68580" marT="0" marB="0"/>
                </a:tc>
                <a:extLst>
                  <a:ext uri="{0D108BD9-81ED-4DB2-BD59-A6C34878D82A}">
                    <a16:rowId xmlns:a16="http://schemas.microsoft.com/office/drawing/2014/main" val="10008"/>
                  </a:ext>
                </a:extLst>
              </a:tr>
              <a:tr h="533818">
                <a:tc>
                  <a:txBody>
                    <a:bodyPr/>
                    <a:lstStyle/>
                    <a:p>
                      <a:pPr algn="ctr">
                        <a:lnSpc>
                          <a:spcPct val="115000"/>
                        </a:lnSpc>
                        <a:spcAft>
                          <a:spcPts val="0"/>
                        </a:spcAft>
                      </a:pPr>
                      <a:r>
                        <a:rPr lang="de-DE" sz="1200" dirty="0">
                          <a:effectLst/>
                        </a:rPr>
                        <a:t>9</a:t>
                      </a:r>
                      <a:endParaRPr lang="de-DE" sz="12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n-US" sz="1200" dirty="0">
                          <a:effectLst/>
                        </a:rPr>
                        <a:t>29. Nov</a:t>
                      </a:r>
                      <a:endParaRPr lang="de-DE" sz="1200" dirty="0">
                        <a:effectLst/>
                        <a:latin typeface="Calibri"/>
                        <a:ea typeface="Calibri"/>
                        <a:cs typeface="Times New Roman"/>
                      </a:endParaRPr>
                    </a:p>
                  </a:txBody>
                  <a:tcPr marL="68580" marR="68580" marT="0" marB="0" anchor="ctr"/>
                </a:tc>
                <a:tc vMerge="1">
                  <a:txBody>
                    <a:bodyPr/>
                    <a:lstStyle/>
                    <a:p>
                      <a:endParaRPr lang="de-DE"/>
                    </a:p>
                  </a:txBody>
                  <a:tcPr/>
                </a:tc>
                <a:tc>
                  <a:txBody>
                    <a:bodyPr/>
                    <a:lstStyle/>
                    <a:p>
                      <a:pPr marL="342900" lvl="0" indent="-342900">
                        <a:spcAft>
                          <a:spcPts val="0"/>
                        </a:spcAft>
                        <a:buFont typeface="Symbol"/>
                        <a:buChar char=""/>
                      </a:pPr>
                      <a:r>
                        <a:rPr lang="en-US" sz="1200" dirty="0">
                          <a:effectLst/>
                        </a:rPr>
                        <a:t>UV-Mapping</a:t>
                      </a:r>
                      <a:endParaRPr lang="de-DE" sz="1200" dirty="0">
                        <a:effectLst/>
                      </a:endParaRPr>
                    </a:p>
                    <a:p>
                      <a:pPr marL="742950" lvl="1" indent="-285750">
                        <a:spcAft>
                          <a:spcPts val="0"/>
                        </a:spcAft>
                        <a:buFont typeface="Courier New"/>
                        <a:buChar char="o"/>
                      </a:pPr>
                      <a:r>
                        <a:rPr lang="en-US" sz="1200" dirty="0">
                          <a:effectLst/>
                        </a:rPr>
                        <a:t>Standard-Mapping</a:t>
                      </a:r>
                      <a:endParaRPr lang="de-DE" sz="1200" dirty="0">
                        <a:effectLst/>
                      </a:endParaRPr>
                    </a:p>
                    <a:p>
                      <a:pPr marL="742950" lvl="1" indent="-285750">
                        <a:spcAft>
                          <a:spcPts val="0"/>
                        </a:spcAft>
                        <a:buFont typeface="Courier New"/>
                        <a:buChar char="o"/>
                      </a:pPr>
                      <a:r>
                        <a:rPr lang="en-US" sz="1200" dirty="0">
                          <a:effectLst/>
                        </a:rPr>
                        <a:t>UV-Unwrapping</a:t>
                      </a:r>
                      <a:endParaRPr lang="de-DE" sz="1200" dirty="0">
                        <a:effectLst/>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de-DE" sz="1200" dirty="0">
                          <a:effectLst/>
                        </a:rPr>
                        <a:t>Gruppenarbeit</a:t>
                      </a:r>
                    </a:p>
                    <a:p>
                      <a:pPr>
                        <a:lnSpc>
                          <a:spcPct val="115000"/>
                        </a:lnSpc>
                        <a:spcAft>
                          <a:spcPts val="0"/>
                        </a:spcAft>
                      </a:pPr>
                      <a:endParaRPr lang="de-DE" sz="1200" dirty="0">
                        <a:effectLst/>
                        <a:latin typeface="Calibri"/>
                        <a:ea typeface="Calibri"/>
                        <a:cs typeface="Times New Roman"/>
                      </a:endParaRPr>
                    </a:p>
                  </a:txBody>
                  <a:tcPr marL="68580" marR="68580" marT="0" marB="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44730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lvl="1"/>
            <a:r>
              <a:rPr lang="de-DE" dirty="0"/>
              <a:t>Geometrie hinzufügen</a:t>
            </a:r>
          </a:p>
        </p:txBody>
      </p:sp>
      <p:sp>
        <p:nvSpPr>
          <p:cNvPr id="3" name="Inhaltsplatzhalter 2"/>
          <p:cNvSpPr>
            <a:spLocks noGrp="1"/>
          </p:cNvSpPr>
          <p:nvPr>
            <p:ph idx="1"/>
          </p:nvPr>
        </p:nvSpPr>
        <p:spPr>
          <a:xfrm>
            <a:off x="983432" y="1030308"/>
            <a:ext cx="9865096" cy="5256213"/>
          </a:xfrm>
        </p:spPr>
        <p:txBody>
          <a:bodyPr>
            <a:normAutofit fontScale="85000" lnSpcReduction="10000"/>
          </a:bodyPr>
          <a:lstStyle/>
          <a:p>
            <a:pPr eaLnBrk="1" hangingPunct="1"/>
            <a:r>
              <a:rPr lang="de-DE" dirty="0"/>
              <a:t>Polygon erzeugen</a:t>
            </a:r>
          </a:p>
          <a:p>
            <a:pPr lvl="1" eaLnBrk="1" hangingPunct="1"/>
            <a:r>
              <a:rPr lang="de-DE" dirty="0"/>
              <a:t>Erzeugt komplett neues Polygon</a:t>
            </a:r>
          </a:p>
          <a:p>
            <a:pPr eaLnBrk="1" hangingPunct="1"/>
            <a:endParaRPr lang="de-DE" dirty="0"/>
          </a:p>
          <a:p>
            <a:pPr eaLnBrk="1" hangingPunct="1"/>
            <a:r>
              <a:rPr lang="de-DE" dirty="0"/>
              <a:t>Messer</a:t>
            </a:r>
          </a:p>
          <a:p>
            <a:pPr lvl="1" eaLnBrk="1" hangingPunct="1"/>
            <a:r>
              <a:rPr lang="de-DE" dirty="0"/>
              <a:t>Teilt Polygone entlang Kanten</a:t>
            </a:r>
          </a:p>
          <a:p>
            <a:pPr lvl="1" eaLnBrk="1" hangingPunct="1">
              <a:buNone/>
            </a:pPr>
            <a:endParaRPr lang="de-DE" dirty="0"/>
          </a:p>
          <a:p>
            <a:pPr eaLnBrk="1" hangingPunct="1"/>
            <a:r>
              <a:rPr lang="de-DE" dirty="0"/>
              <a:t>Brücke</a:t>
            </a:r>
          </a:p>
          <a:p>
            <a:pPr lvl="1" eaLnBrk="1" hangingPunct="1"/>
            <a:r>
              <a:rPr lang="de-DE" dirty="0"/>
              <a:t>Füllt entlang Kanten Polygone auf</a:t>
            </a:r>
          </a:p>
          <a:p>
            <a:pPr lvl="1" eaLnBrk="1" hangingPunct="1">
              <a:buNone/>
            </a:pPr>
            <a:endParaRPr lang="de-DE" dirty="0"/>
          </a:p>
          <a:p>
            <a:pPr eaLnBrk="1" hangingPunct="1"/>
            <a:r>
              <a:rPr lang="de-DE" dirty="0"/>
              <a:t>Extrudieren</a:t>
            </a:r>
          </a:p>
          <a:p>
            <a:pPr lvl="1" eaLnBrk="1" hangingPunct="1"/>
            <a:r>
              <a:rPr lang="de-DE" dirty="0"/>
              <a:t>Erweitern Polygone entlang Flächennormalen</a:t>
            </a:r>
          </a:p>
          <a:p>
            <a:pPr lvl="1" eaLnBrk="1" hangingPunct="1">
              <a:buNone/>
            </a:pPr>
            <a:endParaRPr lang="de-DE" dirty="0"/>
          </a:p>
          <a:p>
            <a:pPr eaLnBrk="1" hangingPunct="1"/>
            <a:r>
              <a:rPr lang="de-DE" dirty="0"/>
              <a:t>Polygonloch schließen</a:t>
            </a:r>
          </a:p>
          <a:p>
            <a:pPr lvl="1" eaLnBrk="1" hangingPunct="1"/>
            <a:r>
              <a:rPr lang="de-DE" dirty="0"/>
              <a:t>Erkennt und schließt automatisch Lücken</a:t>
            </a:r>
          </a:p>
          <a:p>
            <a:pPr lvl="1" eaLnBrk="1" hangingPunct="1">
              <a:buNone/>
            </a:pPr>
            <a:endParaRPr lang="de-DE" dirty="0"/>
          </a:p>
          <a:p>
            <a:pPr eaLnBrk="1" hangingPunct="1"/>
            <a:r>
              <a:rPr lang="de-DE" dirty="0" err="1"/>
              <a:t>Bevelling</a:t>
            </a:r>
            <a:endParaRPr lang="de-DE" dirty="0"/>
          </a:p>
          <a:p>
            <a:pPr lvl="1" eaLnBrk="1" hangingPunct="1"/>
            <a:r>
              <a:rPr lang="de-DE" dirty="0"/>
              <a:t>„entgratet“ Kanten bzw. rundet sie ab</a:t>
            </a:r>
          </a:p>
          <a:p>
            <a:endParaRPr lang="de-DE"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Geometrie entfernen</a:t>
            </a:r>
          </a:p>
        </p:txBody>
      </p:sp>
      <p:sp>
        <p:nvSpPr>
          <p:cNvPr id="3" name="Inhaltsplatzhalter 2"/>
          <p:cNvSpPr>
            <a:spLocks noGrp="1"/>
          </p:cNvSpPr>
          <p:nvPr>
            <p:ph idx="1"/>
          </p:nvPr>
        </p:nvSpPr>
        <p:spPr/>
        <p:txBody>
          <a:bodyPr/>
          <a:lstStyle/>
          <a:p>
            <a:pPr eaLnBrk="1" hangingPunct="1"/>
            <a:r>
              <a:rPr lang="de-DE" dirty="0"/>
              <a:t>Vernähen</a:t>
            </a:r>
          </a:p>
          <a:p>
            <a:pPr lvl="1" eaLnBrk="1" hangingPunct="1"/>
            <a:r>
              <a:rPr lang="de-DE" dirty="0"/>
              <a:t>Vernäht Kanten miteinander</a:t>
            </a:r>
          </a:p>
          <a:p>
            <a:pPr lvl="1" eaLnBrk="1" hangingPunct="1"/>
            <a:endParaRPr lang="de-DE" dirty="0"/>
          </a:p>
          <a:p>
            <a:pPr eaLnBrk="1" hangingPunct="1"/>
            <a:r>
              <a:rPr lang="de-DE" dirty="0"/>
              <a:t>Schmelzen</a:t>
            </a:r>
          </a:p>
          <a:p>
            <a:pPr lvl="1" eaLnBrk="1" hangingPunct="1"/>
            <a:r>
              <a:rPr lang="de-DE" dirty="0"/>
              <a:t>Macht aus mehreren Flächen weniger</a:t>
            </a:r>
          </a:p>
          <a:p>
            <a:pPr lvl="1" eaLnBrk="1" hangingPunct="1">
              <a:buNone/>
            </a:pPr>
            <a:endParaRPr lang="de-DE" dirty="0"/>
          </a:p>
          <a:p>
            <a:endParaRPr lang="de-DE"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el 1"/>
          <p:cNvSpPr>
            <a:spLocks noGrp="1"/>
          </p:cNvSpPr>
          <p:nvPr>
            <p:ph type="title"/>
          </p:nvPr>
        </p:nvSpPr>
        <p:spPr/>
        <p:txBody>
          <a:bodyPr/>
          <a:lstStyle/>
          <a:p>
            <a:r>
              <a:rPr lang="de-DE" dirty="0" err="1"/>
              <a:t>Extrudierung</a:t>
            </a:r>
            <a:endParaRPr lang="de-DE" dirty="0"/>
          </a:p>
        </p:txBody>
      </p:sp>
      <p:sp>
        <p:nvSpPr>
          <p:cNvPr id="38915" name="Inhaltsplatzhalter 2"/>
          <p:cNvSpPr>
            <a:spLocks noGrp="1"/>
          </p:cNvSpPr>
          <p:nvPr>
            <p:ph idx="1"/>
          </p:nvPr>
        </p:nvSpPr>
        <p:spPr>
          <a:xfrm>
            <a:off x="2135188" y="1196976"/>
            <a:ext cx="5175250" cy="5256213"/>
          </a:xfrm>
        </p:spPr>
        <p:txBody>
          <a:bodyPr>
            <a:normAutofit/>
          </a:bodyPr>
          <a:lstStyle/>
          <a:p>
            <a:pPr>
              <a:defRPr/>
            </a:pPr>
            <a:r>
              <a:rPr lang="de-DE" dirty="0"/>
              <a:t>Transformation von einer Menge von in einer Ebene liegenden Eckpunkten</a:t>
            </a:r>
          </a:p>
          <a:p>
            <a:pPr>
              <a:defRPr/>
            </a:pPr>
            <a:r>
              <a:rPr lang="de-DE" dirty="0"/>
              <a:t>Transformationstypen</a:t>
            </a:r>
          </a:p>
          <a:p>
            <a:pPr lvl="1">
              <a:defRPr/>
            </a:pPr>
            <a:r>
              <a:rPr lang="de-DE" dirty="0"/>
              <a:t>Entlang einer Strecke</a:t>
            </a:r>
          </a:p>
          <a:p>
            <a:pPr lvl="2">
              <a:defRPr/>
            </a:pPr>
            <a:r>
              <a:rPr lang="de-DE" dirty="0"/>
              <a:t>"typische 3D-isierung von 2D-Objekten"</a:t>
            </a:r>
          </a:p>
          <a:p>
            <a:pPr lvl="2">
              <a:defRPr/>
            </a:pPr>
            <a:r>
              <a:rPr lang="de-DE" dirty="0"/>
              <a:t>Schriften</a:t>
            </a:r>
          </a:p>
          <a:p>
            <a:pPr lvl="1">
              <a:defRPr/>
            </a:pPr>
            <a:r>
              <a:rPr lang="de-DE" dirty="0"/>
              <a:t>In </a:t>
            </a:r>
            <a:r>
              <a:rPr lang="de-DE" dirty="0" err="1"/>
              <a:t>Ebenenrichtung</a:t>
            </a:r>
            <a:endParaRPr lang="de-DE" dirty="0"/>
          </a:p>
          <a:p>
            <a:pPr>
              <a:defRPr/>
            </a:pPr>
            <a:r>
              <a:rPr lang="de-DE" dirty="0"/>
              <a:t>Beispiel: </a:t>
            </a:r>
            <a:r>
              <a:rPr lang="de-DE" dirty="0" err="1"/>
              <a:t>SketchUp</a:t>
            </a:r>
            <a:endParaRPr lang="de-DE" dirty="0"/>
          </a:p>
        </p:txBody>
      </p:sp>
      <p:pic>
        <p:nvPicPr>
          <p:cNvPr id="52228" name="Picture 5" descr="Bild:Illu extrusion.gif">
            <a:hlinkClick r:id="rId3"/>
          </p:cNvPr>
          <p:cNvPicPr>
            <a:picLocks noChangeAspect="1" noChangeArrowheads="1" noCrop="1"/>
          </p:cNvPicPr>
          <p:nvPr/>
        </p:nvPicPr>
        <p:blipFill>
          <a:blip r:embed="rId4" cstate="print"/>
          <a:srcRect/>
          <a:stretch>
            <a:fillRect/>
          </a:stretch>
        </p:blipFill>
        <p:spPr bwMode="auto">
          <a:xfrm>
            <a:off x="7167563" y="1928814"/>
            <a:ext cx="3219450" cy="2905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fade">
                                      <p:cBhvr>
                                        <p:cTn id="7" dur="1000"/>
                                        <p:tgtEl>
                                          <p:spTgt spid="389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915">
                                            <p:txEl>
                                              <p:pRg st="1" end="1"/>
                                            </p:txEl>
                                          </p:spTgt>
                                        </p:tgtEl>
                                        <p:attrNameLst>
                                          <p:attrName>style.visibility</p:attrName>
                                        </p:attrNameLst>
                                      </p:cBhvr>
                                      <p:to>
                                        <p:strVal val="visible"/>
                                      </p:to>
                                    </p:set>
                                    <p:animEffect transition="in" filter="fade">
                                      <p:cBhvr>
                                        <p:cTn id="12" dur="1000"/>
                                        <p:tgtEl>
                                          <p:spTgt spid="389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915">
                                            <p:txEl>
                                              <p:pRg st="2" end="2"/>
                                            </p:txEl>
                                          </p:spTgt>
                                        </p:tgtEl>
                                        <p:attrNameLst>
                                          <p:attrName>style.visibility</p:attrName>
                                        </p:attrNameLst>
                                      </p:cBhvr>
                                      <p:to>
                                        <p:strVal val="visible"/>
                                      </p:to>
                                    </p:set>
                                    <p:animEffect transition="in" filter="fade">
                                      <p:cBhvr>
                                        <p:cTn id="17" dur="1000"/>
                                        <p:tgtEl>
                                          <p:spTgt spid="389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915">
                                            <p:txEl>
                                              <p:pRg st="3" end="3"/>
                                            </p:txEl>
                                          </p:spTgt>
                                        </p:tgtEl>
                                        <p:attrNameLst>
                                          <p:attrName>style.visibility</p:attrName>
                                        </p:attrNameLst>
                                      </p:cBhvr>
                                      <p:to>
                                        <p:strVal val="visible"/>
                                      </p:to>
                                    </p:set>
                                    <p:animEffect transition="in" filter="fade">
                                      <p:cBhvr>
                                        <p:cTn id="22" dur="1000"/>
                                        <p:tgtEl>
                                          <p:spTgt spid="389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915">
                                            <p:txEl>
                                              <p:pRg st="4" end="4"/>
                                            </p:txEl>
                                          </p:spTgt>
                                        </p:tgtEl>
                                        <p:attrNameLst>
                                          <p:attrName>style.visibility</p:attrName>
                                        </p:attrNameLst>
                                      </p:cBhvr>
                                      <p:to>
                                        <p:strVal val="visible"/>
                                      </p:to>
                                    </p:set>
                                    <p:animEffect transition="in" filter="fade">
                                      <p:cBhvr>
                                        <p:cTn id="27" dur="1000"/>
                                        <p:tgtEl>
                                          <p:spTgt spid="389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915">
                                            <p:txEl>
                                              <p:pRg st="5" end="5"/>
                                            </p:txEl>
                                          </p:spTgt>
                                        </p:tgtEl>
                                        <p:attrNameLst>
                                          <p:attrName>style.visibility</p:attrName>
                                        </p:attrNameLst>
                                      </p:cBhvr>
                                      <p:to>
                                        <p:strVal val="visible"/>
                                      </p:to>
                                    </p:set>
                                    <p:animEffect transition="in" filter="fade">
                                      <p:cBhvr>
                                        <p:cTn id="32" dur="1000"/>
                                        <p:tgtEl>
                                          <p:spTgt spid="389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915">
                                            <p:txEl>
                                              <p:pRg st="6" end="6"/>
                                            </p:txEl>
                                          </p:spTgt>
                                        </p:tgtEl>
                                        <p:attrNameLst>
                                          <p:attrName>style.visibility</p:attrName>
                                        </p:attrNameLst>
                                      </p:cBhvr>
                                      <p:to>
                                        <p:strVal val="visible"/>
                                      </p:to>
                                    </p:set>
                                    <p:animEffect transition="in" filter="fade">
                                      <p:cBhvr>
                                        <p:cTn id="37" dur="1000"/>
                                        <p:tgtEl>
                                          <p:spTgt spid="389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el 1"/>
          <p:cNvSpPr>
            <a:spLocks noGrp="1"/>
          </p:cNvSpPr>
          <p:nvPr>
            <p:ph type="title"/>
          </p:nvPr>
        </p:nvSpPr>
        <p:spPr/>
        <p:txBody>
          <a:bodyPr/>
          <a:lstStyle/>
          <a:p>
            <a:r>
              <a:rPr lang="de-DE"/>
              <a:t>Beveling (anphasen / abkanten)</a:t>
            </a:r>
          </a:p>
        </p:txBody>
      </p:sp>
      <p:sp>
        <p:nvSpPr>
          <p:cNvPr id="39939" name="Inhaltsplatzhalter 2"/>
          <p:cNvSpPr>
            <a:spLocks noGrp="1"/>
          </p:cNvSpPr>
          <p:nvPr>
            <p:ph idx="1"/>
          </p:nvPr>
        </p:nvSpPr>
        <p:spPr>
          <a:xfrm>
            <a:off x="2135188" y="1196975"/>
            <a:ext cx="4818062" cy="5018088"/>
          </a:xfrm>
        </p:spPr>
        <p:txBody>
          <a:bodyPr/>
          <a:lstStyle/>
          <a:p>
            <a:r>
              <a:rPr lang="de-DE" dirty="0"/>
              <a:t>Ausgewählte Kanten werden durch Schräge Ebenen ersetzt</a:t>
            </a:r>
          </a:p>
          <a:p>
            <a:endParaRPr lang="de-DE" dirty="0"/>
          </a:p>
          <a:p>
            <a:endParaRPr lang="de-DE" dirty="0"/>
          </a:p>
          <a:p>
            <a:r>
              <a:rPr lang="de-DE" dirty="0"/>
              <a:t>Breite der Kante parametrisierbar</a:t>
            </a:r>
          </a:p>
          <a:p>
            <a:endParaRPr lang="de-DE" dirty="0"/>
          </a:p>
          <a:p>
            <a:endParaRPr lang="de-DE" dirty="0"/>
          </a:p>
          <a:p>
            <a:r>
              <a:rPr lang="de-DE" dirty="0"/>
              <a:t>U.U. auch Mehrfach-</a:t>
            </a:r>
            <a:r>
              <a:rPr lang="de-DE" dirty="0" err="1"/>
              <a:t>Kantung</a:t>
            </a:r>
            <a:r>
              <a:rPr lang="de-DE" dirty="0"/>
              <a:t> in einem Schritt: Erzeugen von abgerundeten Kanten</a:t>
            </a:r>
          </a:p>
        </p:txBody>
      </p:sp>
      <p:pic>
        <p:nvPicPr>
          <p:cNvPr id="39940" name="Picture 4"/>
          <p:cNvPicPr>
            <a:picLocks noChangeAspect="1" noChangeArrowheads="1"/>
          </p:cNvPicPr>
          <p:nvPr/>
        </p:nvPicPr>
        <p:blipFill>
          <a:blip r:embed="rId3" cstate="print"/>
          <a:srcRect/>
          <a:stretch>
            <a:fillRect/>
          </a:stretch>
        </p:blipFill>
        <p:spPr bwMode="auto">
          <a:xfrm>
            <a:off x="7810500" y="1285875"/>
            <a:ext cx="1524000" cy="1524000"/>
          </a:xfrm>
          <a:prstGeom prst="rect">
            <a:avLst/>
          </a:prstGeom>
          <a:noFill/>
          <a:ln w="9525">
            <a:noFill/>
            <a:miter lim="800000"/>
            <a:headEnd/>
            <a:tailEnd/>
          </a:ln>
        </p:spPr>
      </p:pic>
      <p:pic>
        <p:nvPicPr>
          <p:cNvPr id="39941" name="Picture 5"/>
          <p:cNvPicPr>
            <a:picLocks noChangeAspect="1" noChangeArrowheads="1"/>
          </p:cNvPicPr>
          <p:nvPr/>
        </p:nvPicPr>
        <p:blipFill>
          <a:blip r:embed="rId4" cstate="print"/>
          <a:srcRect/>
          <a:stretch>
            <a:fillRect/>
          </a:stretch>
        </p:blipFill>
        <p:spPr bwMode="auto">
          <a:xfrm>
            <a:off x="7881939" y="1357313"/>
            <a:ext cx="1476375" cy="1390650"/>
          </a:xfrm>
          <a:prstGeom prst="rect">
            <a:avLst/>
          </a:prstGeom>
          <a:noFill/>
          <a:ln w="9525">
            <a:noFill/>
            <a:miter lim="800000"/>
            <a:headEnd/>
            <a:tailEnd/>
          </a:ln>
        </p:spPr>
      </p:pic>
      <p:pic>
        <p:nvPicPr>
          <p:cNvPr id="39942" name="Picture 6"/>
          <p:cNvPicPr>
            <a:picLocks noChangeAspect="1" noChangeArrowheads="1"/>
          </p:cNvPicPr>
          <p:nvPr/>
        </p:nvPicPr>
        <p:blipFill>
          <a:blip r:embed="rId5" cstate="print"/>
          <a:srcRect/>
          <a:stretch>
            <a:fillRect/>
          </a:stretch>
        </p:blipFill>
        <p:spPr bwMode="auto">
          <a:xfrm>
            <a:off x="5953126" y="2928938"/>
            <a:ext cx="4100513" cy="1358900"/>
          </a:xfrm>
          <a:prstGeom prst="rect">
            <a:avLst/>
          </a:prstGeom>
          <a:noFill/>
          <a:ln w="9525">
            <a:noFill/>
            <a:miter lim="800000"/>
            <a:headEnd/>
            <a:tailEnd/>
          </a:ln>
        </p:spPr>
      </p:pic>
      <p:pic>
        <p:nvPicPr>
          <p:cNvPr id="39943" name="Picture 7"/>
          <p:cNvPicPr>
            <a:picLocks noChangeAspect="1" noChangeArrowheads="1"/>
          </p:cNvPicPr>
          <p:nvPr/>
        </p:nvPicPr>
        <p:blipFill>
          <a:blip r:embed="rId6" cstate="print"/>
          <a:srcRect/>
          <a:stretch>
            <a:fillRect/>
          </a:stretch>
        </p:blipFill>
        <p:spPr bwMode="auto">
          <a:xfrm>
            <a:off x="7953376" y="4572000"/>
            <a:ext cx="1457325" cy="1447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fade">
                                      <p:cBhvr>
                                        <p:cTn id="7" dur="500"/>
                                        <p:tgtEl>
                                          <p:spTgt spid="3993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940"/>
                                        </p:tgtEl>
                                        <p:attrNameLst>
                                          <p:attrName>style.visibility</p:attrName>
                                        </p:attrNameLst>
                                      </p:cBhvr>
                                      <p:to>
                                        <p:strVal val="visible"/>
                                      </p:to>
                                    </p:set>
                                    <p:animEffect transition="in" filter="fade">
                                      <p:cBhvr>
                                        <p:cTn id="10" dur="1000"/>
                                        <p:tgtEl>
                                          <p:spTgt spid="399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941"/>
                                        </p:tgtEl>
                                        <p:attrNameLst>
                                          <p:attrName>style.visibility</p:attrName>
                                        </p:attrNameLst>
                                      </p:cBhvr>
                                      <p:to>
                                        <p:strVal val="visible"/>
                                      </p:to>
                                    </p:set>
                                    <p:animEffect transition="in" filter="fade">
                                      <p:cBhvr>
                                        <p:cTn id="15" dur="1000"/>
                                        <p:tgtEl>
                                          <p:spTgt spid="39941"/>
                                        </p:tgtEl>
                                      </p:cBhvr>
                                    </p:animEffect>
                                  </p:childTnLst>
                                </p:cTn>
                              </p:par>
                              <p:par>
                                <p:cTn id="16" presetID="10" presetClass="exit" presetSubtype="0" fill="hold" nodeType="withEffect">
                                  <p:stCondLst>
                                    <p:cond delay="0"/>
                                  </p:stCondLst>
                                  <p:childTnLst>
                                    <p:animEffect transition="out" filter="fade">
                                      <p:cBhvr>
                                        <p:cTn id="17" dur="1000"/>
                                        <p:tgtEl>
                                          <p:spTgt spid="39940"/>
                                        </p:tgtEl>
                                      </p:cBhvr>
                                    </p:animEffect>
                                    <p:set>
                                      <p:cBhvr>
                                        <p:cTn id="18" dur="1" fill="hold">
                                          <p:stCondLst>
                                            <p:cond delay="999"/>
                                          </p:stCondLst>
                                        </p:cTn>
                                        <p:tgtEl>
                                          <p:spTgt spid="3994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939">
                                            <p:txEl>
                                              <p:pRg st="3" end="3"/>
                                            </p:txEl>
                                          </p:spTgt>
                                        </p:tgtEl>
                                        <p:attrNameLst>
                                          <p:attrName>style.visibility</p:attrName>
                                        </p:attrNameLst>
                                      </p:cBhvr>
                                      <p:to>
                                        <p:strVal val="visible"/>
                                      </p:to>
                                    </p:set>
                                    <p:animEffect transition="in" filter="fade">
                                      <p:cBhvr>
                                        <p:cTn id="23" dur="500"/>
                                        <p:tgtEl>
                                          <p:spTgt spid="39939">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942"/>
                                        </p:tgtEl>
                                        <p:attrNameLst>
                                          <p:attrName>style.visibility</p:attrName>
                                        </p:attrNameLst>
                                      </p:cBhvr>
                                      <p:to>
                                        <p:strVal val="visible"/>
                                      </p:to>
                                    </p:set>
                                    <p:animEffect transition="in" filter="fade">
                                      <p:cBhvr>
                                        <p:cTn id="26" dur="1000"/>
                                        <p:tgtEl>
                                          <p:spTgt spid="3994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939">
                                            <p:txEl>
                                              <p:pRg st="6" end="6"/>
                                            </p:txEl>
                                          </p:spTgt>
                                        </p:tgtEl>
                                        <p:attrNameLst>
                                          <p:attrName>style.visibility</p:attrName>
                                        </p:attrNameLst>
                                      </p:cBhvr>
                                      <p:to>
                                        <p:strVal val="visible"/>
                                      </p:to>
                                    </p:set>
                                    <p:animEffect transition="in" filter="fade">
                                      <p:cBhvr>
                                        <p:cTn id="31" dur="500"/>
                                        <p:tgtEl>
                                          <p:spTgt spid="39939">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9943"/>
                                        </p:tgtEl>
                                        <p:attrNameLst>
                                          <p:attrName>style.visibility</p:attrName>
                                        </p:attrNameLst>
                                      </p:cBhvr>
                                      <p:to>
                                        <p:strVal val="visible"/>
                                      </p:to>
                                    </p:set>
                                    <p:animEffect transition="in" filter="fade">
                                      <p:cBhvr>
                                        <p:cTn id="34" dur="1000"/>
                                        <p:tgtEl>
                                          <p:spTgt spid="39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de-DE" dirty="0"/>
              <a:t>Ende Block 3</a:t>
            </a:r>
          </a:p>
        </p:txBody>
      </p:sp>
      <p:sp>
        <p:nvSpPr>
          <p:cNvPr id="37891" name="Rectangle 3"/>
          <p:cNvSpPr>
            <a:spLocks noGrp="1" noChangeArrowheads="1"/>
          </p:cNvSpPr>
          <p:nvPr>
            <p:ph type="body" idx="1"/>
          </p:nvPr>
        </p:nvSpPr>
        <p:spPr/>
        <p:txBody>
          <a:bodyPr/>
          <a:lstStyle/>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r>
              <a:rPr lang="de-DE"/>
              <a:t>Vielen Dank für Ihre Aufmerksamkeit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1196964"/>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46083" name="Rectangle 2"/>
          <p:cNvSpPr>
            <a:spLocks noGrp="1" noChangeArrowheads="1"/>
          </p:cNvSpPr>
          <p:nvPr>
            <p:ph type="title"/>
          </p:nvPr>
        </p:nvSpPr>
        <p:spPr/>
        <p:txBody>
          <a:bodyPr/>
          <a:lstStyle/>
          <a:p>
            <a:pPr eaLnBrk="1" hangingPunct="1"/>
            <a:r>
              <a:rPr lang="de-DE" dirty="0"/>
              <a:t>Agenda Block 4</a:t>
            </a:r>
          </a:p>
        </p:txBody>
      </p:sp>
      <p:sp>
        <p:nvSpPr>
          <p:cNvPr id="46084" name="Rectangle 3"/>
          <p:cNvSpPr>
            <a:spLocks noGrp="1" noChangeArrowheads="1"/>
          </p:cNvSpPr>
          <p:nvPr>
            <p:ph type="body" idx="1"/>
          </p:nvPr>
        </p:nvSpPr>
        <p:spPr/>
        <p:txBody>
          <a:bodyPr/>
          <a:lstStyle/>
          <a:p>
            <a:pPr eaLnBrk="1" hangingPunct="1"/>
            <a:r>
              <a:rPr lang="de-DE" dirty="0" err="1"/>
              <a:t>Splines</a:t>
            </a:r>
            <a:r>
              <a:rPr lang="de-DE" dirty="0"/>
              <a:t> und NURBS in der Computergrafik</a:t>
            </a:r>
          </a:p>
          <a:p>
            <a:pPr eaLnBrk="1" hangingPunct="1">
              <a:buNone/>
            </a:pPr>
            <a:endParaRPr lang="de-DE" dirty="0"/>
          </a:p>
          <a:p>
            <a:pPr eaLnBrk="1" hangingPunct="1"/>
            <a:r>
              <a:rPr lang="de-DE" dirty="0"/>
              <a:t>Kurven und </a:t>
            </a:r>
            <a:r>
              <a:rPr lang="de-DE" dirty="0" err="1"/>
              <a:t>Extrusionsregeln</a:t>
            </a:r>
            <a:r>
              <a:rPr lang="de-DE" dirty="0"/>
              <a:t> in C4D</a:t>
            </a:r>
          </a:p>
          <a:p>
            <a:pPr eaLnBrk="1" hangingPunct="1"/>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Was sind </a:t>
            </a:r>
            <a:r>
              <a:rPr lang="de-DE" dirty="0" err="1"/>
              <a:t>Splines</a:t>
            </a:r>
            <a:r>
              <a:rPr lang="de-DE" dirty="0"/>
              <a:t>?</a:t>
            </a:r>
          </a:p>
        </p:txBody>
      </p:sp>
      <p:sp>
        <p:nvSpPr>
          <p:cNvPr id="3" name="Inhaltsplatzhalter 2"/>
          <p:cNvSpPr>
            <a:spLocks noGrp="1"/>
          </p:cNvSpPr>
          <p:nvPr>
            <p:ph idx="1"/>
          </p:nvPr>
        </p:nvSpPr>
        <p:spPr>
          <a:xfrm>
            <a:off x="2135189" y="1196976"/>
            <a:ext cx="7921625" cy="2874967"/>
          </a:xfrm>
        </p:spPr>
        <p:txBody>
          <a:bodyPr>
            <a:normAutofit lnSpcReduction="10000"/>
          </a:bodyPr>
          <a:lstStyle/>
          <a:p>
            <a:r>
              <a:rPr lang="de-DE" dirty="0"/>
              <a:t>Aufgabe: Durch eine Folge von Punkten (in 2D oder 3D) soll eine „möglichst glatte“ Kurve gelegt werden</a:t>
            </a:r>
          </a:p>
          <a:p>
            <a:r>
              <a:rPr lang="de-DE" dirty="0"/>
              <a:t>Klassische Interpolationsaufgabe</a:t>
            </a:r>
          </a:p>
          <a:p>
            <a:r>
              <a:rPr lang="de-DE" dirty="0"/>
              <a:t>Anwendung in der Computergrafik:</a:t>
            </a:r>
          </a:p>
          <a:p>
            <a:pPr lvl="1"/>
            <a:r>
              <a:rPr lang="de-DE" dirty="0"/>
              <a:t>Definition einer komplexen Form (Kurve) durch nur wenige Stützpunkte. In 3D:</a:t>
            </a:r>
          </a:p>
          <a:p>
            <a:pPr lvl="2"/>
            <a:r>
              <a:rPr lang="de-DE" dirty="0"/>
              <a:t>Darstellung einer Kurve im Raum ODER</a:t>
            </a:r>
          </a:p>
          <a:p>
            <a:pPr lvl="2"/>
            <a:r>
              <a:rPr lang="de-DE" dirty="0"/>
              <a:t>Darstellung einer im Raum gekrümmten Fläche</a:t>
            </a:r>
          </a:p>
        </p:txBody>
      </p:sp>
      <p:sp>
        <p:nvSpPr>
          <p:cNvPr id="11" name="Freihandform 10"/>
          <p:cNvSpPr/>
          <p:nvPr/>
        </p:nvSpPr>
        <p:spPr>
          <a:xfrm>
            <a:off x="2381224" y="4357695"/>
            <a:ext cx="7630246" cy="1413863"/>
          </a:xfrm>
          <a:custGeom>
            <a:avLst/>
            <a:gdLst>
              <a:gd name="connsiteX0" fmla="*/ 0 w 7630246"/>
              <a:gd name="connsiteY0" fmla="*/ 0 h 1413863"/>
              <a:gd name="connsiteX1" fmla="*/ 1021977 w 7630246"/>
              <a:gd name="connsiteY1" fmla="*/ 391886 h 1413863"/>
              <a:gd name="connsiteX2" fmla="*/ 2320578 w 7630246"/>
              <a:gd name="connsiteY2" fmla="*/ 1183341 h 1413863"/>
              <a:gd name="connsiteX3" fmla="*/ 3580760 w 7630246"/>
              <a:gd name="connsiteY3" fmla="*/ 238205 h 1413863"/>
              <a:gd name="connsiteX4" fmla="*/ 5171355 w 7630246"/>
              <a:gd name="connsiteY4" fmla="*/ 1260182 h 1413863"/>
              <a:gd name="connsiteX5" fmla="*/ 6884894 w 7630246"/>
              <a:gd name="connsiteY5" fmla="*/ 1160289 h 1413863"/>
              <a:gd name="connsiteX6" fmla="*/ 7630246 w 7630246"/>
              <a:gd name="connsiteY6" fmla="*/ 952820 h 141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0246" h="1413863">
                <a:moveTo>
                  <a:pt x="0" y="0"/>
                </a:moveTo>
                <a:cubicBezTo>
                  <a:pt x="317607" y="97331"/>
                  <a:pt x="635214" y="194663"/>
                  <a:pt x="1021977" y="391886"/>
                </a:cubicBezTo>
                <a:cubicBezTo>
                  <a:pt x="1408740" y="589110"/>
                  <a:pt x="1894114" y="1208954"/>
                  <a:pt x="2320578" y="1183341"/>
                </a:cubicBezTo>
                <a:cubicBezTo>
                  <a:pt x="2747042" y="1157728"/>
                  <a:pt x="3105631" y="225398"/>
                  <a:pt x="3580760" y="238205"/>
                </a:cubicBezTo>
                <a:cubicBezTo>
                  <a:pt x="4055889" y="251012"/>
                  <a:pt x="4620666" y="1106501"/>
                  <a:pt x="5171355" y="1260182"/>
                </a:cubicBezTo>
                <a:cubicBezTo>
                  <a:pt x="5722044" y="1413863"/>
                  <a:pt x="6475079" y="1211516"/>
                  <a:pt x="6884894" y="1160289"/>
                </a:cubicBezTo>
                <a:cubicBezTo>
                  <a:pt x="7294709" y="1109062"/>
                  <a:pt x="7462477" y="1030941"/>
                  <a:pt x="7630246" y="952820"/>
                </a:cubicBezTo>
              </a:path>
            </a:pathLst>
          </a:cu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2" name="Ellipse 11"/>
          <p:cNvSpPr/>
          <p:nvPr/>
        </p:nvSpPr>
        <p:spPr>
          <a:xfrm>
            <a:off x="3285760" y="4628925"/>
            <a:ext cx="214314" cy="214314"/>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p:cNvSpPr/>
          <p:nvPr/>
        </p:nvSpPr>
        <p:spPr>
          <a:xfrm>
            <a:off x="4571644" y="5414743"/>
            <a:ext cx="214314" cy="214314"/>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p:cNvSpPr/>
          <p:nvPr/>
        </p:nvSpPr>
        <p:spPr>
          <a:xfrm>
            <a:off x="5857528" y="4486049"/>
            <a:ext cx="214314" cy="214314"/>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p:cNvSpPr/>
          <p:nvPr/>
        </p:nvSpPr>
        <p:spPr>
          <a:xfrm>
            <a:off x="7429164" y="5486181"/>
            <a:ext cx="214314" cy="214314"/>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p:cNvSpPr/>
          <p:nvPr/>
        </p:nvSpPr>
        <p:spPr>
          <a:xfrm>
            <a:off x="9143676" y="5414743"/>
            <a:ext cx="214314" cy="214314"/>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fad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3" end="3"/>
                                            </p:txEl>
                                          </p:spTgt>
                                        </p:tgtEl>
                                        <p:attrNameLst>
                                          <p:attrName>style.visibility</p:attrName>
                                        </p:attrNameLst>
                                      </p:cBhvr>
                                      <p:to>
                                        <p:strVal val="visible"/>
                                      </p:to>
                                    </p:set>
                                    <p:animEffect transition="in" filter="fade">
                                      <p:cBhvr>
                                        <p:cTn id="48" dur="500"/>
                                        <p:tgtEl>
                                          <p:spTgt spid="3">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Effect transition="in" filter="fade">
                                      <p:cBhvr>
                                        <p:cTn id="53" dur="500"/>
                                        <p:tgtEl>
                                          <p:spTgt spid="3">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5" end="5"/>
                                            </p:txEl>
                                          </p:spTgt>
                                        </p:tgtEl>
                                        <p:attrNameLst>
                                          <p:attrName>style.visibility</p:attrName>
                                        </p:attrNameLst>
                                      </p:cBhvr>
                                      <p:to>
                                        <p:strVal val="visible"/>
                                      </p:to>
                                    </p:set>
                                    <p:animEffect transition="in" filter="fade">
                                      <p:cBhvr>
                                        <p:cTn id="5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ihandform 9"/>
          <p:cNvSpPr/>
          <p:nvPr/>
        </p:nvSpPr>
        <p:spPr>
          <a:xfrm rot="21244916">
            <a:off x="2364638" y="3858195"/>
            <a:ext cx="4343336" cy="2317862"/>
          </a:xfrm>
          <a:custGeom>
            <a:avLst/>
            <a:gdLst>
              <a:gd name="connsiteX0" fmla="*/ 0 w 3419475"/>
              <a:gd name="connsiteY0" fmla="*/ 0 h 2317862"/>
              <a:gd name="connsiteX1" fmla="*/ 1628775 w 3419475"/>
              <a:gd name="connsiteY1" fmla="*/ 2314575 h 2317862"/>
              <a:gd name="connsiteX2" fmla="*/ 3419475 w 3419475"/>
              <a:gd name="connsiteY2" fmla="*/ 504825 h 2317862"/>
            </a:gdLst>
            <a:ahLst/>
            <a:cxnLst>
              <a:cxn ang="0">
                <a:pos x="connsiteX0" y="connsiteY0"/>
              </a:cxn>
              <a:cxn ang="0">
                <a:pos x="connsiteX1" y="connsiteY1"/>
              </a:cxn>
              <a:cxn ang="0">
                <a:pos x="connsiteX2" y="connsiteY2"/>
              </a:cxn>
            </a:cxnLst>
            <a:rect l="l" t="t" r="r" b="b"/>
            <a:pathLst>
              <a:path w="3419475" h="2317862">
                <a:moveTo>
                  <a:pt x="0" y="0"/>
                </a:moveTo>
                <a:cubicBezTo>
                  <a:pt x="529431" y="1115219"/>
                  <a:pt x="1058863" y="2230438"/>
                  <a:pt x="1628775" y="2314575"/>
                </a:cubicBezTo>
                <a:cubicBezTo>
                  <a:pt x="2198688" y="2398713"/>
                  <a:pt x="3133725" y="842962"/>
                  <a:pt x="3419475" y="504825"/>
                </a:cubicBezTo>
              </a:path>
            </a:pathLst>
          </a:cu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lstStyle/>
          <a:p>
            <a:r>
              <a:rPr lang="de-DE" dirty="0"/>
              <a:t>Interpolation – Mathemagische Exkursion (1)</a:t>
            </a:r>
          </a:p>
        </p:txBody>
      </p:sp>
      <p:sp>
        <p:nvSpPr>
          <p:cNvPr id="3" name="Inhaltsplatzhalter 2"/>
          <p:cNvSpPr>
            <a:spLocks noGrp="1"/>
          </p:cNvSpPr>
          <p:nvPr>
            <p:ph idx="1"/>
          </p:nvPr>
        </p:nvSpPr>
        <p:spPr>
          <a:xfrm>
            <a:off x="2135190" y="1196975"/>
            <a:ext cx="5689003" cy="3672185"/>
          </a:xfrm>
        </p:spPr>
        <p:txBody>
          <a:bodyPr>
            <a:normAutofit/>
          </a:bodyPr>
          <a:lstStyle/>
          <a:p>
            <a:r>
              <a:rPr lang="de-DE" dirty="0"/>
              <a:t>Aufgabe: Durch eine Folge von Punkten (in 2D oder 3D) soll eine „möglichst glatte“ Kurve gelegt werden</a:t>
            </a:r>
          </a:p>
          <a:p>
            <a:r>
              <a:rPr lang="de-DE" dirty="0"/>
              <a:t>Lösung mit Polynomen: n Stützstellen ergeben Polynom (n-1). Grades</a:t>
            </a:r>
            <a:endParaRPr lang="de-DE" baseline="-25000" dirty="0"/>
          </a:p>
          <a:p>
            <a:r>
              <a:rPr lang="de-DE" dirty="0"/>
              <a:t>Aufstellen eines linearen Gleichungssystems</a:t>
            </a:r>
          </a:p>
          <a:p>
            <a:pPr lvl="1"/>
            <a:r>
              <a:rPr lang="de-DE" dirty="0"/>
              <a:t>Van-der-Monde-Matrix</a:t>
            </a:r>
          </a:p>
        </p:txBody>
      </p:sp>
      <p:sp>
        <p:nvSpPr>
          <p:cNvPr id="11" name="Freihandform 10"/>
          <p:cNvSpPr/>
          <p:nvPr/>
        </p:nvSpPr>
        <p:spPr>
          <a:xfrm>
            <a:off x="2256719" y="4993564"/>
            <a:ext cx="7630246" cy="1413863"/>
          </a:xfrm>
          <a:custGeom>
            <a:avLst/>
            <a:gdLst>
              <a:gd name="connsiteX0" fmla="*/ 0 w 7630246"/>
              <a:gd name="connsiteY0" fmla="*/ 0 h 1413863"/>
              <a:gd name="connsiteX1" fmla="*/ 1021977 w 7630246"/>
              <a:gd name="connsiteY1" fmla="*/ 391886 h 1413863"/>
              <a:gd name="connsiteX2" fmla="*/ 2320578 w 7630246"/>
              <a:gd name="connsiteY2" fmla="*/ 1183341 h 1413863"/>
              <a:gd name="connsiteX3" fmla="*/ 3580760 w 7630246"/>
              <a:gd name="connsiteY3" fmla="*/ 238205 h 1413863"/>
              <a:gd name="connsiteX4" fmla="*/ 5171355 w 7630246"/>
              <a:gd name="connsiteY4" fmla="*/ 1260182 h 1413863"/>
              <a:gd name="connsiteX5" fmla="*/ 6884894 w 7630246"/>
              <a:gd name="connsiteY5" fmla="*/ 1160289 h 1413863"/>
              <a:gd name="connsiteX6" fmla="*/ 7630246 w 7630246"/>
              <a:gd name="connsiteY6" fmla="*/ 952820 h 141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0246" h="1413863">
                <a:moveTo>
                  <a:pt x="0" y="0"/>
                </a:moveTo>
                <a:cubicBezTo>
                  <a:pt x="317607" y="97331"/>
                  <a:pt x="635214" y="194663"/>
                  <a:pt x="1021977" y="391886"/>
                </a:cubicBezTo>
                <a:cubicBezTo>
                  <a:pt x="1408740" y="589110"/>
                  <a:pt x="1894114" y="1208954"/>
                  <a:pt x="2320578" y="1183341"/>
                </a:cubicBezTo>
                <a:cubicBezTo>
                  <a:pt x="2747042" y="1157728"/>
                  <a:pt x="3105631" y="225398"/>
                  <a:pt x="3580760" y="238205"/>
                </a:cubicBezTo>
                <a:cubicBezTo>
                  <a:pt x="4055889" y="251012"/>
                  <a:pt x="4620666" y="1106501"/>
                  <a:pt x="5171355" y="1260182"/>
                </a:cubicBezTo>
                <a:cubicBezTo>
                  <a:pt x="5722044" y="1413863"/>
                  <a:pt x="6475079" y="1211516"/>
                  <a:pt x="6884894" y="1160289"/>
                </a:cubicBezTo>
                <a:cubicBezTo>
                  <a:pt x="7294709" y="1109062"/>
                  <a:pt x="7462477" y="1030941"/>
                  <a:pt x="7630246" y="952820"/>
                </a:cubicBezTo>
              </a:path>
            </a:pathLst>
          </a:cu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2" name="Ellipse 11"/>
          <p:cNvSpPr/>
          <p:nvPr/>
        </p:nvSpPr>
        <p:spPr>
          <a:xfrm>
            <a:off x="3161255" y="5264794"/>
            <a:ext cx="214314" cy="214314"/>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p:cNvSpPr/>
          <p:nvPr/>
        </p:nvSpPr>
        <p:spPr>
          <a:xfrm>
            <a:off x="4447139" y="6050612"/>
            <a:ext cx="214314" cy="214314"/>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p:cNvSpPr/>
          <p:nvPr/>
        </p:nvSpPr>
        <p:spPr>
          <a:xfrm>
            <a:off x="5733023" y="5121918"/>
            <a:ext cx="214314" cy="214314"/>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p:cNvSpPr/>
          <p:nvPr/>
        </p:nvSpPr>
        <p:spPr>
          <a:xfrm>
            <a:off x="7304659" y="6122050"/>
            <a:ext cx="214314" cy="214314"/>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p:cNvSpPr/>
          <p:nvPr/>
        </p:nvSpPr>
        <p:spPr>
          <a:xfrm>
            <a:off x="9019171" y="6050612"/>
            <a:ext cx="214314" cy="214314"/>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5" name="Textfeld 4"/>
              <p:cNvSpPr txBox="1"/>
              <p:nvPr/>
            </p:nvSpPr>
            <p:spPr>
              <a:xfrm>
                <a:off x="6528048" y="5130667"/>
                <a:ext cx="4041876" cy="14719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de-DE" i="1">
                              <a:latin typeface="Cambria Math" panose="02040503050406030204" pitchFamily="18" charset="0"/>
                            </a:rPr>
                          </m:ctrlPr>
                        </m:dPr>
                        <m:e>
                          <m:m>
                            <m:mPr>
                              <m:mcs>
                                <m:mc>
                                  <m:mcPr>
                                    <m:count m:val="3"/>
                                    <m:mcJc m:val="center"/>
                                  </m:mcPr>
                                </m:mc>
                              </m:mcs>
                              <m:ctrlPr>
                                <a:rPr lang="de-DE" i="1">
                                  <a:latin typeface="Cambria Math" panose="02040503050406030204" pitchFamily="18" charset="0"/>
                                </a:rPr>
                              </m:ctrlPr>
                            </m:mPr>
                            <m:mr>
                              <m:e>
                                <m:sSubSup>
                                  <m:sSubSupPr>
                                    <m:ctrlPr>
                                      <a:rPr lang="de-DE" i="1">
                                        <a:latin typeface="Cambria Math" panose="02040503050406030204" pitchFamily="18" charset="0"/>
                                      </a:rPr>
                                    </m:ctrlPr>
                                  </m:sSubSupPr>
                                  <m:e>
                                    <m:r>
                                      <a:rPr lang="de-DE" i="1">
                                        <a:latin typeface="Cambria Math"/>
                                      </a:rPr>
                                      <m:t>𝑥</m:t>
                                    </m:r>
                                  </m:e>
                                  <m:sub>
                                    <m:r>
                                      <a:rPr lang="de-DE" i="1">
                                        <a:latin typeface="Cambria Math"/>
                                      </a:rPr>
                                      <m:t>1</m:t>
                                    </m:r>
                                  </m:sub>
                                  <m:sup>
                                    <m:r>
                                      <a:rPr lang="de-DE" i="1">
                                        <a:latin typeface="Cambria Math"/>
                                      </a:rPr>
                                      <m:t>2</m:t>
                                    </m:r>
                                  </m:sup>
                                </m:sSubSup>
                              </m:e>
                              <m:e>
                                <m:sSubSup>
                                  <m:sSubSupPr>
                                    <m:ctrlPr>
                                      <a:rPr lang="de-DE" i="1">
                                        <a:latin typeface="Cambria Math" panose="02040503050406030204" pitchFamily="18" charset="0"/>
                                      </a:rPr>
                                    </m:ctrlPr>
                                  </m:sSubSupPr>
                                  <m:e>
                                    <m:r>
                                      <a:rPr lang="de-DE" i="1">
                                        <a:latin typeface="Cambria Math"/>
                                      </a:rPr>
                                      <m:t>𝑥</m:t>
                                    </m:r>
                                  </m:e>
                                  <m:sub>
                                    <m:r>
                                      <a:rPr lang="de-DE" i="1">
                                        <a:latin typeface="Cambria Math"/>
                                      </a:rPr>
                                      <m:t>1</m:t>
                                    </m:r>
                                  </m:sub>
                                  <m:sup/>
                                </m:sSubSup>
                              </m:e>
                              <m:e>
                                <m:r>
                                  <a:rPr lang="de-DE" i="1">
                                    <a:latin typeface="Cambria Math"/>
                                  </a:rPr>
                                  <m:t>1</m:t>
                                </m:r>
                              </m:e>
                            </m:mr>
                            <m:mr>
                              <m:e>
                                <m:sSubSup>
                                  <m:sSubSupPr>
                                    <m:ctrlPr>
                                      <a:rPr lang="de-DE" i="1">
                                        <a:latin typeface="Cambria Math" panose="02040503050406030204" pitchFamily="18" charset="0"/>
                                      </a:rPr>
                                    </m:ctrlPr>
                                  </m:sSubSupPr>
                                  <m:e>
                                    <m:r>
                                      <a:rPr lang="de-DE" i="1">
                                        <a:latin typeface="Cambria Math"/>
                                      </a:rPr>
                                      <m:t>𝑥</m:t>
                                    </m:r>
                                  </m:e>
                                  <m:sub>
                                    <m:r>
                                      <a:rPr lang="de-DE" i="1">
                                        <a:latin typeface="Cambria Math"/>
                                      </a:rPr>
                                      <m:t>2</m:t>
                                    </m:r>
                                  </m:sub>
                                  <m:sup>
                                    <m:r>
                                      <a:rPr lang="de-DE" i="1">
                                        <a:latin typeface="Cambria Math"/>
                                      </a:rPr>
                                      <m:t>2</m:t>
                                    </m:r>
                                  </m:sup>
                                </m:sSubSup>
                              </m:e>
                              <m:e>
                                <m:sSubSup>
                                  <m:sSubSupPr>
                                    <m:ctrlPr>
                                      <a:rPr lang="de-DE" i="1">
                                        <a:latin typeface="Cambria Math" panose="02040503050406030204" pitchFamily="18" charset="0"/>
                                      </a:rPr>
                                    </m:ctrlPr>
                                  </m:sSubSupPr>
                                  <m:e>
                                    <m:r>
                                      <a:rPr lang="de-DE" i="1">
                                        <a:latin typeface="Cambria Math"/>
                                      </a:rPr>
                                      <m:t>𝑥</m:t>
                                    </m:r>
                                  </m:e>
                                  <m:sub>
                                    <m:r>
                                      <a:rPr lang="de-DE" i="1">
                                        <a:latin typeface="Cambria Math"/>
                                      </a:rPr>
                                      <m:t>2</m:t>
                                    </m:r>
                                  </m:sub>
                                  <m:sup/>
                                </m:sSubSup>
                              </m:e>
                              <m:e>
                                <m:r>
                                  <a:rPr lang="de-DE" i="1">
                                    <a:latin typeface="Cambria Math"/>
                                  </a:rPr>
                                  <m:t>1</m:t>
                                </m:r>
                              </m:e>
                            </m:mr>
                            <m:mr>
                              <m:e>
                                <m:sSubSup>
                                  <m:sSubSupPr>
                                    <m:ctrlPr>
                                      <a:rPr lang="de-DE" i="1">
                                        <a:latin typeface="Cambria Math" panose="02040503050406030204" pitchFamily="18" charset="0"/>
                                      </a:rPr>
                                    </m:ctrlPr>
                                  </m:sSubSupPr>
                                  <m:e>
                                    <m:r>
                                      <a:rPr lang="de-DE" i="1">
                                        <a:latin typeface="Cambria Math"/>
                                      </a:rPr>
                                      <m:t>𝑥</m:t>
                                    </m:r>
                                  </m:e>
                                  <m:sub>
                                    <m:r>
                                      <a:rPr lang="de-DE" i="1">
                                        <a:latin typeface="Cambria Math"/>
                                      </a:rPr>
                                      <m:t>3</m:t>
                                    </m:r>
                                  </m:sub>
                                  <m:sup>
                                    <m:r>
                                      <a:rPr lang="de-DE" i="1">
                                        <a:latin typeface="Cambria Math"/>
                                      </a:rPr>
                                      <m:t>2</m:t>
                                    </m:r>
                                  </m:sup>
                                </m:sSubSup>
                              </m:e>
                              <m:e>
                                <m:sSubSup>
                                  <m:sSubSupPr>
                                    <m:ctrlPr>
                                      <a:rPr lang="de-DE" i="1">
                                        <a:latin typeface="Cambria Math" panose="02040503050406030204" pitchFamily="18" charset="0"/>
                                      </a:rPr>
                                    </m:ctrlPr>
                                  </m:sSubSupPr>
                                  <m:e>
                                    <m:r>
                                      <a:rPr lang="de-DE" i="1">
                                        <a:latin typeface="Cambria Math"/>
                                      </a:rPr>
                                      <m:t>𝑥</m:t>
                                    </m:r>
                                  </m:e>
                                  <m:sub>
                                    <m:r>
                                      <a:rPr lang="de-DE" i="1">
                                        <a:latin typeface="Cambria Math"/>
                                      </a:rPr>
                                      <m:t>3</m:t>
                                    </m:r>
                                  </m:sub>
                                  <m:sup/>
                                </m:sSubSup>
                              </m:e>
                              <m:e>
                                <m:r>
                                  <a:rPr lang="de-DE" i="1">
                                    <a:latin typeface="Cambria Math"/>
                                  </a:rPr>
                                  <m:t>1</m:t>
                                </m:r>
                              </m:e>
                            </m:mr>
                          </m:m>
                        </m:e>
                      </m:d>
                      <m:d>
                        <m:dPr>
                          <m:ctrlPr>
                            <a:rPr lang="de-DE" i="1">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sSub>
                                  <m:sSubPr>
                                    <m:ctrlPr>
                                      <a:rPr lang="de-DE" i="1">
                                        <a:latin typeface="Cambria Math" panose="02040503050406030204" pitchFamily="18" charset="0"/>
                                      </a:rPr>
                                    </m:ctrlPr>
                                  </m:sSubPr>
                                  <m:e>
                                    <m:r>
                                      <a:rPr lang="de-DE" i="1">
                                        <a:latin typeface="Cambria Math"/>
                                      </a:rPr>
                                      <m:t>𝑎</m:t>
                                    </m:r>
                                  </m:e>
                                  <m:sub>
                                    <m:r>
                                      <a:rPr lang="de-DE" i="1">
                                        <a:latin typeface="Cambria Math"/>
                                      </a:rPr>
                                      <m:t>1</m:t>
                                    </m:r>
                                  </m:sub>
                                </m:sSub>
                              </m:e>
                            </m:mr>
                            <m:mr>
                              <m:e>
                                <m:sSub>
                                  <m:sSubPr>
                                    <m:ctrlPr>
                                      <a:rPr lang="de-DE" i="1">
                                        <a:latin typeface="Cambria Math" panose="02040503050406030204" pitchFamily="18" charset="0"/>
                                      </a:rPr>
                                    </m:ctrlPr>
                                  </m:sSubPr>
                                  <m:e>
                                    <m:r>
                                      <a:rPr lang="de-DE" i="1">
                                        <a:latin typeface="Cambria Math"/>
                                      </a:rPr>
                                      <m:t>𝑎</m:t>
                                    </m:r>
                                  </m:e>
                                  <m:sub>
                                    <m:r>
                                      <a:rPr lang="de-DE" i="1">
                                        <a:latin typeface="Cambria Math"/>
                                      </a:rPr>
                                      <m:t>2</m:t>
                                    </m:r>
                                  </m:sub>
                                </m:sSub>
                              </m:e>
                            </m:mr>
                            <m:mr>
                              <m:e>
                                <m:sSub>
                                  <m:sSubPr>
                                    <m:ctrlPr>
                                      <a:rPr lang="de-DE" i="1">
                                        <a:latin typeface="Cambria Math" panose="02040503050406030204" pitchFamily="18" charset="0"/>
                                      </a:rPr>
                                    </m:ctrlPr>
                                  </m:sSubPr>
                                  <m:e>
                                    <m:r>
                                      <a:rPr lang="de-DE" i="1">
                                        <a:latin typeface="Cambria Math"/>
                                      </a:rPr>
                                      <m:t>𝑎</m:t>
                                    </m:r>
                                  </m:e>
                                  <m:sub>
                                    <m:r>
                                      <a:rPr lang="de-DE" i="1">
                                        <a:latin typeface="Cambria Math"/>
                                      </a:rPr>
                                      <m:t>3</m:t>
                                    </m:r>
                                  </m:sub>
                                </m:sSub>
                              </m:e>
                            </m:mr>
                          </m:m>
                        </m:e>
                      </m:d>
                      <m:r>
                        <a:rPr lang="de-DE" i="1">
                          <a:latin typeface="Cambria Math"/>
                        </a:rPr>
                        <m:t>=</m:t>
                      </m:r>
                      <m:d>
                        <m:dPr>
                          <m:ctrlPr>
                            <a:rPr lang="de-DE" i="1">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sSub>
                                  <m:sSubPr>
                                    <m:ctrlPr>
                                      <a:rPr lang="de-DE" i="1">
                                        <a:latin typeface="Cambria Math" panose="02040503050406030204" pitchFamily="18" charset="0"/>
                                      </a:rPr>
                                    </m:ctrlPr>
                                  </m:sSubPr>
                                  <m:e>
                                    <m:r>
                                      <a:rPr lang="de-DE" i="1">
                                        <a:latin typeface="Cambria Math"/>
                                      </a:rPr>
                                      <m:t>𝑦</m:t>
                                    </m:r>
                                  </m:e>
                                  <m:sub>
                                    <m:r>
                                      <a:rPr lang="de-DE" i="1">
                                        <a:latin typeface="Cambria Math"/>
                                      </a:rPr>
                                      <m:t>1</m:t>
                                    </m:r>
                                  </m:sub>
                                </m:sSub>
                              </m:e>
                            </m:mr>
                            <m:mr>
                              <m:e>
                                <m:sSub>
                                  <m:sSubPr>
                                    <m:ctrlPr>
                                      <a:rPr lang="de-DE" i="1">
                                        <a:latin typeface="Cambria Math" panose="02040503050406030204" pitchFamily="18" charset="0"/>
                                      </a:rPr>
                                    </m:ctrlPr>
                                  </m:sSubPr>
                                  <m:e>
                                    <m:r>
                                      <a:rPr lang="de-DE" i="1">
                                        <a:latin typeface="Cambria Math"/>
                                      </a:rPr>
                                      <m:t>𝑦</m:t>
                                    </m:r>
                                  </m:e>
                                  <m:sub>
                                    <m:r>
                                      <a:rPr lang="de-DE" i="1">
                                        <a:latin typeface="Cambria Math"/>
                                      </a:rPr>
                                      <m:t>2</m:t>
                                    </m:r>
                                  </m:sub>
                                </m:sSub>
                              </m:e>
                            </m:mr>
                            <m:mr>
                              <m:e>
                                <m:sSub>
                                  <m:sSubPr>
                                    <m:ctrlPr>
                                      <a:rPr lang="de-DE" i="1">
                                        <a:latin typeface="Cambria Math" panose="02040503050406030204" pitchFamily="18" charset="0"/>
                                      </a:rPr>
                                    </m:ctrlPr>
                                  </m:sSubPr>
                                  <m:e>
                                    <m:r>
                                      <a:rPr lang="de-DE" i="1">
                                        <a:latin typeface="Cambria Math"/>
                                      </a:rPr>
                                      <m:t>𝑦</m:t>
                                    </m:r>
                                  </m:e>
                                  <m:sub>
                                    <m:r>
                                      <a:rPr lang="de-DE" i="1">
                                        <a:latin typeface="Cambria Math"/>
                                      </a:rPr>
                                      <m:t>3</m:t>
                                    </m:r>
                                  </m:sub>
                                </m:sSub>
                              </m:e>
                            </m:mr>
                          </m:m>
                        </m:e>
                      </m:d>
                    </m:oMath>
                  </m:oMathPara>
                </a14:m>
                <a:endParaRPr lang="de-DE" dirty="0"/>
              </a:p>
            </p:txBody>
          </p:sp>
        </mc:Choice>
        <mc:Fallback xmlns="">
          <p:sp>
            <p:nvSpPr>
              <p:cNvPr id="5" name="Textfeld 4"/>
              <p:cNvSpPr txBox="1">
                <a:spLocks noRot="1" noChangeAspect="1" noMove="1" noResize="1" noEditPoints="1" noAdjustHandles="1" noChangeArrowheads="1" noChangeShapeType="1" noTextEdit="1"/>
              </p:cNvSpPr>
              <p:nvPr/>
            </p:nvSpPr>
            <p:spPr>
              <a:xfrm>
                <a:off x="6528048" y="5130667"/>
                <a:ext cx="4041876" cy="1471941"/>
              </a:xfrm>
              <a:prstGeom prst="rect">
                <a:avLst/>
              </a:prstGeom>
              <a:blipFill rotWithShape="0">
                <a:blip r:embed="rId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Rechteck 6"/>
              <p:cNvSpPr/>
              <p:nvPr/>
            </p:nvSpPr>
            <p:spPr>
              <a:xfrm>
                <a:off x="6816081" y="4551512"/>
                <a:ext cx="347018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i="1" dirty="0">
                          <a:latin typeface="Cambria Math"/>
                        </a:rPr>
                        <m:t>𝑓</m:t>
                      </m:r>
                      <m:r>
                        <a:rPr lang="de-DE" i="1" dirty="0">
                          <a:latin typeface="Cambria Math"/>
                        </a:rPr>
                        <m:t>(</m:t>
                      </m:r>
                      <m:r>
                        <a:rPr lang="de-DE" i="1" dirty="0">
                          <a:latin typeface="Cambria Math"/>
                        </a:rPr>
                        <m:t>𝑥</m:t>
                      </m:r>
                      <m:r>
                        <a:rPr lang="de-DE" i="1" dirty="0">
                          <a:latin typeface="Cambria Math"/>
                        </a:rPr>
                        <m:t>) := </m:t>
                      </m:r>
                      <m:r>
                        <a:rPr lang="de-DE" i="1" dirty="0">
                          <a:latin typeface="Cambria Math"/>
                        </a:rPr>
                        <m:t>𝑎</m:t>
                      </m:r>
                      <m:r>
                        <a:rPr lang="de-DE" i="1" baseline="-25000" dirty="0">
                          <a:latin typeface="Cambria Math"/>
                        </a:rPr>
                        <m:t>1</m:t>
                      </m:r>
                      <m:r>
                        <a:rPr lang="de-DE" i="1" dirty="0">
                          <a:latin typeface="Cambria Math"/>
                        </a:rPr>
                        <m:t>𝑥</m:t>
                      </m:r>
                      <m:r>
                        <a:rPr lang="de-DE" i="1" baseline="30000" dirty="0">
                          <a:latin typeface="Cambria Math"/>
                        </a:rPr>
                        <m:t>2</m:t>
                      </m:r>
                      <m:r>
                        <a:rPr lang="de-DE" i="1" dirty="0">
                          <a:latin typeface="Cambria Math"/>
                        </a:rPr>
                        <m:t>+</m:t>
                      </m:r>
                      <m:r>
                        <a:rPr lang="de-DE" i="1" dirty="0">
                          <a:latin typeface="Cambria Math"/>
                        </a:rPr>
                        <m:t>𝑎</m:t>
                      </m:r>
                      <m:r>
                        <a:rPr lang="de-DE" i="1" baseline="-25000" dirty="0">
                          <a:latin typeface="Cambria Math"/>
                        </a:rPr>
                        <m:t>2</m:t>
                      </m:r>
                      <m:r>
                        <a:rPr lang="de-DE" i="1" dirty="0">
                          <a:latin typeface="Cambria Math"/>
                        </a:rPr>
                        <m:t>𝑥</m:t>
                      </m:r>
                      <m:r>
                        <a:rPr lang="de-DE" i="1" dirty="0">
                          <a:latin typeface="Cambria Math"/>
                        </a:rPr>
                        <m:t>+</m:t>
                      </m:r>
                      <m:r>
                        <a:rPr lang="de-DE" i="1" dirty="0">
                          <a:latin typeface="Cambria Math"/>
                        </a:rPr>
                        <m:t>𝑎</m:t>
                      </m:r>
                      <m:r>
                        <a:rPr lang="de-DE" i="1" baseline="-25000" dirty="0">
                          <a:latin typeface="Cambria Math"/>
                        </a:rPr>
                        <m:t>3</m:t>
                      </m:r>
                    </m:oMath>
                  </m:oMathPara>
                </a14:m>
                <a:endParaRPr lang="de-DE" dirty="0"/>
              </a:p>
            </p:txBody>
          </p:sp>
        </mc:Choice>
        <mc:Fallback xmlns="">
          <p:sp>
            <p:nvSpPr>
              <p:cNvPr id="7" name="Rechteck 6"/>
              <p:cNvSpPr>
                <a:spLocks noRot="1" noChangeAspect="1" noMove="1" noResize="1" noEditPoints="1" noAdjustHandles="1" noChangeArrowheads="1" noChangeShapeType="1" noTextEdit="1"/>
              </p:cNvSpPr>
              <p:nvPr/>
            </p:nvSpPr>
            <p:spPr>
              <a:xfrm>
                <a:off x="5292080" y="4551511"/>
                <a:ext cx="3470181" cy="461665"/>
              </a:xfrm>
              <a:prstGeom prst="rect">
                <a:avLst/>
              </a:prstGeom>
              <a:blipFill rotWithShape="1">
                <a:blip r:embed="rId3"/>
                <a:stretch>
                  <a:fillRect b="-20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feld 8"/>
              <p:cNvSpPr txBox="1"/>
              <p:nvPr/>
            </p:nvSpPr>
            <p:spPr>
              <a:xfrm>
                <a:off x="2256719" y="5446151"/>
                <a:ext cx="122456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a:rPr>
                                <m:t>𝑥</m:t>
                              </m:r>
                            </m:e>
                            <m:sub>
                              <m:r>
                                <a:rPr lang="de-DE" i="1">
                                  <a:latin typeface="Cambria Math"/>
                                </a:rPr>
                                <m:t>1</m:t>
                              </m:r>
                            </m:sub>
                          </m:sSub>
                          <m:r>
                            <a:rPr lang="de-DE" i="1">
                              <a:latin typeface="Cambria Math"/>
                            </a:rPr>
                            <m:t>, </m:t>
                          </m:r>
                          <m:sSub>
                            <m:sSubPr>
                              <m:ctrlPr>
                                <a:rPr lang="de-DE" i="1">
                                  <a:latin typeface="Cambria Math" panose="02040503050406030204" pitchFamily="18" charset="0"/>
                                </a:rPr>
                              </m:ctrlPr>
                            </m:sSubPr>
                            <m:e>
                              <m:r>
                                <a:rPr lang="de-DE" i="1">
                                  <a:latin typeface="Cambria Math"/>
                                </a:rPr>
                                <m:t>𝑦</m:t>
                              </m:r>
                            </m:e>
                            <m:sub>
                              <m:r>
                                <a:rPr lang="de-DE" i="1">
                                  <a:latin typeface="Cambria Math"/>
                                </a:rPr>
                                <m:t>1</m:t>
                              </m:r>
                            </m:sub>
                          </m:sSub>
                        </m:e>
                      </m:d>
                    </m:oMath>
                  </m:oMathPara>
                </a14:m>
                <a:endParaRPr lang="de-DE" dirty="0"/>
              </a:p>
            </p:txBody>
          </p:sp>
        </mc:Choice>
        <mc:Fallback xmlns="">
          <p:sp>
            <p:nvSpPr>
              <p:cNvPr id="9" name="Textfeld 8"/>
              <p:cNvSpPr txBox="1">
                <a:spLocks noRot="1" noChangeAspect="1" noMove="1" noResize="1" noEditPoints="1" noAdjustHandles="1" noChangeArrowheads="1" noChangeShapeType="1" noTextEdit="1"/>
              </p:cNvSpPr>
              <p:nvPr/>
            </p:nvSpPr>
            <p:spPr>
              <a:xfrm>
                <a:off x="732719" y="5446150"/>
                <a:ext cx="1224566" cy="461665"/>
              </a:xfrm>
              <a:prstGeom prst="rect">
                <a:avLst/>
              </a:prstGeom>
              <a:blipFill rotWithShape="1">
                <a:blip r:embed="rId4"/>
                <a:stretch>
                  <a:fillRect b="-1052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p:cNvSpPr txBox="1"/>
              <p:nvPr/>
            </p:nvSpPr>
            <p:spPr>
              <a:xfrm>
                <a:off x="5452442" y="5371952"/>
                <a:ext cx="123880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a:rPr>
                                <m:t>𝑥</m:t>
                              </m:r>
                            </m:e>
                            <m:sub>
                              <m:r>
                                <a:rPr lang="de-DE" i="1">
                                  <a:latin typeface="Cambria Math"/>
                                </a:rPr>
                                <m:t>3</m:t>
                              </m:r>
                            </m:sub>
                          </m:sSub>
                          <m:r>
                            <a:rPr lang="de-DE" i="1">
                              <a:latin typeface="Cambria Math"/>
                            </a:rPr>
                            <m:t>, </m:t>
                          </m:r>
                          <m:sSub>
                            <m:sSubPr>
                              <m:ctrlPr>
                                <a:rPr lang="de-DE" i="1">
                                  <a:latin typeface="Cambria Math" panose="02040503050406030204" pitchFamily="18" charset="0"/>
                                </a:rPr>
                              </m:ctrlPr>
                            </m:sSubPr>
                            <m:e>
                              <m:r>
                                <a:rPr lang="de-DE" i="1">
                                  <a:latin typeface="Cambria Math"/>
                                </a:rPr>
                                <m:t>𝑦</m:t>
                              </m:r>
                            </m:e>
                            <m:sub>
                              <m:r>
                                <a:rPr lang="de-DE" i="1">
                                  <a:latin typeface="Cambria Math"/>
                                </a:rPr>
                                <m:t>3</m:t>
                              </m:r>
                            </m:sub>
                          </m:sSub>
                        </m:e>
                      </m:d>
                    </m:oMath>
                  </m:oMathPara>
                </a14:m>
                <a:endParaRPr lang="de-DE" dirty="0"/>
              </a:p>
            </p:txBody>
          </p:sp>
        </mc:Choice>
        <mc:Fallback xmlns="">
          <p:sp>
            <p:nvSpPr>
              <p:cNvPr id="17" name="Textfeld 16"/>
              <p:cNvSpPr txBox="1">
                <a:spLocks noRot="1" noChangeAspect="1" noMove="1" noResize="1" noEditPoints="1" noAdjustHandles="1" noChangeArrowheads="1" noChangeShapeType="1" noTextEdit="1"/>
              </p:cNvSpPr>
              <p:nvPr/>
            </p:nvSpPr>
            <p:spPr>
              <a:xfrm>
                <a:off x="3928441" y="5371951"/>
                <a:ext cx="1238801" cy="461665"/>
              </a:xfrm>
              <a:prstGeom prst="rect">
                <a:avLst/>
              </a:prstGeom>
              <a:blipFill rotWithShape="1">
                <a:blip r:embed="rId5"/>
                <a:stretch>
                  <a:fillRect b="-1052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8" name="Textfeld 17"/>
              <p:cNvSpPr txBox="1"/>
              <p:nvPr/>
            </p:nvSpPr>
            <p:spPr>
              <a:xfrm>
                <a:off x="3942014" y="6264927"/>
                <a:ext cx="123880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a:rPr>
                                <m:t>𝑥</m:t>
                              </m:r>
                            </m:e>
                            <m:sub>
                              <m:r>
                                <a:rPr lang="de-DE" i="1">
                                  <a:latin typeface="Cambria Math"/>
                                </a:rPr>
                                <m:t>2</m:t>
                              </m:r>
                            </m:sub>
                          </m:sSub>
                          <m:r>
                            <a:rPr lang="de-DE" i="1">
                              <a:latin typeface="Cambria Math"/>
                            </a:rPr>
                            <m:t>, </m:t>
                          </m:r>
                          <m:sSub>
                            <m:sSubPr>
                              <m:ctrlPr>
                                <a:rPr lang="de-DE" i="1">
                                  <a:latin typeface="Cambria Math" panose="02040503050406030204" pitchFamily="18" charset="0"/>
                                </a:rPr>
                              </m:ctrlPr>
                            </m:sSubPr>
                            <m:e>
                              <m:r>
                                <a:rPr lang="de-DE" i="1">
                                  <a:latin typeface="Cambria Math"/>
                                </a:rPr>
                                <m:t>𝑦</m:t>
                              </m:r>
                            </m:e>
                            <m:sub>
                              <m:r>
                                <a:rPr lang="de-DE" i="1">
                                  <a:latin typeface="Cambria Math"/>
                                </a:rPr>
                                <m:t>2</m:t>
                              </m:r>
                            </m:sub>
                          </m:sSub>
                        </m:e>
                      </m:d>
                    </m:oMath>
                  </m:oMathPara>
                </a14:m>
                <a:endParaRPr lang="de-DE" dirty="0"/>
              </a:p>
            </p:txBody>
          </p:sp>
        </mc:Choice>
        <mc:Fallback xmlns="">
          <p:sp>
            <p:nvSpPr>
              <p:cNvPr id="18" name="Textfeld 17"/>
              <p:cNvSpPr txBox="1">
                <a:spLocks noRot="1" noChangeAspect="1" noMove="1" noResize="1" noEditPoints="1" noAdjustHandles="1" noChangeArrowheads="1" noChangeShapeType="1" noTextEdit="1"/>
              </p:cNvSpPr>
              <p:nvPr/>
            </p:nvSpPr>
            <p:spPr>
              <a:xfrm>
                <a:off x="2418013" y="6264926"/>
                <a:ext cx="1238801" cy="461665"/>
              </a:xfrm>
              <a:prstGeom prst="rect">
                <a:avLst/>
              </a:prstGeom>
              <a:blipFill rotWithShape="1">
                <a:blip r:embed="rId6"/>
                <a:stretch>
                  <a:fillRect b="-12000"/>
                </a:stretch>
              </a:blipFill>
            </p:spPr>
            <p:txBody>
              <a:bodyPr/>
              <a:lstStyle/>
              <a:p>
                <a:r>
                  <a:rPr lang="de-DE">
                    <a:noFill/>
                  </a:rPr>
                  <a:t> </a:t>
                </a:r>
              </a:p>
            </p:txBody>
          </p:sp>
        </mc:Fallback>
      </mc:AlternateContent>
    </p:spTree>
    <p:extLst>
      <p:ext uri="{BB962C8B-B14F-4D97-AF65-F5344CB8AC3E}">
        <p14:creationId xmlns:p14="http://schemas.microsoft.com/office/powerpoint/2010/main" val="36621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1500"/>
                            </p:stCondLst>
                            <p:childTnLst>
                              <p:par>
                                <p:cTn id="22" presetID="10" presetClass="entr" presetSubtype="0" fill="hold" grpId="1"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2000"/>
                            </p:stCondLst>
                            <p:childTnLst>
                              <p:par>
                                <p:cTn id="26" presetID="10" presetClass="entr" presetSubtype="0" fill="hold" grpId="1"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1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fad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xit" presetSubtype="4" fill="hold" grpId="1" nodeType="clickEffect">
                                  <p:stCondLst>
                                    <p:cond delay="0"/>
                                  </p:stCondLst>
                                  <p:childTnLst>
                                    <p:animEffect transition="out" filter="wipe(down)">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500"/>
                                        <p:tgtEl>
                                          <p:spTgt spid="15"/>
                                        </p:tgtEl>
                                      </p:cBhvr>
                                    </p:animEffect>
                                    <p:set>
                                      <p:cBhvr>
                                        <p:cTn id="51" dur="1" fill="hold">
                                          <p:stCondLst>
                                            <p:cond delay="499"/>
                                          </p:stCondLst>
                                        </p:cTn>
                                        <p:tgtEl>
                                          <p:spTgt spid="15"/>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16"/>
                                        </p:tgtEl>
                                      </p:cBhvr>
                                    </p:animEffect>
                                    <p:set>
                                      <p:cBhvr>
                                        <p:cTn id="54" dur="1" fill="hold">
                                          <p:stCondLst>
                                            <p:cond delay="499"/>
                                          </p:stCondLst>
                                        </p:cTn>
                                        <p:tgtEl>
                                          <p:spTgt spid="1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1250"/>
                                        <p:tgtEl>
                                          <p:spTgt spid="10"/>
                                        </p:tgtEl>
                                      </p:cBhvr>
                                    </p:animEffect>
                                  </p:childTnLst>
                                </p:cTn>
                              </p:par>
                            </p:childTnLst>
                          </p:cTn>
                        </p:par>
                        <p:par>
                          <p:cTn id="60" fill="hold">
                            <p:stCondLst>
                              <p:cond delay="1750"/>
                            </p:stCondLst>
                            <p:childTnLst>
                              <p:par>
                                <p:cTn id="61" presetID="10" presetClass="entr" presetSubtype="0" fill="hold" grpId="0"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par>
                          <p:cTn id="64" fill="hold">
                            <p:stCondLst>
                              <p:cond delay="2250"/>
                            </p:stCondLst>
                            <p:childTnLst>
                              <p:par>
                                <p:cTn id="65" presetID="10" presetClass="entr" presetSubtype="0"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par>
                          <p:cTn id="68" fill="hold">
                            <p:stCondLst>
                              <p:cond delay="2750"/>
                            </p:stCondLst>
                            <p:childTnLst>
                              <p:par>
                                <p:cTn id="69" presetID="10" presetClass="entr" presetSubtype="0"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
                                            <p:txEl>
                                              <p:pRg st="2" end="2"/>
                                            </p:txEl>
                                          </p:spTgt>
                                        </p:tgtEl>
                                        <p:attrNameLst>
                                          <p:attrName>style.visibility</p:attrName>
                                        </p:attrNameLst>
                                      </p:cBhvr>
                                      <p:to>
                                        <p:strVal val="visible"/>
                                      </p:to>
                                    </p:set>
                                    <p:animEffect transition="in" filter="fade">
                                      <p:cBhvr>
                                        <p:cTn id="76" dur="500"/>
                                        <p:tgtEl>
                                          <p:spTgt spid="3">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3" end="3"/>
                                            </p:txEl>
                                          </p:spTgt>
                                        </p:tgtEl>
                                        <p:attrNameLst>
                                          <p:attrName>style.visibility</p:attrName>
                                        </p:attrNameLst>
                                      </p:cBhvr>
                                      <p:to>
                                        <p:strVal val="visible"/>
                                      </p:to>
                                    </p:set>
                                    <p:animEffect transition="in" filter="fade">
                                      <p:cBhvr>
                                        <p:cTn id="81" dur="500"/>
                                        <p:tgtEl>
                                          <p:spTgt spid="3">
                                            <p:txEl>
                                              <p:pRg st="3" end="3"/>
                                            </p:txEl>
                                          </p:spTgt>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fade">
                                      <p:cBhvr>
                                        <p:cTn id="8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1" grpId="1" animBg="1"/>
      <p:bldP spid="12" grpId="0" animBg="1"/>
      <p:bldP spid="13" grpId="0" animBg="1"/>
      <p:bldP spid="14" grpId="0" animBg="1"/>
      <p:bldP spid="15" grpId="0" animBg="1"/>
      <p:bldP spid="15" grpId="1" animBg="1"/>
      <p:bldP spid="16" grpId="0" animBg="1"/>
      <p:bldP spid="16" grpId="1" animBg="1"/>
      <p:bldP spid="5" grpId="0"/>
      <p:bldP spid="7" grpId="0"/>
      <p:bldP spid="9" grpId="0"/>
      <p:bldP spid="17" grpId="0"/>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Quiz 04 - 1</a:t>
            </a:r>
          </a:p>
        </p:txBody>
      </p:sp>
      <p:sp>
        <p:nvSpPr>
          <p:cNvPr id="3" name="Inhaltsplatzhalter 2"/>
          <p:cNvSpPr>
            <a:spLocks noGrp="1"/>
          </p:cNvSpPr>
          <p:nvPr>
            <p:ph idx="1"/>
          </p:nvPr>
        </p:nvSpPr>
        <p:spPr/>
        <p:txBody>
          <a:bodyPr>
            <a:normAutofit/>
          </a:bodyPr>
          <a:lstStyle/>
          <a:p>
            <a:r>
              <a:rPr lang="de-DE" dirty="0"/>
              <a:t>Welches Polynom 1. Grades durchläuft die Punkte (-2, 3) und (1, 1) ?</a:t>
            </a:r>
          </a:p>
          <a:p>
            <a:endParaRPr lang="de-DE" dirty="0"/>
          </a:p>
          <a:p>
            <a:r>
              <a:rPr lang="de-DE" dirty="0"/>
              <a:t>Finden Sie ein Polynom 2. </a:t>
            </a:r>
            <a:r>
              <a:rPr lang="de-DE"/>
              <a:t>Grades, </a:t>
            </a:r>
            <a:r>
              <a:rPr lang="de-DE" dirty="0"/>
              <a:t>das zusätzlich den Punkt (4, 4) durchläuft.</a:t>
            </a:r>
          </a:p>
        </p:txBody>
      </p:sp>
    </p:spTree>
    <p:extLst>
      <p:ext uri="{BB962C8B-B14F-4D97-AF65-F5344CB8AC3E}">
        <p14:creationId xmlns:p14="http://schemas.microsoft.com/office/powerpoint/2010/main" val="1508723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Interpolation – Mathemagische Exkursion (2)</a:t>
            </a:r>
          </a:p>
        </p:txBody>
      </p:sp>
      <p:sp>
        <p:nvSpPr>
          <p:cNvPr id="3" name="Inhaltsplatzhalter 2"/>
          <p:cNvSpPr>
            <a:spLocks noGrp="1"/>
          </p:cNvSpPr>
          <p:nvPr>
            <p:ph idx="1"/>
          </p:nvPr>
        </p:nvSpPr>
        <p:spPr>
          <a:xfrm>
            <a:off x="2135188" y="1196976"/>
            <a:ext cx="4941827" cy="5256213"/>
          </a:xfrm>
        </p:spPr>
        <p:txBody>
          <a:bodyPr/>
          <a:lstStyle/>
          <a:p>
            <a:r>
              <a:rPr lang="de-DE" dirty="0"/>
              <a:t>Problem: Bei vielen Stützstellen gibt es große Gleichungssysteme und Polynome mit hohen Graden</a:t>
            </a:r>
          </a:p>
          <a:p>
            <a:r>
              <a:rPr lang="de-DE" dirty="0"/>
              <a:t>Lösung: stückweise Polynome</a:t>
            </a:r>
          </a:p>
          <a:p>
            <a:endParaRPr lang="de-DE" dirty="0"/>
          </a:p>
          <a:p>
            <a:r>
              <a:rPr lang="de-DE" dirty="0"/>
              <a:t>Problem: in mathematischem 2D-Koordinatensystem gibt es keine übereinanderliegenden Punkte. Und was ist überhaupt mit 3D?</a:t>
            </a:r>
          </a:p>
          <a:p>
            <a:r>
              <a:rPr lang="de-DE" dirty="0"/>
              <a:t>Lösung: parametrische Kurven</a:t>
            </a:r>
          </a:p>
        </p:txBody>
      </p:sp>
      <p:sp>
        <p:nvSpPr>
          <p:cNvPr id="8" name="Freihandform 7"/>
          <p:cNvSpPr/>
          <p:nvPr/>
        </p:nvSpPr>
        <p:spPr>
          <a:xfrm>
            <a:off x="6862701" y="1757677"/>
            <a:ext cx="1319429" cy="974718"/>
          </a:xfrm>
          <a:custGeom>
            <a:avLst/>
            <a:gdLst>
              <a:gd name="connsiteX0" fmla="*/ 0 w 952500"/>
              <a:gd name="connsiteY0" fmla="*/ 0 h 508507"/>
              <a:gd name="connsiteX1" fmla="*/ 404812 w 952500"/>
              <a:gd name="connsiteY1" fmla="*/ 504825 h 508507"/>
              <a:gd name="connsiteX2" fmla="*/ 952500 w 952500"/>
              <a:gd name="connsiteY2" fmla="*/ 228600 h 508507"/>
            </a:gdLst>
            <a:ahLst/>
            <a:cxnLst>
              <a:cxn ang="0">
                <a:pos x="connsiteX0" y="connsiteY0"/>
              </a:cxn>
              <a:cxn ang="0">
                <a:pos x="connsiteX1" y="connsiteY1"/>
              </a:cxn>
              <a:cxn ang="0">
                <a:pos x="connsiteX2" y="connsiteY2"/>
              </a:cxn>
            </a:cxnLst>
            <a:rect l="l" t="t" r="r" b="b"/>
            <a:pathLst>
              <a:path w="952500" h="508507">
                <a:moveTo>
                  <a:pt x="0" y="0"/>
                </a:moveTo>
                <a:cubicBezTo>
                  <a:pt x="123031" y="233362"/>
                  <a:pt x="246062" y="466725"/>
                  <a:pt x="404812" y="504825"/>
                </a:cubicBezTo>
                <a:cubicBezTo>
                  <a:pt x="563562" y="542925"/>
                  <a:pt x="848519" y="273844"/>
                  <a:pt x="952500" y="22860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Freihandform 8"/>
          <p:cNvSpPr/>
          <p:nvPr/>
        </p:nvSpPr>
        <p:spPr>
          <a:xfrm>
            <a:off x="8155502" y="1555083"/>
            <a:ext cx="1154499" cy="659037"/>
          </a:xfrm>
          <a:custGeom>
            <a:avLst/>
            <a:gdLst>
              <a:gd name="connsiteX0" fmla="*/ 0 w 833437"/>
              <a:gd name="connsiteY0" fmla="*/ 343817 h 343817"/>
              <a:gd name="connsiteX1" fmla="*/ 500062 w 833437"/>
              <a:gd name="connsiteY1" fmla="*/ 917 h 343817"/>
              <a:gd name="connsiteX2" fmla="*/ 833437 w 833437"/>
              <a:gd name="connsiteY2" fmla="*/ 262855 h 343817"/>
            </a:gdLst>
            <a:ahLst/>
            <a:cxnLst>
              <a:cxn ang="0">
                <a:pos x="connsiteX0" y="connsiteY0"/>
              </a:cxn>
              <a:cxn ang="0">
                <a:pos x="connsiteX1" y="connsiteY1"/>
              </a:cxn>
              <a:cxn ang="0">
                <a:pos x="connsiteX2" y="connsiteY2"/>
              </a:cxn>
            </a:cxnLst>
            <a:rect l="l" t="t" r="r" b="b"/>
            <a:pathLst>
              <a:path w="833437" h="343817">
                <a:moveTo>
                  <a:pt x="0" y="343817"/>
                </a:moveTo>
                <a:cubicBezTo>
                  <a:pt x="180578" y="179114"/>
                  <a:pt x="361156" y="14411"/>
                  <a:pt x="500062" y="917"/>
                </a:cubicBezTo>
                <a:cubicBezTo>
                  <a:pt x="638968" y="-12577"/>
                  <a:pt x="736202" y="125139"/>
                  <a:pt x="833437" y="262855"/>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Freihandform 9"/>
          <p:cNvSpPr/>
          <p:nvPr/>
        </p:nvSpPr>
        <p:spPr>
          <a:xfrm>
            <a:off x="9310001" y="2068058"/>
            <a:ext cx="1055543" cy="804159"/>
          </a:xfrm>
          <a:custGeom>
            <a:avLst/>
            <a:gdLst>
              <a:gd name="connsiteX0" fmla="*/ 0 w 762000"/>
              <a:gd name="connsiteY0" fmla="*/ 0 h 419527"/>
              <a:gd name="connsiteX1" fmla="*/ 304800 w 762000"/>
              <a:gd name="connsiteY1" fmla="*/ 404813 h 419527"/>
              <a:gd name="connsiteX2" fmla="*/ 762000 w 762000"/>
              <a:gd name="connsiteY2" fmla="*/ 319088 h 419527"/>
            </a:gdLst>
            <a:ahLst/>
            <a:cxnLst>
              <a:cxn ang="0">
                <a:pos x="connsiteX0" y="connsiteY0"/>
              </a:cxn>
              <a:cxn ang="0">
                <a:pos x="connsiteX1" y="connsiteY1"/>
              </a:cxn>
              <a:cxn ang="0">
                <a:pos x="connsiteX2" y="connsiteY2"/>
              </a:cxn>
            </a:cxnLst>
            <a:rect l="l" t="t" r="r" b="b"/>
            <a:pathLst>
              <a:path w="762000" h="419527">
                <a:moveTo>
                  <a:pt x="0" y="0"/>
                </a:moveTo>
                <a:cubicBezTo>
                  <a:pt x="88900" y="175816"/>
                  <a:pt x="177800" y="351632"/>
                  <a:pt x="304800" y="404813"/>
                </a:cubicBezTo>
                <a:cubicBezTo>
                  <a:pt x="431800" y="457994"/>
                  <a:pt x="635000" y="352425"/>
                  <a:pt x="762000" y="319088"/>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p:cNvSpPr/>
          <p:nvPr/>
        </p:nvSpPr>
        <p:spPr>
          <a:xfrm>
            <a:off x="6862700" y="1853743"/>
            <a:ext cx="214314" cy="214314"/>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p:cNvSpPr/>
          <p:nvPr/>
        </p:nvSpPr>
        <p:spPr>
          <a:xfrm>
            <a:off x="7354297" y="2632858"/>
            <a:ext cx="214314" cy="214314"/>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p:cNvSpPr/>
          <p:nvPr/>
        </p:nvSpPr>
        <p:spPr>
          <a:xfrm>
            <a:off x="8756377" y="1459378"/>
            <a:ext cx="214314" cy="214314"/>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p:cNvSpPr/>
          <p:nvPr/>
        </p:nvSpPr>
        <p:spPr>
          <a:xfrm>
            <a:off x="8055337" y="2099458"/>
            <a:ext cx="214314" cy="214314"/>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p:cNvSpPr/>
          <p:nvPr/>
        </p:nvSpPr>
        <p:spPr>
          <a:xfrm>
            <a:off x="9190717" y="1962298"/>
            <a:ext cx="214314" cy="214314"/>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p:cNvSpPr/>
          <p:nvPr/>
        </p:nvSpPr>
        <p:spPr>
          <a:xfrm>
            <a:off x="9640297" y="2716678"/>
            <a:ext cx="214314" cy="214314"/>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llipse 17"/>
          <p:cNvSpPr/>
          <p:nvPr/>
        </p:nvSpPr>
        <p:spPr>
          <a:xfrm>
            <a:off x="10097497" y="2617618"/>
            <a:ext cx="214314" cy="214314"/>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p:cNvSpPr txBox="1"/>
          <p:nvPr/>
        </p:nvSpPr>
        <p:spPr>
          <a:xfrm>
            <a:off x="7301841" y="1988841"/>
            <a:ext cx="441146" cy="461665"/>
          </a:xfrm>
          <a:prstGeom prst="rect">
            <a:avLst/>
          </a:prstGeom>
          <a:noFill/>
        </p:spPr>
        <p:txBody>
          <a:bodyPr wrap="none" rtlCol="0">
            <a:spAutoFit/>
          </a:bodyPr>
          <a:lstStyle/>
          <a:p>
            <a:r>
              <a:rPr lang="de-DE" i="1" dirty="0">
                <a:solidFill>
                  <a:srgbClr val="C00000"/>
                </a:solidFill>
              </a:rPr>
              <a:t>p</a:t>
            </a:r>
            <a:r>
              <a:rPr lang="de-DE" baseline="-25000" dirty="0">
                <a:solidFill>
                  <a:srgbClr val="C00000"/>
                </a:solidFill>
              </a:rPr>
              <a:t>1</a:t>
            </a:r>
          </a:p>
        </p:txBody>
      </p:sp>
      <p:sp>
        <p:nvSpPr>
          <p:cNvPr id="20" name="Textfeld 19"/>
          <p:cNvSpPr txBox="1"/>
          <p:nvPr/>
        </p:nvSpPr>
        <p:spPr>
          <a:xfrm>
            <a:off x="9673079" y="2008472"/>
            <a:ext cx="441146" cy="461665"/>
          </a:xfrm>
          <a:prstGeom prst="rect">
            <a:avLst/>
          </a:prstGeom>
          <a:noFill/>
        </p:spPr>
        <p:txBody>
          <a:bodyPr wrap="none" rtlCol="0">
            <a:spAutoFit/>
          </a:bodyPr>
          <a:lstStyle/>
          <a:p>
            <a:r>
              <a:rPr lang="de-DE" i="1" dirty="0">
                <a:solidFill>
                  <a:srgbClr val="FFC000"/>
                </a:solidFill>
              </a:rPr>
              <a:t>p</a:t>
            </a:r>
            <a:r>
              <a:rPr lang="de-DE" baseline="-25000" dirty="0">
                <a:solidFill>
                  <a:srgbClr val="FFC000"/>
                </a:solidFill>
              </a:rPr>
              <a:t>3</a:t>
            </a:r>
          </a:p>
        </p:txBody>
      </p:sp>
      <p:sp>
        <p:nvSpPr>
          <p:cNvPr id="21" name="Textfeld 20"/>
          <p:cNvSpPr txBox="1"/>
          <p:nvPr/>
        </p:nvSpPr>
        <p:spPr>
          <a:xfrm>
            <a:off x="8535804" y="2028123"/>
            <a:ext cx="441146" cy="461665"/>
          </a:xfrm>
          <a:prstGeom prst="rect">
            <a:avLst/>
          </a:prstGeom>
          <a:noFill/>
        </p:spPr>
        <p:txBody>
          <a:bodyPr wrap="none" rtlCol="0">
            <a:spAutoFit/>
          </a:bodyPr>
          <a:lstStyle/>
          <a:p>
            <a:r>
              <a:rPr lang="de-DE" i="1" dirty="0">
                <a:solidFill>
                  <a:schemeClr val="accent1">
                    <a:lumMod val="75000"/>
                  </a:schemeClr>
                </a:solidFill>
              </a:rPr>
              <a:t>p</a:t>
            </a:r>
            <a:r>
              <a:rPr lang="de-DE" baseline="-25000" dirty="0">
                <a:solidFill>
                  <a:schemeClr val="accent1">
                    <a:lumMod val="75000"/>
                  </a:schemeClr>
                </a:solidFill>
              </a:rPr>
              <a:t>2</a:t>
            </a:r>
          </a:p>
        </p:txBody>
      </p:sp>
      <p:sp>
        <p:nvSpPr>
          <p:cNvPr id="22" name="Ellipse 21"/>
          <p:cNvSpPr/>
          <p:nvPr/>
        </p:nvSpPr>
        <p:spPr>
          <a:xfrm>
            <a:off x="7896201" y="4725144"/>
            <a:ext cx="1508831" cy="1440160"/>
          </a:xfrm>
          <a:prstGeom prst="ellipse">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Ellipse 22"/>
          <p:cNvSpPr/>
          <p:nvPr/>
        </p:nvSpPr>
        <p:spPr>
          <a:xfrm>
            <a:off x="8522479" y="4617987"/>
            <a:ext cx="214314" cy="214314"/>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Ellipse 23"/>
          <p:cNvSpPr/>
          <p:nvPr/>
        </p:nvSpPr>
        <p:spPr>
          <a:xfrm>
            <a:off x="8518436" y="6058147"/>
            <a:ext cx="214314" cy="214314"/>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Ellipse 24"/>
          <p:cNvSpPr/>
          <p:nvPr/>
        </p:nvSpPr>
        <p:spPr>
          <a:xfrm>
            <a:off x="9297874" y="5338067"/>
            <a:ext cx="214314" cy="214314"/>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Ellipse 25"/>
          <p:cNvSpPr/>
          <p:nvPr/>
        </p:nvSpPr>
        <p:spPr>
          <a:xfrm>
            <a:off x="7789043" y="5338067"/>
            <a:ext cx="214314" cy="214314"/>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27" name="Rechteck 26"/>
              <p:cNvSpPr/>
              <p:nvPr/>
            </p:nvSpPr>
            <p:spPr>
              <a:xfrm>
                <a:off x="6986501" y="3543400"/>
                <a:ext cx="38259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i="1" dirty="0">
                          <a:latin typeface="Cambria Math"/>
                        </a:rPr>
                        <m:t>𝑥</m:t>
                      </m:r>
                      <m:r>
                        <a:rPr lang="de-DE" i="1" dirty="0">
                          <a:latin typeface="Cambria Math"/>
                        </a:rPr>
                        <m:t>(</m:t>
                      </m:r>
                      <m:r>
                        <a:rPr lang="de-DE" i="1" dirty="0">
                          <a:solidFill>
                            <a:srgbClr val="C00000"/>
                          </a:solidFill>
                          <a:latin typeface="Cambria Math"/>
                        </a:rPr>
                        <m:t>𝑡</m:t>
                      </m:r>
                      <m:r>
                        <a:rPr lang="de-DE" i="1" dirty="0">
                          <a:latin typeface="Cambria Math"/>
                        </a:rPr>
                        <m:t>) := </m:t>
                      </m:r>
                      <m:r>
                        <a:rPr lang="de-DE" i="1" dirty="0">
                          <a:latin typeface="Cambria Math"/>
                        </a:rPr>
                        <m:t>𝑎𝑥</m:t>
                      </m:r>
                      <m:r>
                        <a:rPr lang="de-DE" i="1" baseline="-25000" dirty="0">
                          <a:latin typeface="Cambria Math"/>
                        </a:rPr>
                        <m:t>1</m:t>
                      </m:r>
                      <m:r>
                        <a:rPr lang="de-DE" i="1" dirty="0">
                          <a:solidFill>
                            <a:srgbClr val="C00000"/>
                          </a:solidFill>
                          <a:latin typeface="Cambria Math"/>
                        </a:rPr>
                        <m:t>𝑡</m:t>
                      </m:r>
                      <m:r>
                        <a:rPr lang="de-DE" i="1" baseline="30000" dirty="0">
                          <a:latin typeface="Cambria Math"/>
                        </a:rPr>
                        <m:t>2</m:t>
                      </m:r>
                      <m:r>
                        <a:rPr lang="de-DE" i="1" dirty="0">
                          <a:latin typeface="Cambria Math"/>
                        </a:rPr>
                        <m:t>+</m:t>
                      </m:r>
                      <m:r>
                        <a:rPr lang="de-DE" i="1" dirty="0">
                          <a:latin typeface="Cambria Math"/>
                        </a:rPr>
                        <m:t>𝑎𝑥</m:t>
                      </m:r>
                      <m:r>
                        <a:rPr lang="de-DE" i="1" baseline="-25000" dirty="0">
                          <a:latin typeface="Cambria Math"/>
                        </a:rPr>
                        <m:t>2</m:t>
                      </m:r>
                      <m:r>
                        <a:rPr lang="de-DE" i="1" dirty="0">
                          <a:solidFill>
                            <a:srgbClr val="C00000"/>
                          </a:solidFill>
                          <a:latin typeface="Cambria Math"/>
                        </a:rPr>
                        <m:t>𝑡</m:t>
                      </m:r>
                      <m:r>
                        <a:rPr lang="de-DE" i="1" dirty="0">
                          <a:latin typeface="Cambria Math"/>
                        </a:rPr>
                        <m:t>+</m:t>
                      </m:r>
                      <m:r>
                        <a:rPr lang="de-DE" i="1" dirty="0">
                          <a:latin typeface="Cambria Math"/>
                        </a:rPr>
                        <m:t>𝑎𝑥</m:t>
                      </m:r>
                      <m:r>
                        <a:rPr lang="de-DE" i="1" baseline="-25000" dirty="0">
                          <a:latin typeface="Cambria Math"/>
                        </a:rPr>
                        <m:t>3</m:t>
                      </m:r>
                    </m:oMath>
                  </m:oMathPara>
                </a14:m>
                <a:endParaRPr lang="de-DE" dirty="0"/>
              </a:p>
            </p:txBody>
          </p:sp>
        </mc:Choice>
        <mc:Fallback xmlns="">
          <p:sp>
            <p:nvSpPr>
              <p:cNvPr id="27" name="Rechteck 26"/>
              <p:cNvSpPr>
                <a:spLocks noRot="1" noChangeAspect="1" noMove="1" noResize="1" noEditPoints="1" noAdjustHandles="1" noChangeArrowheads="1" noChangeShapeType="1" noTextEdit="1"/>
              </p:cNvSpPr>
              <p:nvPr/>
            </p:nvSpPr>
            <p:spPr>
              <a:xfrm>
                <a:off x="5462500" y="3543399"/>
                <a:ext cx="3681649" cy="461665"/>
              </a:xfrm>
              <a:prstGeom prst="rect">
                <a:avLst/>
              </a:prstGeom>
              <a:blipFill rotWithShape="1">
                <a:blip r:embed="rId2"/>
                <a:stretch>
                  <a:fillRect b="-1842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8" name="Rechteck 27"/>
              <p:cNvSpPr/>
              <p:nvPr/>
            </p:nvSpPr>
            <p:spPr>
              <a:xfrm>
                <a:off x="6988308" y="3933057"/>
                <a:ext cx="385394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i="1" dirty="0">
                          <a:latin typeface="Cambria Math"/>
                        </a:rPr>
                        <m:t>𝑦</m:t>
                      </m:r>
                      <m:r>
                        <a:rPr lang="de-DE" i="1" dirty="0">
                          <a:latin typeface="Cambria Math"/>
                        </a:rPr>
                        <m:t>(</m:t>
                      </m:r>
                      <m:r>
                        <a:rPr lang="de-DE" i="1" dirty="0">
                          <a:solidFill>
                            <a:srgbClr val="C00000"/>
                          </a:solidFill>
                          <a:latin typeface="Cambria Math"/>
                        </a:rPr>
                        <m:t>𝑡</m:t>
                      </m:r>
                      <m:r>
                        <a:rPr lang="de-DE" i="1" dirty="0">
                          <a:latin typeface="Cambria Math"/>
                        </a:rPr>
                        <m:t>) := </m:t>
                      </m:r>
                      <m:r>
                        <a:rPr lang="de-DE" i="1" dirty="0">
                          <a:latin typeface="Cambria Math"/>
                        </a:rPr>
                        <m:t>𝑎𝑦</m:t>
                      </m:r>
                      <m:r>
                        <a:rPr lang="de-DE" i="1" baseline="-25000" dirty="0">
                          <a:latin typeface="Cambria Math"/>
                        </a:rPr>
                        <m:t>1</m:t>
                      </m:r>
                      <m:r>
                        <a:rPr lang="de-DE" i="1" dirty="0">
                          <a:solidFill>
                            <a:srgbClr val="C00000"/>
                          </a:solidFill>
                          <a:latin typeface="Cambria Math"/>
                        </a:rPr>
                        <m:t>𝑡</m:t>
                      </m:r>
                      <m:r>
                        <a:rPr lang="de-DE" i="1" baseline="30000" dirty="0">
                          <a:latin typeface="Cambria Math"/>
                        </a:rPr>
                        <m:t>2</m:t>
                      </m:r>
                      <m:r>
                        <a:rPr lang="de-DE" i="1" dirty="0">
                          <a:latin typeface="Cambria Math"/>
                        </a:rPr>
                        <m:t>+</m:t>
                      </m:r>
                      <m:r>
                        <a:rPr lang="de-DE" i="1" dirty="0">
                          <a:latin typeface="Cambria Math"/>
                        </a:rPr>
                        <m:t>𝑎𝑦</m:t>
                      </m:r>
                      <m:r>
                        <a:rPr lang="de-DE" i="1" baseline="-25000" dirty="0">
                          <a:latin typeface="Cambria Math"/>
                        </a:rPr>
                        <m:t>2</m:t>
                      </m:r>
                      <m:r>
                        <a:rPr lang="de-DE" i="1" dirty="0">
                          <a:solidFill>
                            <a:srgbClr val="C00000"/>
                          </a:solidFill>
                          <a:latin typeface="Cambria Math"/>
                        </a:rPr>
                        <m:t>𝑡</m:t>
                      </m:r>
                      <m:r>
                        <a:rPr lang="de-DE" i="1" dirty="0">
                          <a:latin typeface="Cambria Math"/>
                        </a:rPr>
                        <m:t>+</m:t>
                      </m:r>
                      <m:r>
                        <a:rPr lang="de-DE" i="1" dirty="0">
                          <a:latin typeface="Cambria Math"/>
                        </a:rPr>
                        <m:t>𝑎𝑦</m:t>
                      </m:r>
                      <m:r>
                        <a:rPr lang="de-DE" i="1" baseline="-25000" dirty="0">
                          <a:latin typeface="Cambria Math"/>
                        </a:rPr>
                        <m:t>3</m:t>
                      </m:r>
                    </m:oMath>
                  </m:oMathPara>
                </a14:m>
                <a:endParaRPr lang="de-DE" dirty="0"/>
              </a:p>
            </p:txBody>
          </p:sp>
        </mc:Choice>
        <mc:Fallback xmlns="">
          <p:sp>
            <p:nvSpPr>
              <p:cNvPr id="28" name="Rechteck 27"/>
              <p:cNvSpPr>
                <a:spLocks noRot="1" noChangeAspect="1" noMove="1" noResize="1" noEditPoints="1" noAdjustHandles="1" noChangeArrowheads="1" noChangeShapeType="1" noTextEdit="1"/>
              </p:cNvSpPr>
              <p:nvPr/>
            </p:nvSpPr>
            <p:spPr>
              <a:xfrm>
                <a:off x="5464308" y="3933056"/>
                <a:ext cx="3685624" cy="461665"/>
              </a:xfrm>
              <a:prstGeom prst="rect">
                <a:avLst/>
              </a:prstGeom>
              <a:blipFill rotWithShape="1">
                <a:blip r:embed="rId3"/>
                <a:stretch>
                  <a:fillRect b="-18421"/>
                </a:stretch>
              </a:blipFill>
            </p:spPr>
            <p:txBody>
              <a:bodyPr/>
              <a:lstStyle/>
              <a:p>
                <a:r>
                  <a:rPr lang="de-DE">
                    <a:noFill/>
                  </a:rPr>
                  <a:t> </a:t>
                </a:r>
              </a:p>
            </p:txBody>
          </p:sp>
        </mc:Fallback>
      </mc:AlternateContent>
      <p:sp>
        <p:nvSpPr>
          <p:cNvPr id="29" name="Bogen 28"/>
          <p:cNvSpPr/>
          <p:nvPr/>
        </p:nvSpPr>
        <p:spPr>
          <a:xfrm>
            <a:off x="7680176" y="4509120"/>
            <a:ext cx="1927790" cy="1872208"/>
          </a:xfrm>
          <a:prstGeom prst="arc">
            <a:avLst>
              <a:gd name="adj1" fmla="val 16200000"/>
              <a:gd name="adj2" fmla="val 247637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0" name="Textfeld 29"/>
          <p:cNvSpPr txBox="1"/>
          <p:nvPr/>
        </p:nvSpPr>
        <p:spPr>
          <a:xfrm>
            <a:off x="9538266" y="5800578"/>
            <a:ext cx="269626" cy="461665"/>
          </a:xfrm>
          <a:prstGeom prst="rect">
            <a:avLst/>
          </a:prstGeom>
          <a:noFill/>
        </p:spPr>
        <p:txBody>
          <a:bodyPr wrap="none" rtlCol="0">
            <a:spAutoFit/>
          </a:bodyPr>
          <a:lstStyle/>
          <a:p>
            <a:r>
              <a:rPr lang="de-DE" i="1" dirty="0">
                <a:solidFill>
                  <a:srgbClr val="C00000"/>
                </a:solidFill>
              </a:rPr>
              <a:t>t</a:t>
            </a:r>
            <a:endParaRPr lang="de-DE" baseline="-25000" dirty="0">
              <a:solidFill>
                <a:srgbClr val="C00000"/>
              </a:solidFill>
            </a:endParaRPr>
          </a:p>
        </p:txBody>
      </p:sp>
      <mc:AlternateContent xmlns:mc="http://schemas.openxmlformats.org/markup-compatibility/2006" xmlns:a14="http://schemas.microsoft.com/office/drawing/2010/main">
        <mc:Choice Requires="a14">
          <p:sp>
            <p:nvSpPr>
              <p:cNvPr id="31" name="Rechteck 30"/>
              <p:cNvSpPr/>
              <p:nvPr/>
            </p:nvSpPr>
            <p:spPr>
              <a:xfrm>
                <a:off x="7305756" y="3732273"/>
                <a:ext cx="303871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i="1" dirty="0">
                          <a:latin typeface="Cambria Math"/>
                        </a:rPr>
                        <m:t>𝑦</m:t>
                      </m:r>
                      <m:r>
                        <a:rPr lang="de-DE" i="1" dirty="0">
                          <a:latin typeface="Cambria Math"/>
                        </a:rPr>
                        <m:t> := </m:t>
                      </m:r>
                      <m:r>
                        <a:rPr lang="de-DE" i="1" dirty="0">
                          <a:latin typeface="Cambria Math"/>
                        </a:rPr>
                        <m:t>𝑎</m:t>
                      </m:r>
                      <m:r>
                        <a:rPr lang="de-DE" i="1" baseline="-25000" dirty="0">
                          <a:latin typeface="Cambria Math"/>
                        </a:rPr>
                        <m:t>1</m:t>
                      </m:r>
                      <m:r>
                        <a:rPr lang="de-DE" i="1" dirty="0">
                          <a:latin typeface="Cambria Math"/>
                        </a:rPr>
                        <m:t>𝑥</m:t>
                      </m:r>
                      <m:r>
                        <a:rPr lang="de-DE" i="1" baseline="30000" dirty="0">
                          <a:latin typeface="Cambria Math"/>
                        </a:rPr>
                        <m:t>2</m:t>
                      </m:r>
                      <m:r>
                        <a:rPr lang="de-DE" i="1" dirty="0">
                          <a:latin typeface="Cambria Math"/>
                        </a:rPr>
                        <m:t>+</m:t>
                      </m:r>
                      <m:r>
                        <a:rPr lang="de-DE" i="1" dirty="0">
                          <a:latin typeface="Cambria Math"/>
                        </a:rPr>
                        <m:t>𝑎</m:t>
                      </m:r>
                      <m:r>
                        <a:rPr lang="de-DE" i="1" baseline="-25000" dirty="0">
                          <a:latin typeface="Cambria Math"/>
                        </a:rPr>
                        <m:t>2</m:t>
                      </m:r>
                      <m:r>
                        <a:rPr lang="de-DE" i="1" dirty="0">
                          <a:latin typeface="Cambria Math"/>
                        </a:rPr>
                        <m:t>𝑥</m:t>
                      </m:r>
                      <m:r>
                        <a:rPr lang="de-DE" i="1" dirty="0">
                          <a:latin typeface="Cambria Math"/>
                        </a:rPr>
                        <m:t>+</m:t>
                      </m:r>
                      <m:r>
                        <a:rPr lang="de-DE" i="1" dirty="0">
                          <a:latin typeface="Cambria Math"/>
                        </a:rPr>
                        <m:t>𝑎</m:t>
                      </m:r>
                      <m:r>
                        <a:rPr lang="de-DE" i="1" baseline="-25000" dirty="0">
                          <a:latin typeface="Cambria Math"/>
                        </a:rPr>
                        <m:t>3</m:t>
                      </m:r>
                    </m:oMath>
                  </m:oMathPara>
                </a14:m>
                <a:endParaRPr lang="de-DE" dirty="0"/>
              </a:p>
            </p:txBody>
          </p:sp>
        </mc:Choice>
        <mc:Fallback xmlns="">
          <p:sp>
            <p:nvSpPr>
              <p:cNvPr id="31" name="Rechteck 30"/>
              <p:cNvSpPr>
                <a:spLocks noRot="1" noChangeAspect="1" noMove="1" noResize="1" noEditPoints="1" noAdjustHandles="1" noChangeArrowheads="1" noChangeShapeType="1" noTextEdit="1"/>
              </p:cNvSpPr>
              <p:nvPr/>
            </p:nvSpPr>
            <p:spPr>
              <a:xfrm>
                <a:off x="5781755" y="3732272"/>
                <a:ext cx="3038717" cy="461665"/>
              </a:xfrm>
              <a:prstGeom prst="rect">
                <a:avLst/>
              </a:prstGeom>
              <a:blipFill rotWithShape="1">
                <a:blip r:embed="rId4"/>
                <a:stretch>
                  <a:fillRect b="-10526"/>
                </a:stretch>
              </a:blipFill>
            </p:spPr>
            <p:txBody>
              <a:bodyPr/>
              <a:lstStyle/>
              <a:p>
                <a:r>
                  <a:rPr lang="de-DE">
                    <a:noFill/>
                  </a:rPr>
                  <a:t> </a:t>
                </a:r>
              </a:p>
            </p:txBody>
          </p:sp>
        </mc:Fallback>
      </mc:AlternateContent>
    </p:spTree>
    <p:extLst>
      <p:ext uri="{BB962C8B-B14F-4D97-AF65-F5344CB8AC3E}">
        <p14:creationId xmlns:p14="http://schemas.microsoft.com/office/powerpoint/2010/main" val="364589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animEffect transition="in" filter="fade">
                                      <p:cBhvr>
                                        <p:cTn id="40" dur="500"/>
                                        <p:tgtEl>
                                          <p:spTgt spid="3">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left)">
                                      <p:cBhvr>
                                        <p:cTn id="54" dur="500"/>
                                        <p:tgtEl>
                                          <p:spTgt spid="9"/>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left)">
                                      <p:cBhvr>
                                        <p:cTn id="63" dur="500"/>
                                        <p:tgtEl>
                                          <p:spTgt spid="10"/>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3" end="3"/>
                                            </p:txEl>
                                          </p:spTgt>
                                        </p:tgtEl>
                                        <p:attrNameLst>
                                          <p:attrName>style.visibility</p:attrName>
                                        </p:attrNameLst>
                                      </p:cBhvr>
                                      <p:to>
                                        <p:strVal val="visible"/>
                                      </p:to>
                                    </p:set>
                                    <p:animEffect transition="in" filter="fade">
                                      <p:cBhvr>
                                        <p:cTn id="72" dur="500"/>
                                        <p:tgtEl>
                                          <p:spTgt spid="3">
                                            <p:txEl>
                                              <p:pRg st="3" end="3"/>
                                            </p:txEl>
                                          </p:spTgt>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childTnLst>
                          </p:cTn>
                        </p:par>
                        <p:par>
                          <p:cTn id="81" fill="hold">
                            <p:stCondLst>
                              <p:cond delay="1500"/>
                            </p:stCondLst>
                            <p:childTnLst>
                              <p:par>
                                <p:cTn id="82" presetID="10" presetClass="entr" presetSubtype="0" fill="hold" grpId="0" nodeType="after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childTnLst>
                          </p:cTn>
                        </p:par>
                        <p:par>
                          <p:cTn id="85" fill="hold">
                            <p:stCondLst>
                              <p:cond delay="2000"/>
                            </p:stCondLst>
                            <p:childTnLst>
                              <p:par>
                                <p:cTn id="86" presetID="10" presetClass="entr" presetSubtype="0"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childTnLst>
                                </p:cTn>
                              </p:par>
                            </p:childTnLst>
                          </p:cTn>
                        </p:par>
                        <p:par>
                          <p:cTn id="89" fill="hold">
                            <p:stCondLst>
                              <p:cond delay="2500"/>
                            </p:stCondLst>
                            <p:childTnLst>
                              <p:par>
                                <p:cTn id="90" presetID="21" presetClass="entr" presetSubtype="1" fill="hold" grpId="0" nodeType="after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wheel(1)">
                                      <p:cBhvr>
                                        <p:cTn id="92" dur="20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
                                            <p:txEl>
                                              <p:pRg st="4" end="4"/>
                                            </p:txEl>
                                          </p:spTgt>
                                        </p:tgtEl>
                                        <p:attrNameLst>
                                          <p:attrName>style.visibility</p:attrName>
                                        </p:attrNameLst>
                                      </p:cBhvr>
                                      <p:to>
                                        <p:strVal val="visible"/>
                                      </p:to>
                                    </p:set>
                                    <p:animEffect transition="in" filter="fade">
                                      <p:cBhvr>
                                        <p:cTn id="102" dur="500"/>
                                        <p:tgtEl>
                                          <p:spTgt spid="3">
                                            <p:txEl>
                                              <p:pRg st="4" end="4"/>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grpId="1" nodeType="clickEffect">
                                  <p:stCondLst>
                                    <p:cond delay="0"/>
                                  </p:stCondLst>
                                  <p:childTnLst>
                                    <p:animEffect transition="out" filter="fade">
                                      <p:cBhvr>
                                        <p:cTn id="106" dur="500"/>
                                        <p:tgtEl>
                                          <p:spTgt spid="31"/>
                                        </p:tgtEl>
                                      </p:cBhvr>
                                    </p:animEffect>
                                    <p:set>
                                      <p:cBhvr>
                                        <p:cTn id="107" dur="1" fill="hold">
                                          <p:stCondLst>
                                            <p:cond delay="499"/>
                                          </p:stCondLst>
                                        </p:cTn>
                                        <p:tgtEl>
                                          <p:spTgt spid="31"/>
                                        </p:tgtEl>
                                        <p:attrNameLst>
                                          <p:attrName>style.visibility</p:attrName>
                                        </p:attrNameLst>
                                      </p:cBhvr>
                                      <p:to>
                                        <p:strVal val="hidden"/>
                                      </p:to>
                                    </p:set>
                                  </p:childTnLst>
                                </p:cTn>
                              </p:par>
                            </p:childTnLst>
                          </p:cTn>
                        </p:par>
                        <p:par>
                          <p:cTn id="108" fill="hold">
                            <p:stCondLst>
                              <p:cond delay="500"/>
                            </p:stCondLst>
                            <p:childTnLst>
                              <p:par>
                                <p:cTn id="109" presetID="10" presetClass="entr" presetSubtype="0" fill="hold" grpId="0" nodeType="afterEffect">
                                  <p:stCondLst>
                                    <p:cond delay="0"/>
                                  </p:stCondLst>
                                  <p:childTnLst>
                                    <p:set>
                                      <p:cBhvr>
                                        <p:cTn id="110" dur="1" fill="hold">
                                          <p:stCondLst>
                                            <p:cond delay="0"/>
                                          </p:stCondLst>
                                        </p:cTn>
                                        <p:tgtEl>
                                          <p:spTgt spid="27"/>
                                        </p:tgtEl>
                                        <p:attrNameLst>
                                          <p:attrName>style.visibility</p:attrName>
                                        </p:attrNameLst>
                                      </p:cBhvr>
                                      <p:to>
                                        <p:strVal val="visible"/>
                                      </p:to>
                                    </p:set>
                                    <p:animEffect transition="in" filter="fade">
                                      <p:cBhvr>
                                        <p:cTn id="111" dur="500"/>
                                        <p:tgtEl>
                                          <p:spTgt spid="2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8"/>
                                        </p:tgtEl>
                                        <p:attrNameLst>
                                          <p:attrName>style.visibility</p:attrName>
                                        </p:attrNameLst>
                                      </p:cBhvr>
                                      <p:to>
                                        <p:strVal val="visible"/>
                                      </p:to>
                                    </p:set>
                                    <p:animEffect transition="in" filter="fade">
                                      <p:cBhvr>
                                        <p:cTn id="114" dur="500"/>
                                        <p:tgtEl>
                                          <p:spTgt spid="2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grpId="0" nodeType="click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wipe(up)">
                                      <p:cBhvr>
                                        <p:cTn id="119" dur="2000"/>
                                        <p:tgtEl>
                                          <p:spTgt spid="29"/>
                                        </p:tgtEl>
                                      </p:cBhvr>
                                    </p:animEffect>
                                  </p:childTnLst>
                                </p:cTn>
                              </p:par>
                            </p:childTnLst>
                          </p:cTn>
                        </p:par>
                        <p:par>
                          <p:cTn id="120" fill="hold">
                            <p:stCondLst>
                              <p:cond delay="2000"/>
                            </p:stCondLst>
                            <p:childTnLst>
                              <p:par>
                                <p:cTn id="121" presetID="10" presetClass="entr" presetSubtype="0" fill="hold" grpId="0" nodeType="afterEffect">
                                  <p:stCondLst>
                                    <p:cond delay="0"/>
                                  </p:stCondLst>
                                  <p:childTnLst>
                                    <p:set>
                                      <p:cBhvr>
                                        <p:cTn id="122" dur="1" fill="hold">
                                          <p:stCondLst>
                                            <p:cond delay="0"/>
                                          </p:stCondLst>
                                        </p:cTn>
                                        <p:tgtEl>
                                          <p:spTgt spid="30"/>
                                        </p:tgtEl>
                                        <p:attrNameLst>
                                          <p:attrName>style.visibility</p:attrName>
                                        </p:attrNameLst>
                                      </p:cBhvr>
                                      <p:to>
                                        <p:strVal val="visible"/>
                                      </p:to>
                                    </p:set>
                                    <p:animEffect transition="in" filter="fade">
                                      <p:cBhvr>
                                        <p:cTn id="1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p:bldP spid="20" grpId="0"/>
      <p:bldP spid="21" grpId="0"/>
      <p:bldP spid="22" grpId="0" animBg="1"/>
      <p:bldP spid="23" grpId="0" animBg="1"/>
      <p:bldP spid="24" grpId="0" animBg="1"/>
      <p:bldP spid="25" grpId="0" animBg="1"/>
      <p:bldP spid="26" grpId="0" animBg="1"/>
      <p:bldP spid="27" grpId="0"/>
      <p:bldP spid="28" grpId="0"/>
      <p:bldP spid="29" grpId="0" animBg="1"/>
      <p:bldP spid="30" grpId="0"/>
      <p:bldP spid="31" grpId="0"/>
      <p:bldP spid="3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Inhalte zweite Semesterhälfte</a:t>
            </a:r>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2746902360"/>
              </p:ext>
            </p:extLst>
          </p:nvPr>
        </p:nvGraphicFramePr>
        <p:xfrm>
          <a:off x="2279577" y="1484784"/>
          <a:ext cx="7704857" cy="4044136"/>
        </p:xfrm>
        <a:graphic>
          <a:graphicData uri="http://schemas.openxmlformats.org/drawingml/2006/table">
            <a:tbl>
              <a:tblPr firstRow="1" firstCol="1" bandRow="1">
                <a:tableStyleId>{073A0DAA-6AF3-43AB-8588-CEC1D06C72B9}</a:tableStyleId>
              </a:tblPr>
              <a:tblGrid>
                <a:gridCol w="432048">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216024">
                  <a:extLst>
                    <a:ext uri="{9D8B030D-6E8A-4147-A177-3AD203B41FA5}">
                      <a16:colId xmlns:a16="http://schemas.microsoft.com/office/drawing/2014/main" val="20002"/>
                    </a:ext>
                  </a:extLst>
                </a:gridCol>
                <a:gridCol w="3284213">
                  <a:extLst>
                    <a:ext uri="{9D8B030D-6E8A-4147-A177-3AD203B41FA5}">
                      <a16:colId xmlns:a16="http://schemas.microsoft.com/office/drawing/2014/main" val="20003"/>
                    </a:ext>
                  </a:extLst>
                </a:gridCol>
                <a:gridCol w="201536">
                  <a:extLst>
                    <a:ext uri="{9D8B030D-6E8A-4147-A177-3AD203B41FA5}">
                      <a16:colId xmlns:a16="http://schemas.microsoft.com/office/drawing/2014/main" val="20004"/>
                    </a:ext>
                  </a:extLst>
                </a:gridCol>
                <a:gridCol w="2922964">
                  <a:extLst>
                    <a:ext uri="{9D8B030D-6E8A-4147-A177-3AD203B41FA5}">
                      <a16:colId xmlns:a16="http://schemas.microsoft.com/office/drawing/2014/main" val="20005"/>
                    </a:ext>
                  </a:extLst>
                </a:gridCol>
              </a:tblGrid>
              <a:tr h="288032">
                <a:tc gridSpan="2">
                  <a:txBody>
                    <a:bodyPr/>
                    <a:lstStyle/>
                    <a:p>
                      <a:pPr algn="ctr">
                        <a:spcAft>
                          <a:spcPts val="0"/>
                        </a:spcAft>
                      </a:pPr>
                      <a:r>
                        <a:rPr lang="de-DE" sz="1200" dirty="0">
                          <a:effectLst/>
                        </a:rPr>
                        <a:t>Datum</a:t>
                      </a:r>
                      <a:endParaRPr lang="de-DE" sz="1200" dirty="0">
                        <a:effectLst/>
                        <a:latin typeface="Calibri"/>
                        <a:ea typeface="Calibri"/>
                        <a:cs typeface="Times New Roman"/>
                      </a:endParaRPr>
                    </a:p>
                  </a:txBody>
                  <a:tcPr marL="68580" marR="68580" marT="0" marB="0" anchor="ctr"/>
                </a:tc>
                <a:tc hMerge="1">
                  <a:txBody>
                    <a:bodyPr/>
                    <a:lstStyle/>
                    <a:p>
                      <a:endParaRPr lang="de-DE"/>
                    </a:p>
                  </a:txBody>
                  <a:tcPr/>
                </a:tc>
                <a:tc gridSpan="2">
                  <a:txBody>
                    <a:bodyPr/>
                    <a:lstStyle/>
                    <a:p>
                      <a:pPr algn="ctr">
                        <a:lnSpc>
                          <a:spcPct val="115000"/>
                        </a:lnSpc>
                        <a:spcAft>
                          <a:spcPts val="0"/>
                        </a:spcAft>
                      </a:pPr>
                      <a:r>
                        <a:rPr lang="de-DE" sz="1200" dirty="0">
                          <a:effectLst/>
                        </a:rPr>
                        <a:t>Inhalt Vorlesung</a:t>
                      </a:r>
                      <a:endParaRPr lang="de-DE" sz="1200" dirty="0">
                        <a:effectLst/>
                        <a:latin typeface="Calibri"/>
                        <a:ea typeface="Calibri"/>
                        <a:cs typeface="Times New Roman"/>
                      </a:endParaRPr>
                    </a:p>
                  </a:txBody>
                  <a:tcPr marL="68580" marR="68580" marT="0" marB="0" anchor="ctr"/>
                </a:tc>
                <a:tc hMerge="1">
                  <a:txBody>
                    <a:bodyPr/>
                    <a:lstStyle/>
                    <a:p>
                      <a:endParaRPr lang="de-DE"/>
                    </a:p>
                  </a:txBody>
                  <a:tcPr/>
                </a:tc>
                <a:tc gridSpan="2">
                  <a:txBody>
                    <a:bodyPr/>
                    <a:lstStyle/>
                    <a:p>
                      <a:pPr algn="ctr">
                        <a:lnSpc>
                          <a:spcPct val="115000"/>
                        </a:lnSpc>
                        <a:spcAft>
                          <a:spcPts val="0"/>
                        </a:spcAft>
                      </a:pPr>
                      <a:r>
                        <a:rPr lang="de-DE" sz="1200" dirty="0">
                          <a:effectLst/>
                        </a:rPr>
                        <a:t>Übung</a:t>
                      </a:r>
                      <a:endParaRPr lang="de-DE" sz="1200" dirty="0">
                        <a:effectLst/>
                        <a:latin typeface="Calibri"/>
                        <a:ea typeface="Calibri"/>
                        <a:cs typeface="Times New Roman"/>
                      </a:endParaRPr>
                    </a:p>
                  </a:txBody>
                  <a:tcPr marL="68580" marR="68580" marT="0" marB="0" anchor="ctr"/>
                </a:tc>
                <a:tc hMerge="1">
                  <a:txBody>
                    <a:bodyPr/>
                    <a:lstStyle/>
                    <a:p>
                      <a:endParaRPr lang="de-DE"/>
                    </a:p>
                  </a:txBody>
                  <a:tcPr/>
                </a:tc>
                <a:extLst>
                  <a:ext uri="{0D108BD9-81ED-4DB2-BD59-A6C34878D82A}">
                    <a16:rowId xmlns:a16="http://schemas.microsoft.com/office/drawing/2014/main" val="10000"/>
                  </a:ext>
                </a:extLst>
              </a:tr>
              <a:tr h="856607">
                <a:tc>
                  <a:txBody>
                    <a:bodyPr/>
                    <a:lstStyle/>
                    <a:p>
                      <a:pPr algn="ctr">
                        <a:lnSpc>
                          <a:spcPct val="115000"/>
                        </a:lnSpc>
                        <a:spcAft>
                          <a:spcPts val="0"/>
                        </a:spcAft>
                      </a:pPr>
                      <a:r>
                        <a:rPr lang="de-DE" sz="1200" dirty="0">
                          <a:effectLst/>
                        </a:rPr>
                        <a:t>10</a:t>
                      </a:r>
                      <a:endParaRPr lang="de-DE" sz="12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n-US" sz="1100" dirty="0">
                          <a:effectLst/>
                        </a:rPr>
                        <a:t>6. </a:t>
                      </a:r>
                      <a:r>
                        <a:rPr lang="en-US" sz="1100" dirty="0" err="1">
                          <a:effectLst/>
                        </a:rPr>
                        <a:t>Dez</a:t>
                      </a:r>
                      <a:endParaRPr lang="de-DE" sz="1100" dirty="0">
                        <a:effectLst/>
                        <a:latin typeface="Calibri"/>
                        <a:ea typeface="Calibri"/>
                        <a:cs typeface="Times New Roman"/>
                      </a:endParaRPr>
                    </a:p>
                  </a:txBody>
                  <a:tcPr marL="68580" marR="68580" marT="0" marB="0" anchor="ctr"/>
                </a:tc>
                <a:tc rowSpan="9">
                  <a:txBody>
                    <a:bodyPr/>
                    <a:lstStyle/>
                    <a:p>
                      <a:pPr algn="ctr">
                        <a:spcAft>
                          <a:spcPts val="0"/>
                        </a:spcAft>
                      </a:pPr>
                      <a:r>
                        <a:rPr lang="de-DE" sz="1200" dirty="0">
                          <a:solidFill>
                            <a:schemeClr val="accent3"/>
                          </a:solidFill>
                          <a:effectLst/>
                        </a:rPr>
                        <a:t>Animation</a:t>
                      </a:r>
                      <a:endParaRPr lang="de-DE" sz="1200" dirty="0">
                        <a:solidFill>
                          <a:schemeClr val="accent3"/>
                        </a:solidFill>
                        <a:effectLst/>
                        <a:latin typeface="Calibri"/>
                        <a:ea typeface="Calibri"/>
                        <a:cs typeface="Times New Roman"/>
                      </a:endParaRPr>
                    </a:p>
                  </a:txBody>
                  <a:tcPr marL="68580" marR="68580" marT="0" marB="0" vert="vert270" anchor="ctr">
                    <a:solidFill>
                      <a:schemeClr val="tx2">
                        <a:lumMod val="75000"/>
                        <a:lumOff val="25000"/>
                      </a:schemeClr>
                    </a:solidFill>
                  </a:tcPr>
                </a:tc>
                <a:tc>
                  <a:txBody>
                    <a:bodyPr/>
                    <a:lstStyle/>
                    <a:p>
                      <a:pPr marL="342900" lvl="0" indent="-342900">
                        <a:spcAft>
                          <a:spcPts val="0"/>
                        </a:spcAft>
                        <a:buFont typeface="Symbol"/>
                        <a:buChar char=""/>
                      </a:pPr>
                      <a:r>
                        <a:rPr lang="en-US" sz="1200" dirty="0" err="1">
                          <a:effectLst/>
                        </a:rPr>
                        <a:t>Keyframe</a:t>
                      </a:r>
                      <a:r>
                        <a:rPr lang="en-US" sz="1200" dirty="0">
                          <a:effectLst/>
                        </a:rPr>
                        <a:t> Animation</a:t>
                      </a:r>
                      <a:endParaRPr lang="de-DE" sz="1200" dirty="0">
                        <a:effectLst/>
                      </a:endParaRPr>
                    </a:p>
                    <a:p>
                      <a:pPr marL="342900" lvl="0" indent="-342900">
                        <a:spcAft>
                          <a:spcPts val="0"/>
                        </a:spcAft>
                        <a:buFont typeface="Symbol"/>
                        <a:buChar char=""/>
                      </a:pPr>
                      <a:r>
                        <a:rPr lang="en-US" sz="1200" dirty="0">
                          <a:effectLst/>
                        </a:rPr>
                        <a:t>Path Animation</a:t>
                      </a:r>
                      <a:endParaRPr lang="de-DE" sz="1200" dirty="0">
                        <a:effectLst/>
                      </a:endParaRPr>
                    </a:p>
                    <a:p>
                      <a:pPr marL="342900" lvl="0" indent="-342900">
                        <a:spcAft>
                          <a:spcPts val="0"/>
                        </a:spcAft>
                        <a:buFont typeface="Symbol"/>
                        <a:buChar char=""/>
                      </a:pPr>
                      <a:r>
                        <a:rPr lang="en-US" sz="1200" dirty="0">
                          <a:effectLst/>
                        </a:rPr>
                        <a:t>Shape Animation</a:t>
                      </a:r>
                      <a:endParaRPr lang="de-DE" sz="1200" dirty="0">
                        <a:effectLst/>
                      </a:endParaRPr>
                    </a:p>
                  </a:txBody>
                  <a:tcPr marL="68580" marR="68580" marT="0" marB="0"/>
                </a:tc>
                <a:tc rowSpan="10">
                  <a:txBody>
                    <a:bodyPr/>
                    <a:lstStyle/>
                    <a:p>
                      <a:pPr marL="71755" marR="71755" algn="ctr">
                        <a:lnSpc>
                          <a:spcPct val="115000"/>
                        </a:lnSpc>
                        <a:spcAft>
                          <a:spcPts val="0"/>
                        </a:spcAft>
                      </a:pPr>
                      <a:r>
                        <a:rPr lang="de-DE" sz="1200" dirty="0">
                          <a:solidFill>
                            <a:schemeClr val="accent3"/>
                          </a:solidFill>
                          <a:effectLst/>
                        </a:rPr>
                        <a:t>Gruppenarbeit</a:t>
                      </a:r>
                      <a:endParaRPr lang="de-DE" sz="1200" dirty="0">
                        <a:solidFill>
                          <a:schemeClr val="accent3"/>
                        </a:solidFill>
                        <a:effectLst/>
                        <a:latin typeface="Calibri"/>
                        <a:ea typeface="Calibri"/>
                        <a:cs typeface="Times New Roman"/>
                      </a:endParaRPr>
                    </a:p>
                  </a:txBody>
                  <a:tcPr marL="68580" marR="68580" marT="0" marB="0" vert="vert270" anchor="ctr">
                    <a:solidFill>
                      <a:schemeClr val="tx1">
                        <a:lumMod val="75000"/>
                        <a:lumOff val="25000"/>
                      </a:schemeClr>
                    </a:solidFill>
                  </a:tcPr>
                </a:tc>
                <a:tc rowSpan="10">
                  <a:txBody>
                    <a:bodyPr/>
                    <a:lstStyle/>
                    <a:p>
                      <a:pPr>
                        <a:lnSpc>
                          <a:spcPct val="115000"/>
                        </a:lnSpc>
                        <a:spcAft>
                          <a:spcPts val="0"/>
                        </a:spcAft>
                      </a:pPr>
                      <a:r>
                        <a:rPr lang="de-DE" sz="1200" dirty="0">
                          <a:effectLst/>
                        </a:rPr>
                        <a:t>Ausarbeitung einer Animation zu einem ausgewählten Thema der Computergrafik</a:t>
                      </a:r>
                      <a:endParaRPr lang="de-DE" sz="12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799577">
                <a:tc rowSpan="2">
                  <a:txBody>
                    <a:bodyPr/>
                    <a:lstStyle/>
                    <a:p>
                      <a:pPr algn="ctr">
                        <a:lnSpc>
                          <a:spcPct val="115000"/>
                        </a:lnSpc>
                        <a:spcAft>
                          <a:spcPts val="0"/>
                        </a:spcAft>
                      </a:pPr>
                      <a:r>
                        <a:rPr lang="de-DE" sz="1200" dirty="0">
                          <a:effectLst/>
                        </a:rPr>
                        <a:t>11</a:t>
                      </a:r>
                      <a:endParaRPr lang="de-DE" sz="1200" dirty="0">
                        <a:effectLst/>
                        <a:latin typeface="Calibri"/>
                        <a:ea typeface="Calibri"/>
                        <a:cs typeface="Times New Roman"/>
                      </a:endParaRPr>
                    </a:p>
                  </a:txBody>
                  <a:tcPr marL="68580" marR="68580" marT="0" marB="0" anchor="ctr"/>
                </a:tc>
                <a:tc rowSpan="2">
                  <a:txBody>
                    <a:bodyPr/>
                    <a:lstStyle/>
                    <a:p>
                      <a:pPr algn="ctr">
                        <a:lnSpc>
                          <a:spcPct val="115000"/>
                        </a:lnSpc>
                        <a:spcAft>
                          <a:spcPts val="0"/>
                        </a:spcAft>
                      </a:pPr>
                      <a:r>
                        <a:rPr lang="en-US" sz="1100" dirty="0">
                          <a:effectLst/>
                        </a:rPr>
                        <a:t>13. </a:t>
                      </a:r>
                      <a:r>
                        <a:rPr lang="en-US" sz="1100" dirty="0" err="1">
                          <a:effectLst/>
                        </a:rPr>
                        <a:t>Dez</a:t>
                      </a:r>
                      <a:endParaRPr lang="en-US" sz="1100" dirty="0">
                        <a:effectLst/>
                      </a:endParaRPr>
                    </a:p>
                  </a:txBody>
                  <a:tcPr marL="68580" marR="68580" marT="0" marB="0" anchor="ctr"/>
                </a:tc>
                <a:tc vMerge="1">
                  <a:txBody>
                    <a:bodyPr/>
                    <a:lstStyle/>
                    <a:p>
                      <a:endParaRPr lang="de-DE"/>
                    </a:p>
                  </a:txBody>
                  <a:tcPr/>
                </a:tc>
                <a:tc>
                  <a:txBody>
                    <a:bodyPr/>
                    <a:lstStyle/>
                    <a:p>
                      <a:pPr marL="342900" lvl="0" indent="-342900">
                        <a:spcAft>
                          <a:spcPts val="0"/>
                        </a:spcAft>
                        <a:buFont typeface="Symbol"/>
                        <a:buChar char=""/>
                      </a:pPr>
                      <a:r>
                        <a:rPr lang="en-US" sz="1200" dirty="0">
                          <a:effectLst/>
                        </a:rPr>
                        <a:t>Skeletal Animation</a:t>
                      </a:r>
                    </a:p>
                    <a:p>
                      <a:pPr marL="342900" lvl="0" indent="-342900">
                        <a:spcAft>
                          <a:spcPts val="0"/>
                        </a:spcAft>
                        <a:buFont typeface="Symbol"/>
                        <a:buChar char=""/>
                      </a:pPr>
                      <a:r>
                        <a:rPr lang="de-DE" sz="1200" dirty="0">
                          <a:effectLst/>
                        </a:rPr>
                        <a:t>Forward-Kinematik/Inverse Kinematik/</a:t>
                      </a:r>
                      <a:r>
                        <a:rPr lang="de-DE" sz="1200" dirty="0" err="1">
                          <a:effectLst/>
                        </a:rPr>
                        <a:t>Rigging</a:t>
                      </a:r>
                      <a:endParaRPr lang="de-DE" sz="1200" dirty="0">
                        <a:effectLst/>
                      </a:endParaRPr>
                    </a:p>
                    <a:p>
                      <a:pPr marL="342900" lvl="0" indent="-342900">
                        <a:spcAft>
                          <a:spcPts val="0"/>
                        </a:spcAft>
                        <a:buFont typeface="Symbol"/>
                        <a:buChar char=""/>
                      </a:pPr>
                      <a:r>
                        <a:rPr lang="de-DE" sz="1200" dirty="0">
                          <a:effectLst/>
                        </a:rPr>
                        <a:t>Partikel-Animation</a:t>
                      </a:r>
                      <a:endParaRPr lang="de-DE" sz="1200" dirty="0">
                        <a:effectLst/>
                        <a:latin typeface="Calibri"/>
                        <a:ea typeface="Calibri"/>
                        <a:cs typeface="Times New Roman"/>
                      </a:endParaRPr>
                    </a:p>
                  </a:txBody>
                  <a:tcPr marL="68580" marR="68580" marT="0" marB="0"/>
                </a:tc>
                <a:tc vMerge="1">
                  <a:txBody>
                    <a:bodyPr/>
                    <a:lstStyle/>
                    <a:p>
                      <a:endParaRPr lang="de-DE"/>
                    </a:p>
                  </a:txBody>
                  <a:tcPr/>
                </a:tc>
                <a:tc vMerge="1">
                  <a:txBody>
                    <a:bodyPr/>
                    <a:lstStyle/>
                    <a:p>
                      <a:endParaRPr lang="de-DE"/>
                    </a:p>
                  </a:txBody>
                  <a:tcPr/>
                </a:tc>
                <a:extLst>
                  <a:ext uri="{0D108BD9-81ED-4DB2-BD59-A6C34878D82A}">
                    <a16:rowId xmlns:a16="http://schemas.microsoft.com/office/drawing/2014/main" val="10002"/>
                  </a:ext>
                </a:extLst>
              </a:tr>
              <a:tr h="0">
                <a:tc vMerge="1">
                  <a:txBody>
                    <a:bodyPr/>
                    <a:lstStyle/>
                    <a:p>
                      <a:endParaRPr lang="de-DE"/>
                    </a:p>
                  </a:txBody>
                  <a:tcPr/>
                </a:tc>
                <a:tc vMerge="1">
                  <a:txBody>
                    <a:bodyPr/>
                    <a:lstStyle/>
                    <a:p>
                      <a:endParaRPr lang="de-DE"/>
                    </a:p>
                  </a:txBody>
                  <a:tcPr/>
                </a:tc>
                <a:tc vMerge="1">
                  <a:txBody>
                    <a:bodyPr/>
                    <a:lstStyle/>
                    <a:p>
                      <a:endParaRPr lang="de-DE"/>
                    </a:p>
                  </a:txBody>
                  <a:tcPr/>
                </a:tc>
                <a:tc rowSpan="2">
                  <a:txBody>
                    <a:bodyPr/>
                    <a:lstStyle/>
                    <a:p>
                      <a:pPr marL="342900" lvl="0" indent="-342900">
                        <a:spcAft>
                          <a:spcPts val="0"/>
                        </a:spcAft>
                        <a:buFont typeface="Symbol"/>
                        <a:buChar char=""/>
                      </a:pPr>
                      <a:r>
                        <a:rPr lang="en-US" sz="1200" dirty="0">
                          <a:effectLst/>
                        </a:rPr>
                        <a:t>Rendering-</a:t>
                      </a:r>
                      <a:r>
                        <a:rPr lang="en-US" sz="1200" dirty="0" err="1">
                          <a:effectLst/>
                        </a:rPr>
                        <a:t>Verfahren</a:t>
                      </a:r>
                      <a:endParaRPr lang="de-DE" sz="1200" dirty="0">
                        <a:effectLst/>
                      </a:endParaRPr>
                    </a:p>
                    <a:p>
                      <a:pPr marL="742950" lvl="1" indent="-285750">
                        <a:spcAft>
                          <a:spcPts val="0"/>
                        </a:spcAft>
                        <a:buFont typeface="Courier New"/>
                        <a:buChar char="o"/>
                      </a:pPr>
                      <a:r>
                        <a:rPr lang="en-US" sz="1200" dirty="0">
                          <a:effectLst/>
                        </a:rPr>
                        <a:t>Polygon-Rendering</a:t>
                      </a:r>
                      <a:endParaRPr lang="de-DE" sz="1200" dirty="0">
                        <a:effectLst/>
                      </a:endParaRPr>
                    </a:p>
                    <a:p>
                      <a:pPr marL="742950" lvl="1" indent="-285750">
                        <a:spcAft>
                          <a:spcPts val="0"/>
                        </a:spcAft>
                        <a:buFont typeface="Courier New"/>
                        <a:buChar char="o"/>
                      </a:pPr>
                      <a:r>
                        <a:rPr lang="en-US" sz="1200" dirty="0" err="1">
                          <a:effectLst/>
                        </a:rPr>
                        <a:t>Raytracing</a:t>
                      </a:r>
                      <a:endParaRPr lang="de-DE" sz="1200" dirty="0">
                        <a:effectLst/>
                        <a:latin typeface="Calibri"/>
                        <a:ea typeface="Calibri"/>
                        <a:cs typeface="Times New Roman"/>
                      </a:endParaRPr>
                    </a:p>
                  </a:txBody>
                  <a:tcPr marL="68580" marR="68580" marT="0" marB="0"/>
                </a:tc>
                <a:tc vMerge="1">
                  <a:txBody>
                    <a:bodyPr/>
                    <a:lstStyle/>
                    <a:p>
                      <a:endParaRPr lang="de-DE"/>
                    </a:p>
                  </a:txBody>
                  <a:tcPr/>
                </a:tc>
                <a:tc vMerge="1">
                  <a:txBody>
                    <a:bodyPr/>
                    <a:lstStyle/>
                    <a:p>
                      <a:endParaRPr lang="de-DE"/>
                    </a:p>
                  </a:txBody>
                  <a:tcPr/>
                </a:tc>
                <a:extLst>
                  <a:ext uri="{0D108BD9-81ED-4DB2-BD59-A6C34878D82A}">
                    <a16:rowId xmlns:a16="http://schemas.microsoft.com/office/drawing/2014/main" val="10003"/>
                  </a:ext>
                </a:extLst>
              </a:tr>
              <a:tr h="622672">
                <a:tc>
                  <a:txBody>
                    <a:bodyPr/>
                    <a:lstStyle/>
                    <a:p>
                      <a:pPr algn="ctr">
                        <a:lnSpc>
                          <a:spcPct val="115000"/>
                        </a:lnSpc>
                        <a:spcAft>
                          <a:spcPts val="0"/>
                        </a:spcAft>
                      </a:pPr>
                      <a:r>
                        <a:rPr lang="de-DE" sz="1200" dirty="0">
                          <a:effectLst/>
                        </a:rPr>
                        <a:t>12</a:t>
                      </a:r>
                      <a:endParaRPr lang="de-DE" sz="12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de-DE" sz="1100" dirty="0">
                          <a:effectLst/>
                        </a:rPr>
                        <a:t>20. Dez</a:t>
                      </a:r>
                      <a:endParaRPr lang="de-DE" sz="1100" dirty="0">
                        <a:effectLst/>
                        <a:latin typeface="Calibri"/>
                        <a:ea typeface="Calibri"/>
                        <a:cs typeface="Times New Roman"/>
                      </a:endParaRPr>
                    </a:p>
                  </a:txBody>
                  <a:tcPr marL="68580" marR="68580" marT="0" marB="0" anchor="ctr">
                    <a:solidFill>
                      <a:schemeClr val="bg1">
                        <a:lumMod val="75000"/>
                      </a:schemeClr>
                    </a:solidFill>
                  </a:tcPr>
                </a:tc>
                <a:tc vMerge="1">
                  <a:txBody>
                    <a:bodyPr/>
                    <a:lstStyle/>
                    <a:p>
                      <a:endParaRPr lang="de-DE"/>
                    </a:p>
                  </a:txBody>
                  <a:tcPr/>
                </a:tc>
                <a:tc vMerge="1">
                  <a:txBody>
                    <a:bodyPr/>
                    <a:lstStyle/>
                    <a:p>
                      <a:pPr marL="342900" lvl="0" indent="-342900">
                        <a:spcAft>
                          <a:spcPts val="0"/>
                        </a:spcAft>
                        <a:buFont typeface="Symbol"/>
                        <a:buChar char=""/>
                      </a:pPr>
                      <a:endParaRPr lang="de-DE" sz="1200" dirty="0">
                        <a:effectLst/>
                        <a:latin typeface="Calibri"/>
                        <a:ea typeface="Calibri"/>
                        <a:cs typeface="Times New Roman"/>
                      </a:endParaRPr>
                    </a:p>
                  </a:txBody>
                  <a:tcPr marL="68580" marR="68580" marT="0" marB="0"/>
                </a:tc>
                <a:tc vMerge="1">
                  <a:txBody>
                    <a:bodyPr/>
                    <a:lstStyle/>
                    <a:p>
                      <a:endParaRPr lang="de-DE"/>
                    </a:p>
                  </a:txBody>
                  <a:tcPr/>
                </a:tc>
                <a:tc vMerge="1">
                  <a:txBody>
                    <a:bodyPr/>
                    <a:lstStyle/>
                    <a:p>
                      <a:endParaRPr lang="de-DE"/>
                    </a:p>
                  </a:txBody>
                  <a:tcPr/>
                </a:tc>
                <a:extLst>
                  <a:ext uri="{0D108BD9-81ED-4DB2-BD59-A6C34878D82A}">
                    <a16:rowId xmlns:a16="http://schemas.microsoft.com/office/drawing/2014/main" val="10004"/>
                  </a:ext>
                </a:extLst>
              </a:tr>
              <a:tr h="495476">
                <a:tc rowSpan="2">
                  <a:txBody>
                    <a:bodyPr/>
                    <a:lstStyle/>
                    <a:p>
                      <a:pPr algn="ctr">
                        <a:lnSpc>
                          <a:spcPct val="115000"/>
                        </a:lnSpc>
                        <a:spcAft>
                          <a:spcPts val="0"/>
                        </a:spcAft>
                      </a:pPr>
                      <a:r>
                        <a:rPr lang="de-DE" sz="1200" dirty="0">
                          <a:effectLst/>
                        </a:rPr>
                        <a:t>13</a:t>
                      </a:r>
                      <a:endParaRPr lang="de-DE" sz="1200" dirty="0">
                        <a:effectLst/>
                        <a:latin typeface="Calibri"/>
                        <a:ea typeface="Calibri"/>
                        <a:cs typeface="Times New Roman"/>
                      </a:endParaRPr>
                    </a:p>
                  </a:txBody>
                  <a:tcPr marL="68580" marR="68580" marT="0" marB="0" anchor="ctr"/>
                </a:tc>
                <a:tc rowSpan="2">
                  <a:txBody>
                    <a:bodyPr/>
                    <a:lstStyle/>
                    <a:p>
                      <a:pPr algn="ctr">
                        <a:lnSpc>
                          <a:spcPct val="115000"/>
                        </a:lnSpc>
                        <a:spcAft>
                          <a:spcPts val="0"/>
                        </a:spcAft>
                      </a:pPr>
                      <a:r>
                        <a:rPr lang="de-DE" sz="1100" dirty="0">
                          <a:effectLst/>
                        </a:rPr>
                        <a:t>10. Jan</a:t>
                      </a:r>
                      <a:endParaRPr lang="de-DE" sz="1100" dirty="0">
                        <a:effectLst/>
                        <a:latin typeface="Calibri"/>
                        <a:ea typeface="Calibri"/>
                        <a:cs typeface="Times New Roman"/>
                      </a:endParaRPr>
                    </a:p>
                  </a:txBody>
                  <a:tcPr marL="68580" marR="68580" marT="0" marB="0" anchor="ctr">
                    <a:solidFill>
                      <a:schemeClr val="bg1">
                        <a:lumMod val="85000"/>
                      </a:schemeClr>
                    </a:solidFill>
                  </a:tcPr>
                </a:tc>
                <a:tc vMerge="1">
                  <a:txBody>
                    <a:bodyPr/>
                    <a:lstStyle/>
                    <a:p>
                      <a:endParaRPr lang="de-DE"/>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Symbol"/>
                        <a:buChar char=""/>
                        <a:tabLst/>
                        <a:defRPr/>
                      </a:pPr>
                      <a:r>
                        <a:rPr lang="en-US" sz="1200" dirty="0" err="1">
                          <a:effectLst/>
                        </a:rPr>
                        <a:t>Zusammenfassung</a:t>
                      </a:r>
                      <a:r>
                        <a:rPr lang="en-US" sz="1200" dirty="0">
                          <a:effectLst/>
                        </a:rPr>
                        <a:t>, </a:t>
                      </a:r>
                      <a:r>
                        <a:rPr lang="en-US" sz="1200" dirty="0" err="1">
                          <a:effectLst/>
                        </a:rPr>
                        <a:t>Vertiefung</a:t>
                      </a:r>
                      <a:r>
                        <a:rPr lang="en-US" sz="1200" dirty="0">
                          <a:effectLst/>
                        </a:rPr>
                        <a:t> </a:t>
                      </a:r>
                      <a:r>
                        <a:rPr lang="en-US" sz="1200" dirty="0" err="1">
                          <a:effectLst/>
                        </a:rPr>
                        <a:t>Wiederholung</a:t>
                      </a:r>
                      <a:endParaRPr lang="de-DE" sz="1200" dirty="0">
                        <a:effectLst/>
                        <a:latin typeface="Calibri"/>
                        <a:ea typeface="Calibri"/>
                        <a:cs typeface="Times New Roman"/>
                      </a:endParaRPr>
                    </a:p>
                    <a:p>
                      <a:pPr marL="0" lvl="0" indent="0">
                        <a:spcAft>
                          <a:spcPts val="0"/>
                        </a:spcAft>
                        <a:buFont typeface="Symbol"/>
                        <a:buNone/>
                      </a:pPr>
                      <a:endParaRPr lang="de-DE" sz="1200" dirty="0">
                        <a:effectLst/>
                        <a:latin typeface="Calibri"/>
                        <a:ea typeface="Calibri"/>
                        <a:cs typeface="Times New Roman"/>
                      </a:endParaRPr>
                    </a:p>
                  </a:txBody>
                  <a:tcPr marL="68580" marR="68580" marT="0" marB="0">
                    <a:solidFill>
                      <a:schemeClr val="bg1">
                        <a:lumMod val="85000"/>
                      </a:schemeClr>
                    </a:solidFill>
                  </a:tcPr>
                </a:tc>
                <a:tc vMerge="1">
                  <a:txBody>
                    <a:bodyPr/>
                    <a:lstStyle/>
                    <a:p>
                      <a:endParaRPr lang="de-DE"/>
                    </a:p>
                  </a:txBody>
                  <a:tcPr/>
                </a:tc>
                <a:tc vMerge="1">
                  <a:txBody>
                    <a:bodyPr/>
                    <a:lstStyle/>
                    <a:p>
                      <a:endParaRPr lang="de-DE"/>
                    </a:p>
                  </a:txBody>
                  <a:tcPr/>
                </a:tc>
                <a:extLst>
                  <a:ext uri="{0D108BD9-81ED-4DB2-BD59-A6C34878D82A}">
                    <a16:rowId xmlns:a16="http://schemas.microsoft.com/office/drawing/2014/main" val="10005"/>
                  </a:ext>
                </a:extLst>
              </a:tr>
              <a:tr h="0">
                <a:tc vMerge="1">
                  <a:txBody>
                    <a:bodyPr/>
                    <a:lstStyle/>
                    <a:p>
                      <a:endParaRPr lang="de-DE"/>
                    </a:p>
                  </a:txBody>
                  <a:tcPr/>
                </a:tc>
                <a:tc vMerge="1">
                  <a:txBody>
                    <a:bodyPr/>
                    <a:lstStyle/>
                    <a:p>
                      <a:endParaRPr lang="de-DE"/>
                    </a:p>
                  </a:txBody>
                  <a:tcPr/>
                </a:tc>
                <a:tc vMerge="1">
                  <a:txBody>
                    <a:bodyPr/>
                    <a:lstStyle/>
                    <a:p>
                      <a:endParaRPr lang="de-DE"/>
                    </a:p>
                  </a:txBody>
                  <a:tcPr/>
                </a:tc>
                <a:tc rowSpan="2">
                  <a:txBody>
                    <a:bodyPr/>
                    <a:lstStyle/>
                    <a:p>
                      <a:pPr marL="342900" marR="0" lvl="0" indent="-342900" algn="l" defTabSz="914400" rtl="0" eaLnBrk="1" fontAlgn="auto" latinLnBrk="0" hangingPunct="1">
                        <a:lnSpc>
                          <a:spcPct val="100000"/>
                        </a:lnSpc>
                        <a:spcBef>
                          <a:spcPts val="0"/>
                        </a:spcBef>
                        <a:spcAft>
                          <a:spcPts val="0"/>
                        </a:spcAft>
                        <a:buClrTx/>
                        <a:buSzTx/>
                        <a:buFont typeface="Symbol"/>
                        <a:buChar char=""/>
                        <a:tabLst/>
                        <a:defRPr/>
                      </a:pPr>
                      <a:r>
                        <a:rPr lang="en-US" sz="1200" dirty="0">
                          <a:effectLst/>
                        </a:rPr>
                        <a:t>Reserve</a:t>
                      </a:r>
                      <a:endParaRPr lang="de-DE" sz="1200" dirty="0">
                        <a:effectLst/>
                        <a:latin typeface="Calibri"/>
                        <a:ea typeface="Calibri"/>
                        <a:cs typeface="Times New Roman"/>
                      </a:endParaRPr>
                    </a:p>
                  </a:txBody>
                  <a:tcPr marL="68580" marR="68580" marT="0" marB="0">
                    <a:solidFill>
                      <a:schemeClr val="bg1">
                        <a:lumMod val="85000"/>
                      </a:schemeClr>
                    </a:solidFill>
                  </a:tcPr>
                </a:tc>
                <a:tc vMerge="1">
                  <a:txBody>
                    <a:bodyPr/>
                    <a:lstStyle/>
                    <a:p>
                      <a:endParaRPr lang="de-DE"/>
                    </a:p>
                  </a:txBody>
                  <a:tcPr/>
                </a:tc>
                <a:tc vMerge="1">
                  <a:txBody>
                    <a:bodyPr/>
                    <a:lstStyle/>
                    <a:p>
                      <a:endParaRPr lang="de-DE"/>
                    </a:p>
                  </a:txBody>
                  <a:tcPr/>
                </a:tc>
                <a:extLst>
                  <a:ext uri="{0D108BD9-81ED-4DB2-BD59-A6C34878D82A}">
                    <a16:rowId xmlns:a16="http://schemas.microsoft.com/office/drawing/2014/main" val="3762370760"/>
                  </a:ext>
                </a:extLst>
              </a:tr>
              <a:tr h="329168">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effectLst/>
                        </a:rPr>
                        <a:t>14</a:t>
                      </a:r>
                      <a:endParaRPr lang="de-DE" sz="1100" dirty="0">
                        <a:effectLst/>
                        <a:latin typeface="Calibri"/>
                        <a:ea typeface="Calibri"/>
                        <a:cs typeface="Times New Roman"/>
                      </a:endParaRPr>
                    </a:p>
                  </a:txBody>
                  <a:tcPr marL="68580" marR="68580" marT="0" marB="0"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100" dirty="0">
                          <a:effectLst/>
                        </a:rPr>
                        <a:t>17. Jan</a:t>
                      </a:r>
                      <a:endParaRPr lang="de-DE" sz="1100" dirty="0">
                        <a:effectLst/>
                        <a:latin typeface="Calibri"/>
                        <a:ea typeface="Calibri"/>
                        <a:cs typeface="Times New Roman"/>
                      </a:endParaRPr>
                    </a:p>
                  </a:txBody>
                  <a:tcPr marL="68580" marR="68580" marT="0" marB="0" anchor="ctr">
                    <a:solidFill>
                      <a:schemeClr val="bg1">
                        <a:lumMod val="85000"/>
                      </a:schemeClr>
                    </a:solidFill>
                  </a:tcPr>
                </a:tc>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extLst>
                  <a:ext uri="{0D108BD9-81ED-4DB2-BD59-A6C34878D82A}">
                    <a16:rowId xmlns:a16="http://schemas.microsoft.com/office/drawing/2014/main" val="259990295"/>
                  </a:ext>
                </a:extLst>
              </a:tr>
              <a:tr h="0">
                <a:tc vMerge="1">
                  <a:txBody>
                    <a:bodyPr/>
                    <a:lstStyle/>
                    <a:p>
                      <a:endParaRPr lang="de-DE"/>
                    </a:p>
                  </a:txBody>
                  <a:tcPr/>
                </a:tc>
                <a:tc vMerge="1">
                  <a:txBody>
                    <a:bodyPr/>
                    <a:lstStyle/>
                    <a:p>
                      <a:endParaRPr lang="de-DE"/>
                    </a:p>
                  </a:txBody>
                  <a:tcPr/>
                </a:tc>
                <a:tc vMerge="1">
                  <a:txBody>
                    <a:bodyPr/>
                    <a:lstStyle/>
                    <a:p>
                      <a:endParaRPr lang="de-DE"/>
                    </a:p>
                  </a:txBody>
                  <a:tcPr/>
                </a:tc>
                <a:tc rowSpan="2">
                  <a:txBody>
                    <a:bodyPr/>
                    <a:lstStyle/>
                    <a:p>
                      <a:pPr marL="342900" marR="0" lvl="0" indent="-342900" algn="l" defTabSz="914400" rtl="0" eaLnBrk="1" fontAlgn="auto" latinLnBrk="0" hangingPunct="1">
                        <a:lnSpc>
                          <a:spcPct val="100000"/>
                        </a:lnSpc>
                        <a:spcBef>
                          <a:spcPts val="0"/>
                        </a:spcBef>
                        <a:spcAft>
                          <a:spcPts val="0"/>
                        </a:spcAft>
                        <a:buClrTx/>
                        <a:buSzTx/>
                        <a:buFont typeface="Symbol"/>
                        <a:buChar char=""/>
                        <a:tabLst/>
                        <a:defRPr/>
                      </a:pPr>
                      <a:r>
                        <a:rPr lang="de-DE" sz="1200" dirty="0">
                          <a:effectLst/>
                        </a:rPr>
                        <a:t>Tag der Medien</a:t>
                      </a:r>
                      <a:endParaRPr lang="de-DE" sz="1200" baseline="0" dirty="0">
                        <a:effectLst/>
                      </a:endParaRPr>
                    </a:p>
                    <a:p>
                      <a:pPr marL="342900" marR="0" lvl="0" indent="-342900" algn="l" defTabSz="914400" rtl="0" eaLnBrk="1" fontAlgn="auto" latinLnBrk="0" hangingPunct="1">
                        <a:lnSpc>
                          <a:spcPct val="100000"/>
                        </a:lnSpc>
                        <a:spcBef>
                          <a:spcPts val="0"/>
                        </a:spcBef>
                        <a:spcAft>
                          <a:spcPts val="0"/>
                        </a:spcAft>
                        <a:buClrTx/>
                        <a:buSzTx/>
                        <a:buFont typeface="Symbol"/>
                        <a:buChar char=""/>
                        <a:tabLst/>
                        <a:defRPr/>
                      </a:pPr>
                      <a:r>
                        <a:rPr lang="de-DE" sz="1200" dirty="0" err="1">
                          <a:effectLst/>
                        </a:rPr>
                        <a:t>Ggf</a:t>
                      </a:r>
                      <a:r>
                        <a:rPr lang="de-DE" sz="1200" dirty="0">
                          <a:effectLst/>
                        </a:rPr>
                        <a:t>: Abschluss,</a:t>
                      </a:r>
                      <a:r>
                        <a:rPr lang="de-DE" sz="1200" baseline="0" dirty="0">
                          <a:effectLst/>
                        </a:rPr>
                        <a:t> P</a:t>
                      </a:r>
                      <a:r>
                        <a:rPr lang="de-DE" sz="1200" dirty="0">
                          <a:effectLst/>
                        </a:rPr>
                        <a:t>rojektpräsentation</a:t>
                      </a:r>
                      <a:endParaRPr lang="de-DE" sz="1200" dirty="0">
                        <a:effectLst/>
                        <a:latin typeface="Calibri"/>
                        <a:ea typeface="Calibri"/>
                        <a:cs typeface="Times New Roman"/>
                      </a:endParaRPr>
                    </a:p>
                  </a:txBody>
                  <a:tcPr marL="68580" marR="68580" marT="0" marB="0"/>
                </a:tc>
                <a:tc vMerge="1">
                  <a:txBody>
                    <a:bodyPr/>
                    <a:lstStyle/>
                    <a:p>
                      <a:endParaRPr lang="de-DE"/>
                    </a:p>
                  </a:txBody>
                  <a:tcPr/>
                </a:tc>
                <a:tc vMerge="1">
                  <a:txBody>
                    <a:bodyPr/>
                    <a:lstStyle/>
                    <a:p>
                      <a:endParaRPr lang="de-DE"/>
                    </a:p>
                  </a:txBody>
                  <a:tcPr/>
                </a:tc>
                <a:extLst>
                  <a:ext uri="{0D108BD9-81ED-4DB2-BD59-A6C34878D82A}">
                    <a16:rowId xmlns:a16="http://schemas.microsoft.com/office/drawing/2014/main" val="4292832297"/>
                  </a:ext>
                </a:extLst>
              </a:tr>
              <a:tr h="213419">
                <a:tc>
                  <a:txBody>
                    <a:bodyPr/>
                    <a:lstStyle/>
                    <a:p>
                      <a:pPr algn="ctr">
                        <a:lnSpc>
                          <a:spcPct val="115000"/>
                        </a:lnSpc>
                        <a:spcAft>
                          <a:spcPts val="0"/>
                        </a:spcAft>
                      </a:pPr>
                      <a:r>
                        <a:rPr lang="de-DE" sz="1200" dirty="0">
                          <a:effectLst/>
                        </a:rPr>
                        <a:t>15</a:t>
                      </a:r>
                      <a:endParaRPr lang="de-DE" sz="1200" dirty="0">
                        <a:effectLst/>
                        <a:latin typeface="Calibri"/>
                        <a:ea typeface="Calibri"/>
                        <a:cs typeface="Times New Roman"/>
                      </a:endParaRPr>
                    </a:p>
                  </a:txBody>
                  <a:tcPr marL="68580" marR="68580" marT="0" marB="0" anchor="ctr"/>
                </a:tc>
                <a:tc>
                  <a:txBody>
                    <a:bodyPr/>
                    <a:lstStyle/>
                    <a:p>
                      <a:pPr marL="0" indent="0" algn="ctr">
                        <a:lnSpc>
                          <a:spcPct val="115000"/>
                        </a:lnSpc>
                        <a:spcAft>
                          <a:spcPts val="0"/>
                        </a:spcAft>
                        <a:buNone/>
                      </a:pPr>
                      <a:r>
                        <a:rPr lang="de-DE" sz="1100" dirty="0">
                          <a:effectLst/>
                        </a:rPr>
                        <a:t>24. Jan</a:t>
                      </a:r>
                      <a:endParaRPr lang="de-DE" sz="1100" dirty="0">
                        <a:effectLst/>
                        <a:latin typeface="Calibri"/>
                        <a:ea typeface="Calibri"/>
                        <a:cs typeface="Times New Roman"/>
                      </a:endParaRPr>
                    </a:p>
                  </a:txBody>
                  <a:tcPr marL="68580" marR="68580" marT="0" marB="0" anchor="ctr">
                    <a:solidFill>
                      <a:schemeClr val="bg1">
                        <a:lumMod val="75000"/>
                      </a:schemeClr>
                    </a:solidFill>
                  </a:tcPr>
                </a:tc>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extLst>
                  <a:ext uri="{0D108BD9-81ED-4DB2-BD59-A6C34878D82A}">
                    <a16:rowId xmlns:a16="http://schemas.microsoft.com/office/drawing/2014/main" val="2075226192"/>
                  </a:ext>
                </a:extLst>
              </a:tr>
              <a:tr h="0">
                <a:tc>
                  <a:txBody>
                    <a:bodyPr/>
                    <a:lstStyle/>
                    <a:p>
                      <a:pPr algn="ctr"/>
                      <a:endParaRPr lang="de-DE" sz="1200" dirty="0"/>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de-DE" sz="1200" dirty="0">
                        <a:effectLst/>
                        <a:latin typeface="Calibri"/>
                        <a:ea typeface="Calibri"/>
                        <a:cs typeface="Times New Roman"/>
                      </a:endParaRPr>
                    </a:p>
                  </a:txBody>
                  <a:tcPr marL="68580" marR="68580" marT="0" marB="0" anchor="ctr"/>
                </a:tc>
                <a:tc>
                  <a:txBody>
                    <a:bodyPr/>
                    <a:lstStyle/>
                    <a:p>
                      <a:endParaRPr lang="de-DE" dirty="0"/>
                    </a:p>
                  </a:txBody>
                  <a:tcPr marL="68580" marR="68580" marT="0" marB="0" vert="vert270" anchor="ctr"/>
                </a:tc>
                <a:tc>
                  <a:txBody>
                    <a:bodyPr/>
                    <a:lstStyle/>
                    <a:p>
                      <a:pPr marL="0" indent="0">
                        <a:buFont typeface="Arial" panose="020B0604020202020204" pitchFamily="34" charset="0"/>
                        <a:buNone/>
                      </a:pPr>
                      <a:endParaRPr lang="de-DE" sz="1200" dirty="0"/>
                    </a:p>
                  </a:txBody>
                  <a:tcPr marL="68580" marR="68580" marT="0" marB="0"/>
                </a:tc>
                <a:tc vMerge="1">
                  <a:txBody>
                    <a:bodyPr/>
                    <a:lstStyle/>
                    <a:p>
                      <a:endParaRPr lang="de-DE"/>
                    </a:p>
                  </a:txBody>
                  <a:tcPr/>
                </a:tc>
                <a:tc vMerge="1">
                  <a:txBody>
                    <a:bodyPr/>
                    <a:lstStyle/>
                    <a:p>
                      <a:endParaRPr lang="de-DE"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07459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Begriffe </a:t>
            </a:r>
            <a:r>
              <a:rPr lang="de-DE" dirty="0" err="1"/>
              <a:t>Splines</a:t>
            </a:r>
            <a:r>
              <a:rPr lang="de-DE" dirty="0"/>
              <a:t> &amp; NURBS</a:t>
            </a:r>
          </a:p>
        </p:txBody>
      </p:sp>
      <p:sp>
        <p:nvSpPr>
          <p:cNvPr id="3" name="Inhaltsplatzhalter 2"/>
          <p:cNvSpPr>
            <a:spLocks noGrp="1"/>
          </p:cNvSpPr>
          <p:nvPr>
            <p:ph idx="1"/>
          </p:nvPr>
        </p:nvSpPr>
        <p:spPr/>
        <p:txBody>
          <a:bodyPr/>
          <a:lstStyle/>
          <a:p>
            <a:r>
              <a:rPr lang="de-DE" dirty="0" err="1"/>
              <a:t>Splines</a:t>
            </a:r>
            <a:endParaRPr lang="de-DE" dirty="0"/>
          </a:p>
          <a:p>
            <a:pPr lvl="1"/>
            <a:r>
              <a:rPr lang="de-DE" dirty="0"/>
              <a:t>Stückweise </a:t>
            </a:r>
            <a:r>
              <a:rPr lang="de-DE" dirty="0" err="1"/>
              <a:t>polynomiale</a:t>
            </a:r>
            <a:r>
              <a:rPr lang="de-DE" dirty="0"/>
              <a:t> Kurven/Flächen</a:t>
            </a:r>
          </a:p>
          <a:p>
            <a:r>
              <a:rPr lang="de-DE" dirty="0"/>
              <a:t>B-</a:t>
            </a:r>
            <a:r>
              <a:rPr lang="de-DE" dirty="0" err="1"/>
              <a:t>Splines</a:t>
            </a:r>
            <a:endParaRPr lang="de-DE" dirty="0"/>
          </a:p>
          <a:p>
            <a:pPr lvl="1"/>
            <a:r>
              <a:rPr lang="de-DE" dirty="0"/>
              <a:t>Bestimmte Art von </a:t>
            </a:r>
            <a:r>
              <a:rPr lang="de-DE" dirty="0" err="1"/>
              <a:t>Splines</a:t>
            </a:r>
            <a:r>
              <a:rPr lang="de-DE" dirty="0"/>
              <a:t> („Basis-Polynome“)</a:t>
            </a:r>
          </a:p>
          <a:p>
            <a:pPr lvl="1"/>
            <a:r>
              <a:rPr lang="de-DE" dirty="0"/>
              <a:t>Besonders gut geeignet, weil numerisch stabil</a:t>
            </a:r>
          </a:p>
          <a:p>
            <a:r>
              <a:rPr lang="de-DE" dirty="0"/>
              <a:t>Bézier-Kurven</a:t>
            </a:r>
          </a:p>
          <a:p>
            <a:pPr lvl="1"/>
            <a:r>
              <a:rPr lang="de-DE" dirty="0"/>
              <a:t>Definiert über Kurvenpunkte und Tangentenpunkte</a:t>
            </a:r>
          </a:p>
          <a:p>
            <a:pPr lvl="1"/>
            <a:r>
              <a:rPr lang="de-DE" dirty="0"/>
              <a:t>Spezialfall von B-</a:t>
            </a:r>
            <a:r>
              <a:rPr lang="de-DE" dirty="0" err="1"/>
              <a:t>Splines</a:t>
            </a:r>
            <a:endParaRPr lang="de-DE" dirty="0"/>
          </a:p>
          <a:p>
            <a:r>
              <a:rPr lang="de-DE" dirty="0"/>
              <a:t>Rationale B-</a:t>
            </a:r>
            <a:r>
              <a:rPr lang="de-DE" dirty="0" err="1"/>
              <a:t>Splines</a:t>
            </a:r>
            <a:endParaRPr lang="de-DE" dirty="0"/>
          </a:p>
          <a:p>
            <a:pPr lvl="1"/>
            <a:r>
              <a:rPr lang="de-DE" dirty="0"/>
              <a:t>Haben auch einen Polynom im Nenner</a:t>
            </a:r>
          </a:p>
          <a:p>
            <a:r>
              <a:rPr lang="de-DE" dirty="0"/>
              <a:t>NURBS</a:t>
            </a:r>
          </a:p>
          <a:p>
            <a:pPr lvl="1"/>
            <a:r>
              <a:rPr lang="de-DE" dirty="0"/>
              <a:t>Non-Uniform Rational B-</a:t>
            </a:r>
            <a:r>
              <a:rPr lang="de-DE" dirty="0" err="1"/>
              <a:t>Splines</a:t>
            </a:r>
            <a:endParaRPr lang="de-DE" dirty="0"/>
          </a:p>
          <a:p>
            <a:pPr lvl="1"/>
            <a:r>
              <a:rPr lang="de-DE" dirty="0"/>
              <a:t>MERKE: Das „S“ am Ende ist KEIN Plural-S!!!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ihandform 63"/>
          <p:cNvSpPr/>
          <p:nvPr/>
        </p:nvSpPr>
        <p:spPr>
          <a:xfrm>
            <a:off x="2873829" y="4641158"/>
            <a:ext cx="5258441" cy="1867219"/>
          </a:xfrm>
          <a:custGeom>
            <a:avLst/>
            <a:gdLst>
              <a:gd name="connsiteX0" fmla="*/ 240767 w 5258441"/>
              <a:gd name="connsiteY0" fmla="*/ 1867219 h 1867219"/>
              <a:gd name="connsiteX1" fmla="*/ 64034 w 5258441"/>
              <a:gd name="connsiteY1" fmla="*/ 1221761 h 1867219"/>
              <a:gd name="connsiteX2" fmla="*/ 624969 w 5258441"/>
              <a:gd name="connsiteY2" fmla="*/ 491777 h 1867219"/>
              <a:gd name="connsiteX3" fmla="*/ 1739154 w 5258441"/>
              <a:gd name="connsiteY3" fmla="*/ 338097 h 1867219"/>
              <a:gd name="connsiteX4" fmla="*/ 1762206 w 5258441"/>
              <a:gd name="connsiteY4" fmla="*/ 1252497 h 1867219"/>
              <a:gd name="connsiteX5" fmla="*/ 2615133 w 5258441"/>
              <a:gd name="connsiteY5" fmla="*/ 1467650 h 1867219"/>
              <a:gd name="connsiteX6" fmla="*/ 3491113 w 5258441"/>
              <a:gd name="connsiteY6" fmla="*/ 1106500 h 1867219"/>
              <a:gd name="connsiteX7" fmla="*/ 3398905 w 5258441"/>
              <a:gd name="connsiteY7" fmla="*/ 299677 h 1867219"/>
              <a:gd name="connsiteX8" fmla="*/ 4320989 w 5258441"/>
              <a:gd name="connsiteY8" fmla="*/ 99892 h 1867219"/>
              <a:gd name="connsiteX9" fmla="*/ 5104760 w 5258441"/>
              <a:gd name="connsiteY9" fmla="*/ 899031 h 1867219"/>
              <a:gd name="connsiteX10" fmla="*/ 5243073 w 5258441"/>
              <a:gd name="connsiteY10" fmla="*/ 1805747 h 186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441" h="1867219">
                <a:moveTo>
                  <a:pt x="240767" y="1867219"/>
                </a:moveTo>
                <a:cubicBezTo>
                  <a:pt x="120383" y="1659110"/>
                  <a:pt x="0" y="1451001"/>
                  <a:pt x="64034" y="1221761"/>
                </a:cubicBezTo>
                <a:cubicBezTo>
                  <a:pt x="128068" y="992521"/>
                  <a:pt x="345782" y="639054"/>
                  <a:pt x="624969" y="491777"/>
                </a:cubicBezTo>
                <a:cubicBezTo>
                  <a:pt x="904156" y="344500"/>
                  <a:pt x="1549615" y="211310"/>
                  <a:pt x="1739154" y="338097"/>
                </a:cubicBezTo>
                <a:cubicBezTo>
                  <a:pt x="1928694" y="464884"/>
                  <a:pt x="1616210" y="1064238"/>
                  <a:pt x="1762206" y="1252497"/>
                </a:cubicBezTo>
                <a:cubicBezTo>
                  <a:pt x="1908202" y="1440756"/>
                  <a:pt x="2326982" y="1491983"/>
                  <a:pt x="2615133" y="1467650"/>
                </a:cubicBezTo>
                <a:cubicBezTo>
                  <a:pt x="2903284" y="1443317"/>
                  <a:pt x="3360484" y="1301162"/>
                  <a:pt x="3491113" y="1106500"/>
                </a:cubicBezTo>
                <a:cubicBezTo>
                  <a:pt x="3621742" y="911838"/>
                  <a:pt x="3260592" y="467445"/>
                  <a:pt x="3398905" y="299677"/>
                </a:cubicBezTo>
                <a:cubicBezTo>
                  <a:pt x="3537218" y="131909"/>
                  <a:pt x="4036680" y="0"/>
                  <a:pt x="4320989" y="99892"/>
                </a:cubicBezTo>
                <a:cubicBezTo>
                  <a:pt x="4605298" y="199784"/>
                  <a:pt x="4951079" y="614722"/>
                  <a:pt x="5104760" y="899031"/>
                </a:cubicBezTo>
                <a:cubicBezTo>
                  <a:pt x="5258441" y="1183340"/>
                  <a:pt x="5257160" y="1653347"/>
                  <a:pt x="5243073" y="1805747"/>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27" name="Gerade Verbindung 26"/>
          <p:cNvCxnSpPr/>
          <p:nvPr/>
        </p:nvCxnSpPr>
        <p:spPr>
          <a:xfrm flipV="1">
            <a:off x="4597613" y="6108701"/>
            <a:ext cx="898312" cy="4621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nvCxnSpPr>
        <p:spPr>
          <a:xfrm flipV="1">
            <a:off x="5489575" y="6085756"/>
            <a:ext cx="813894" cy="29295"/>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nvCxnSpPr>
        <p:spPr>
          <a:xfrm>
            <a:off x="6588125" y="4502151"/>
            <a:ext cx="622300" cy="250825"/>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nvCxnSpPr>
        <p:spPr>
          <a:xfrm>
            <a:off x="7219951" y="4759325"/>
            <a:ext cx="523875" cy="24765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nvCxnSpPr>
        <p:spPr>
          <a:xfrm flipV="1">
            <a:off x="2876551" y="5108576"/>
            <a:ext cx="619125" cy="244474"/>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nvCxnSpPr>
        <p:spPr>
          <a:xfrm flipV="1">
            <a:off x="3482975" y="4794838"/>
            <a:ext cx="1053166" cy="313739"/>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r>
              <a:rPr lang="de-DE" dirty="0"/>
              <a:t>Bézier-Kurven</a:t>
            </a:r>
          </a:p>
        </p:txBody>
      </p:sp>
      <p:sp>
        <p:nvSpPr>
          <p:cNvPr id="3" name="Inhaltsplatzhalter 2"/>
          <p:cNvSpPr>
            <a:spLocks noGrp="1"/>
          </p:cNvSpPr>
          <p:nvPr>
            <p:ph idx="1"/>
          </p:nvPr>
        </p:nvSpPr>
        <p:spPr>
          <a:xfrm>
            <a:off x="2135189" y="1196976"/>
            <a:ext cx="7921625" cy="3017843"/>
          </a:xfrm>
        </p:spPr>
        <p:txBody>
          <a:bodyPr>
            <a:normAutofit lnSpcReduction="10000"/>
          </a:bodyPr>
          <a:lstStyle/>
          <a:p>
            <a:r>
              <a:rPr lang="de-DE" dirty="0"/>
              <a:t>2 Arten von Kontrollpunkten</a:t>
            </a:r>
          </a:p>
          <a:p>
            <a:pPr lvl="1"/>
            <a:r>
              <a:rPr lang="de-DE" dirty="0"/>
              <a:t>Punkte, durch die die Kurve geht (</a:t>
            </a:r>
            <a:r>
              <a:rPr lang="de-DE" i="1" dirty="0"/>
              <a:t>Kurvenpunkte</a:t>
            </a:r>
            <a:r>
              <a:rPr lang="de-DE" dirty="0"/>
              <a:t>)</a:t>
            </a:r>
          </a:p>
          <a:p>
            <a:pPr lvl="1"/>
            <a:r>
              <a:rPr lang="de-DE" dirty="0"/>
              <a:t>Punkte, die die Richtung und Krümmung der Kurve bestimmen (</a:t>
            </a:r>
            <a:r>
              <a:rPr lang="de-DE" i="1" dirty="0"/>
              <a:t>Tangentenpunkte</a:t>
            </a:r>
            <a:r>
              <a:rPr lang="de-DE" dirty="0"/>
              <a:t>)</a:t>
            </a:r>
          </a:p>
          <a:p>
            <a:pPr>
              <a:defRPr/>
            </a:pPr>
            <a:r>
              <a:rPr lang="de-DE" dirty="0"/>
              <a:t>Hintergrund</a:t>
            </a:r>
          </a:p>
          <a:p>
            <a:pPr lvl="1">
              <a:defRPr/>
            </a:pPr>
            <a:r>
              <a:rPr lang="de-DE" dirty="0"/>
              <a:t>Bézier und de </a:t>
            </a:r>
            <a:r>
              <a:rPr lang="de-DE" dirty="0" err="1"/>
              <a:t>Casteljau</a:t>
            </a:r>
            <a:r>
              <a:rPr lang="de-DE" dirty="0"/>
              <a:t> suchten zeitgleich in den 1950ern für Renault und Citroen nach Möglichkeiten zur Darstellung von Formen für den Automobilbau</a:t>
            </a:r>
          </a:p>
          <a:p>
            <a:pPr lvl="1">
              <a:defRPr/>
            </a:pPr>
            <a:r>
              <a:rPr lang="de-DE" dirty="0"/>
              <a:t>Algorithmus von de </a:t>
            </a:r>
            <a:r>
              <a:rPr lang="de-DE" dirty="0" err="1"/>
              <a:t>Casteljau</a:t>
            </a:r>
            <a:endParaRPr lang="de-DE" dirty="0"/>
          </a:p>
        </p:txBody>
      </p:sp>
      <p:sp>
        <p:nvSpPr>
          <p:cNvPr id="4" name="Ellipse 3"/>
          <p:cNvSpPr/>
          <p:nvPr/>
        </p:nvSpPr>
        <p:spPr>
          <a:xfrm>
            <a:off x="3381356" y="5001012"/>
            <a:ext cx="214314" cy="214314"/>
          </a:xfrm>
          <a:prstGeom prst="ellipse">
            <a:avLst/>
          </a:prstGeom>
          <a:gradFill flip="none" rotWithShape="1">
            <a:gsLst>
              <a:gs pos="100000">
                <a:schemeClr val="accent2">
                  <a:lumMod val="60000"/>
                  <a:lumOff val="40000"/>
                </a:schemeClr>
              </a:gs>
              <a:gs pos="0">
                <a:schemeClr val="bg1"/>
              </a:gs>
            </a:gsLst>
            <a:path path="circle">
              <a:fillToRect r="100000" b="100000"/>
            </a:path>
            <a:tileRect l="-100000" t="-100000"/>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p:cNvSpPr/>
          <p:nvPr/>
        </p:nvSpPr>
        <p:spPr>
          <a:xfrm>
            <a:off x="5381620" y="6000768"/>
            <a:ext cx="214314" cy="214314"/>
          </a:xfrm>
          <a:prstGeom prst="ellipse">
            <a:avLst/>
          </a:prstGeom>
          <a:gradFill flip="none" rotWithShape="1">
            <a:gsLst>
              <a:gs pos="100000">
                <a:schemeClr val="accent2">
                  <a:lumMod val="60000"/>
                  <a:lumOff val="40000"/>
                </a:schemeClr>
              </a:gs>
              <a:gs pos="0">
                <a:schemeClr val="bg1"/>
              </a:gs>
            </a:gsLst>
            <a:path path="circle">
              <a:fillToRect r="100000" b="100000"/>
            </a:path>
            <a:tileRect l="-100000" t="-100000"/>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p:cNvSpPr/>
          <p:nvPr/>
        </p:nvSpPr>
        <p:spPr>
          <a:xfrm>
            <a:off x="7096132" y="4643446"/>
            <a:ext cx="214314" cy="214314"/>
          </a:xfrm>
          <a:prstGeom prst="ellipse">
            <a:avLst/>
          </a:prstGeom>
          <a:gradFill flip="none" rotWithShape="1">
            <a:gsLst>
              <a:gs pos="100000">
                <a:schemeClr val="accent2">
                  <a:lumMod val="60000"/>
                  <a:lumOff val="40000"/>
                </a:schemeClr>
              </a:gs>
              <a:gs pos="0">
                <a:schemeClr val="bg1"/>
              </a:gs>
            </a:gsLst>
            <a:path path="circle">
              <a:fillToRect r="100000" b="100000"/>
            </a:path>
            <a:tileRect l="-100000" t="-100000"/>
          </a:gra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p:cNvSpPr/>
          <p:nvPr/>
        </p:nvSpPr>
        <p:spPr>
          <a:xfrm>
            <a:off x="4452926" y="4714884"/>
            <a:ext cx="142876" cy="142876"/>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p:cNvSpPr/>
          <p:nvPr/>
        </p:nvSpPr>
        <p:spPr>
          <a:xfrm>
            <a:off x="2809852" y="5286388"/>
            <a:ext cx="142876" cy="142876"/>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p:cNvSpPr/>
          <p:nvPr/>
        </p:nvSpPr>
        <p:spPr>
          <a:xfrm>
            <a:off x="4524364" y="6072206"/>
            <a:ext cx="142876" cy="142876"/>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p:cNvSpPr/>
          <p:nvPr/>
        </p:nvSpPr>
        <p:spPr>
          <a:xfrm>
            <a:off x="6238876" y="6000768"/>
            <a:ext cx="142876" cy="142876"/>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p:cNvSpPr/>
          <p:nvPr/>
        </p:nvSpPr>
        <p:spPr>
          <a:xfrm>
            <a:off x="6524628" y="4429132"/>
            <a:ext cx="142876" cy="142876"/>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p:cNvSpPr/>
          <p:nvPr/>
        </p:nvSpPr>
        <p:spPr>
          <a:xfrm>
            <a:off x="7667636" y="4929198"/>
            <a:ext cx="142876" cy="142876"/>
          </a:xfrm>
          <a:prstGeom prst="ellipse">
            <a:avLst/>
          </a:prstGeom>
          <a:gradFill flip="none" rotWithShape="1">
            <a:gsLst>
              <a:gs pos="100000">
                <a:srgbClr val="FF0000"/>
              </a:gs>
              <a:gs pos="0">
                <a:schemeClr val="bg1"/>
              </a:gs>
            </a:gsLst>
            <a:path path="circle">
              <a:fillToRect r="100000" b="100000"/>
            </a:path>
            <a:tileRect l="-100000" t="-10000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p:stCondLst>
                              <p:cond delay="500"/>
                            </p:stCondLst>
                            <p:childTnLst>
                              <p:par>
                                <p:cTn id="20" presetID="22" presetClass="entr" presetSubtype="2"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right)">
                                      <p:cBhvr>
                                        <p:cTn id="22" dur="500"/>
                                        <p:tgtEl>
                                          <p:spTgt spid="24"/>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1500"/>
                            </p:stCondLst>
                            <p:childTnLst>
                              <p:par>
                                <p:cTn id="28" presetID="22" presetClass="entr" presetSubtype="8"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par>
                          <p:cTn id="39" fill="hold">
                            <p:stCondLst>
                              <p:cond delay="3000"/>
                            </p:stCondLst>
                            <p:childTnLst>
                              <p:par>
                                <p:cTn id="40" presetID="22" presetClass="entr" presetSubtype="2" fill="hold"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right)">
                                      <p:cBhvr>
                                        <p:cTn id="42" dur="500"/>
                                        <p:tgtEl>
                                          <p:spTgt spid="27"/>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par>
                          <p:cTn id="47" fill="hold">
                            <p:stCondLst>
                              <p:cond delay="4000"/>
                            </p:stCondLst>
                            <p:childTnLst>
                              <p:par>
                                <p:cTn id="48" presetID="22" presetClass="entr" presetSubtype="8"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par>
                          <p:cTn id="59" fill="hold">
                            <p:stCondLst>
                              <p:cond delay="5500"/>
                            </p:stCondLst>
                            <p:childTnLst>
                              <p:par>
                                <p:cTn id="60" presetID="22" presetClass="entr" presetSubtype="2"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right)">
                                      <p:cBhvr>
                                        <p:cTn id="62" dur="500"/>
                                        <p:tgtEl>
                                          <p:spTgt spid="29"/>
                                        </p:tgtEl>
                                      </p:cBhvr>
                                    </p:animEffect>
                                  </p:childTnLst>
                                </p:cTn>
                              </p:par>
                            </p:childTnLst>
                          </p:cTn>
                        </p:par>
                        <p:par>
                          <p:cTn id="63" fill="hold">
                            <p:stCondLst>
                              <p:cond delay="6000"/>
                            </p:stCondLst>
                            <p:childTnLst>
                              <p:par>
                                <p:cTn id="64" presetID="10" presetClass="entr" presetSubtype="0" fill="hold" grpId="0" nodeType="after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par>
                          <p:cTn id="67" fill="hold">
                            <p:stCondLst>
                              <p:cond delay="6500"/>
                            </p:stCondLst>
                            <p:childTnLst>
                              <p:par>
                                <p:cTn id="68" presetID="22" presetClass="entr" presetSubtype="8" fill="hold" nodeType="after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wipe(left)">
                                      <p:cBhvr>
                                        <p:cTn id="70" dur="500"/>
                                        <p:tgtEl>
                                          <p:spTgt spid="30"/>
                                        </p:tgtEl>
                                      </p:cBhvr>
                                    </p:animEffect>
                                  </p:childTnLst>
                                </p:cTn>
                              </p:par>
                            </p:childTnLst>
                          </p:cTn>
                        </p:par>
                        <p:par>
                          <p:cTn id="71" fill="hold">
                            <p:stCondLst>
                              <p:cond delay="7000"/>
                            </p:stCondLst>
                            <p:childTnLst>
                              <p:par>
                                <p:cTn id="72" presetID="10" presetClass="entr" presetSubtype="0" fill="hold" grpId="0" nodeType="after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left)">
                                      <p:cBhvr>
                                        <p:cTn id="79" dur="3000"/>
                                        <p:tgtEl>
                                          <p:spTgt spid="64"/>
                                        </p:tgtEl>
                                      </p:cBhvr>
                                    </p:animEffect>
                                  </p:childTnLst>
                                </p:cTn>
                              </p:par>
                              <p:par>
                                <p:cTn id="80" presetID="10" presetClass="entr" presetSubtype="0" fill="hold" nodeType="withEffect">
                                  <p:stCondLst>
                                    <p:cond delay="0"/>
                                  </p:stCondLst>
                                  <p:childTnLst>
                                    <p:set>
                                      <p:cBhvr>
                                        <p:cTn id="81" dur="1" fill="hold">
                                          <p:stCondLst>
                                            <p:cond delay="0"/>
                                          </p:stCondLst>
                                        </p:cTn>
                                        <p:tgtEl>
                                          <p:spTgt spid="3">
                                            <p:txEl>
                                              <p:pRg st="3" end="3"/>
                                            </p:txEl>
                                          </p:spTgt>
                                        </p:tgtEl>
                                        <p:attrNameLst>
                                          <p:attrName>style.visibility</p:attrName>
                                        </p:attrNameLst>
                                      </p:cBhvr>
                                      <p:to>
                                        <p:strVal val="visible"/>
                                      </p:to>
                                    </p:set>
                                    <p:animEffect transition="in" filter="fade">
                                      <p:cBhvr>
                                        <p:cTn id="82" dur="500"/>
                                        <p:tgtEl>
                                          <p:spTgt spid="3">
                                            <p:txEl>
                                              <p:pRg st="3" end="3"/>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animEffect transition="in" filter="fade">
                                      <p:cBhvr>
                                        <p:cTn id="85" dur="500"/>
                                        <p:tgtEl>
                                          <p:spTgt spid="3">
                                            <p:txEl>
                                              <p:pRg st="4" end="4"/>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3">
                                            <p:txEl>
                                              <p:pRg st="5" end="5"/>
                                            </p:txEl>
                                          </p:spTgt>
                                        </p:tgtEl>
                                        <p:attrNameLst>
                                          <p:attrName>style.visibility</p:attrName>
                                        </p:attrNameLst>
                                      </p:cBhvr>
                                      <p:to>
                                        <p:strVal val="visible"/>
                                      </p:to>
                                    </p:set>
                                    <p:animEffect transition="in" filter="fade">
                                      <p:cBhvr>
                                        <p:cTn id="8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 grpId="0" animBg="1"/>
      <p:bldP spid="8" grpId="0" animBg="1"/>
      <p:bldP spid="10" grpId="0" animBg="1"/>
      <p:bldP spid="11" grpId="0" animBg="1"/>
      <p:bldP spid="12" grpId="0" animBg="1"/>
      <p:bldP spid="13" grpId="0" animBg="1"/>
      <p:bldP spid="14"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el 1"/>
          <p:cNvSpPr>
            <a:spLocks noGrp="1"/>
          </p:cNvSpPr>
          <p:nvPr>
            <p:ph type="title"/>
          </p:nvPr>
        </p:nvSpPr>
        <p:spPr/>
        <p:txBody>
          <a:bodyPr/>
          <a:lstStyle/>
          <a:p>
            <a:r>
              <a:rPr lang="de-DE" dirty="0"/>
              <a:t>Wie werden Bézier-Kurven „gerendert" ?</a:t>
            </a:r>
          </a:p>
        </p:txBody>
      </p:sp>
      <p:sp>
        <p:nvSpPr>
          <p:cNvPr id="44035" name="Inhaltsplatzhalter 2"/>
          <p:cNvSpPr>
            <a:spLocks noGrp="1"/>
          </p:cNvSpPr>
          <p:nvPr>
            <p:ph idx="1"/>
          </p:nvPr>
        </p:nvSpPr>
        <p:spPr>
          <a:xfrm>
            <a:off x="2135189" y="1196975"/>
            <a:ext cx="7921625" cy="1874838"/>
          </a:xfrm>
        </p:spPr>
        <p:txBody>
          <a:bodyPr/>
          <a:lstStyle/>
          <a:p>
            <a:r>
              <a:rPr lang="de-DE" dirty="0" err="1"/>
              <a:t>Tessellierung</a:t>
            </a:r>
            <a:r>
              <a:rPr lang="de-DE" dirty="0"/>
              <a:t> erfolgt rekursiv und kann an beliebiger Rekursionstiefe gestoppt werden</a:t>
            </a:r>
          </a:p>
          <a:p>
            <a:pPr lvl="1"/>
            <a:r>
              <a:rPr lang="de-DE" dirty="0"/>
              <a:t>z.B. wenn ausreichend feines Gitter erzeugt wurde.</a:t>
            </a:r>
          </a:p>
          <a:p>
            <a:r>
              <a:rPr lang="de-DE" dirty="0"/>
              <a:t>Der de </a:t>
            </a:r>
            <a:r>
              <a:rPr lang="de-DE" dirty="0" err="1"/>
              <a:t>Casteljau</a:t>
            </a:r>
            <a:r>
              <a:rPr lang="de-DE" dirty="0"/>
              <a:t> Algorithmus am Beispiel einer (2D) Bézier-Kurve</a:t>
            </a:r>
          </a:p>
          <a:p>
            <a:endParaRPr lang="de-DE" dirty="0"/>
          </a:p>
        </p:txBody>
      </p:sp>
      <p:pic>
        <p:nvPicPr>
          <p:cNvPr id="5" name="Grafik 4" descr="Castel0.wmf"/>
          <p:cNvPicPr>
            <a:picLocks noChangeAspect="1"/>
          </p:cNvPicPr>
          <p:nvPr/>
        </p:nvPicPr>
        <p:blipFill>
          <a:blip r:embed="rId3" cstate="print"/>
          <a:srcRect/>
          <a:stretch>
            <a:fillRect/>
          </a:stretch>
        </p:blipFill>
        <p:spPr bwMode="auto">
          <a:xfrm>
            <a:off x="6953251" y="3357563"/>
            <a:ext cx="2765425" cy="2601912"/>
          </a:xfrm>
          <a:prstGeom prst="rect">
            <a:avLst/>
          </a:prstGeom>
          <a:noFill/>
          <a:ln w="9525">
            <a:noFill/>
            <a:miter lim="800000"/>
            <a:headEnd/>
            <a:tailEnd/>
          </a:ln>
        </p:spPr>
      </p:pic>
      <p:pic>
        <p:nvPicPr>
          <p:cNvPr id="6" name="Grafik 5" descr="Castel1.wmf"/>
          <p:cNvPicPr>
            <a:picLocks noChangeAspect="1"/>
          </p:cNvPicPr>
          <p:nvPr/>
        </p:nvPicPr>
        <p:blipFill>
          <a:blip r:embed="rId4" cstate="print"/>
          <a:srcRect/>
          <a:stretch>
            <a:fillRect/>
          </a:stretch>
        </p:blipFill>
        <p:spPr bwMode="auto">
          <a:xfrm>
            <a:off x="6953251" y="3357563"/>
            <a:ext cx="2765425" cy="2601912"/>
          </a:xfrm>
          <a:prstGeom prst="rect">
            <a:avLst/>
          </a:prstGeom>
          <a:noFill/>
          <a:ln w="9525">
            <a:noFill/>
            <a:miter lim="800000"/>
            <a:headEnd/>
            <a:tailEnd/>
          </a:ln>
        </p:spPr>
      </p:pic>
      <p:pic>
        <p:nvPicPr>
          <p:cNvPr id="7" name="Grafik 6" descr="Castel2.wmf"/>
          <p:cNvPicPr>
            <a:picLocks noChangeAspect="1"/>
          </p:cNvPicPr>
          <p:nvPr/>
        </p:nvPicPr>
        <p:blipFill>
          <a:blip r:embed="rId5" cstate="print"/>
          <a:srcRect/>
          <a:stretch>
            <a:fillRect/>
          </a:stretch>
        </p:blipFill>
        <p:spPr bwMode="auto">
          <a:xfrm>
            <a:off x="6953251" y="3357563"/>
            <a:ext cx="2765425" cy="2601912"/>
          </a:xfrm>
          <a:prstGeom prst="rect">
            <a:avLst/>
          </a:prstGeom>
          <a:noFill/>
          <a:ln w="9525">
            <a:noFill/>
            <a:miter lim="800000"/>
            <a:headEnd/>
            <a:tailEnd/>
          </a:ln>
        </p:spPr>
      </p:pic>
      <p:pic>
        <p:nvPicPr>
          <p:cNvPr id="8" name="Grafik 7" descr="Castel3.wmf"/>
          <p:cNvPicPr>
            <a:picLocks noChangeAspect="1"/>
          </p:cNvPicPr>
          <p:nvPr/>
        </p:nvPicPr>
        <p:blipFill>
          <a:blip r:embed="rId6" cstate="print"/>
          <a:srcRect/>
          <a:stretch>
            <a:fillRect/>
          </a:stretch>
        </p:blipFill>
        <p:spPr bwMode="auto">
          <a:xfrm>
            <a:off x="6953251" y="3357563"/>
            <a:ext cx="2765425" cy="2601912"/>
          </a:xfrm>
          <a:prstGeom prst="rect">
            <a:avLst/>
          </a:prstGeom>
          <a:noFill/>
          <a:ln w="9525">
            <a:noFill/>
            <a:miter lim="800000"/>
            <a:headEnd/>
            <a:tailEnd/>
          </a:ln>
        </p:spPr>
      </p:pic>
      <p:pic>
        <p:nvPicPr>
          <p:cNvPr id="9" name="Grafik 8" descr="Castel4.wmf"/>
          <p:cNvPicPr>
            <a:picLocks noChangeAspect="1"/>
          </p:cNvPicPr>
          <p:nvPr/>
        </p:nvPicPr>
        <p:blipFill>
          <a:blip r:embed="rId7" cstate="print"/>
          <a:srcRect/>
          <a:stretch>
            <a:fillRect/>
          </a:stretch>
        </p:blipFill>
        <p:spPr bwMode="auto">
          <a:xfrm>
            <a:off x="6953251" y="3357563"/>
            <a:ext cx="2765425" cy="2601912"/>
          </a:xfrm>
          <a:prstGeom prst="rect">
            <a:avLst/>
          </a:prstGeom>
          <a:noFill/>
          <a:ln w="9525">
            <a:noFill/>
            <a:miter lim="800000"/>
            <a:headEnd/>
            <a:tailEnd/>
          </a:ln>
        </p:spPr>
      </p:pic>
      <p:pic>
        <p:nvPicPr>
          <p:cNvPr id="10" name="Grafik 9" descr="Castel5.wmf"/>
          <p:cNvPicPr>
            <a:picLocks noChangeAspect="1"/>
          </p:cNvPicPr>
          <p:nvPr/>
        </p:nvPicPr>
        <p:blipFill>
          <a:blip r:embed="rId8" cstate="print"/>
          <a:srcRect/>
          <a:stretch>
            <a:fillRect/>
          </a:stretch>
        </p:blipFill>
        <p:spPr bwMode="auto">
          <a:xfrm>
            <a:off x="6953251" y="3357563"/>
            <a:ext cx="2765425" cy="2601912"/>
          </a:xfrm>
          <a:prstGeom prst="rect">
            <a:avLst/>
          </a:prstGeom>
          <a:noFill/>
          <a:ln w="9525">
            <a:noFill/>
            <a:miter lim="800000"/>
            <a:headEnd/>
            <a:tailEnd/>
          </a:ln>
        </p:spPr>
      </p:pic>
      <p:pic>
        <p:nvPicPr>
          <p:cNvPr id="11" name="Grafik 10" descr="Castel6.wmf"/>
          <p:cNvPicPr>
            <a:picLocks noChangeAspect="1"/>
          </p:cNvPicPr>
          <p:nvPr/>
        </p:nvPicPr>
        <p:blipFill>
          <a:blip r:embed="rId9" cstate="print"/>
          <a:srcRect/>
          <a:stretch>
            <a:fillRect/>
          </a:stretch>
        </p:blipFill>
        <p:spPr bwMode="auto">
          <a:xfrm>
            <a:off x="6953251" y="3357563"/>
            <a:ext cx="2765425" cy="2601912"/>
          </a:xfrm>
          <a:prstGeom prst="rect">
            <a:avLst/>
          </a:prstGeom>
          <a:noFill/>
          <a:ln w="9525">
            <a:noFill/>
            <a:miter lim="800000"/>
            <a:headEnd/>
            <a:tailEnd/>
          </a:ln>
        </p:spPr>
      </p:pic>
      <p:pic>
        <p:nvPicPr>
          <p:cNvPr id="4" name="Grafik 3" descr="Castel7.wmf"/>
          <p:cNvPicPr>
            <a:picLocks noChangeAspect="1"/>
          </p:cNvPicPr>
          <p:nvPr/>
        </p:nvPicPr>
        <p:blipFill>
          <a:blip r:embed="rId10" cstate="print"/>
          <a:srcRect/>
          <a:stretch>
            <a:fillRect/>
          </a:stretch>
        </p:blipFill>
        <p:spPr bwMode="auto">
          <a:xfrm>
            <a:off x="6953251" y="3357563"/>
            <a:ext cx="2765425" cy="2601912"/>
          </a:xfrm>
          <a:prstGeom prst="rect">
            <a:avLst/>
          </a:prstGeom>
          <a:noFill/>
          <a:ln w="9525">
            <a:noFill/>
            <a:miter lim="800000"/>
            <a:headEnd/>
            <a:tailEnd/>
          </a:ln>
        </p:spPr>
      </p:pic>
      <p:sp>
        <p:nvSpPr>
          <p:cNvPr id="12" name="Inhaltsplatzhalter 2"/>
          <p:cNvSpPr txBox="1">
            <a:spLocks/>
          </p:cNvSpPr>
          <p:nvPr/>
        </p:nvSpPr>
        <p:spPr bwMode="auto">
          <a:xfrm>
            <a:off x="5238751" y="5643564"/>
            <a:ext cx="1643063" cy="357187"/>
          </a:xfrm>
          <a:prstGeom prst="rect">
            <a:avLst/>
          </a:prstGeom>
          <a:noFill/>
          <a:ln w="9525">
            <a:noFill/>
            <a:miter lim="800000"/>
            <a:headEnd/>
            <a:tailEnd/>
          </a:ln>
        </p:spPr>
        <p:txBody>
          <a:bodyPr/>
          <a:lstStyle/>
          <a:p>
            <a:pPr marL="342900" indent="-342900" eaLnBrk="0" hangingPunct="0">
              <a:spcBef>
                <a:spcPct val="20000"/>
              </a:spcBef>
              <a:defRPr/>
            </a:pPr>
            <a:r>
              <a:rPr lang="de-DE" sz="1800" kern="0" dirty="0">
                <a:latin typeface="+mn-lt"/>
              </a:rPr>
              <a:t>Kurvenpunkte</a:t>
            </a:r>
          </a:p>
        </p:txBody>
      </p:sp>
      <p:sp>
        <p:nvSpPr>
          <p:cNvPr id="13" name="Inhaltsplatzhalter 2"/>
          <p:cNvSpPr txBox="1">
            <a:spLocks/>
          </p:cNvSpPr>
          <p:nvPr/>
        </p:nvSpPr>
        <p:spPr bwMode="auto">
          <a:xfrm>
            <a:off x="4727848" y="3429000"/>
            <a:ext cx="2181796" cy="357188"/>
          </a:xfrm>
          <a:prstGeom prst="rect">
            <a:avLst/>
          </a:prstGeom>
          <a:noFill/>
          <a:ln w="9525">
            <a:noFill/>
            <a:miter lim="800000"/>
            <a:headEnd/>
            <a:tailEnd/>
          </a:ln>
        </p:spPr>
        <p:txBody>
          <a:bodyPr/>
          <a:lstStyle/>
          <a:p>
            <a:pPr marL="342900" indent="-342900" eaLnBrk="0" hangingPunct="0">
              <a:spcBef>
                <a:spcPct val="20000"/>
              </a:spcBef>
              <a:defRPr/>
            </a:pPr>
            <a:r>
              <a:rPr lang="de-DE" sz="1800" kern="0" dirty="0">
                <a:latin typeface="+mn-lt"/>
              </a:rPr>
              <a:t>Tangenten-Punkte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fade">
                                      <p:cBhvr>
                                        <p:cTn id="7" dur="1000"/>
                                        <p:tgtEl>
                                          <p:spTgt spid="440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035">
                                            <p:txEl>
                                              <p:pRg st="1" end="1"/>
                                            </p:txEl>
                                          </p:spTgt>
                                        </p:tgtEl>
                                        <p:attrNameLst>
                                          <p:attrName>style.visibility</p:attrName>
                                        </p:attrNameLst>
                                      </p:cBhvr>
                                      <p:to>
                                        <p:strVal val="visible"/>
                                      </p:to>
                                    </p:set>
                                    <p:animEffect transition="in" filter="fade">
                                      <p:cBhvr>
                                        <p:cTn id="12" dur="1000"/>
                                        <p:tgtEl>
                                          <p:spTgt spid="440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035">
                                            <p:txEl>
                                              <p:pRg st="2" end="2"/>
                                            </p:txEl>
                                          </p:spTgt>
                                        </p:tgtEl>
                                        <p:attrNameLst>
                                          <p:attrName>style.visibility</p:attrName>
                                        </p:attrNameLst>
                                      </p:cBhvr>
                                      <p:to>
                                        <p:strVal val="visible"/>
                                      </p:to>
                                    </p:set>
                                    <p:animEffect transition="in" filter="fade">
                                      <p:cBhvr>
                                        <p:cTn id="17" dur="1000"/>
                                        <p:tgtEl>
                                          <p:spTgt spid="440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fade">
                                      <p:cBhvr>
                                        <p:cTn id="27" dur="1000"/>
                                        <p:tgtEl>
                                          <p:spTgt spid="1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fade">
                                      <p:cBhvr>
                                        <p:cTn id="32" dur="1000"/>
                                        <p:tgtEl>
                                          <p:spTgt spid="1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childTnLst>
                                </p:cTn>
                              </p:par>
                              <p:par>
                                <p:cTn id="38" presetID="10" presetClass="exit" presetSubtype="0" fill="hold" nodeType="withEffect">
                                  <p:stCondLst>
                                    <p:cond delay="0"/>
                                  </p:stCondLst>
                                  <p:childTnLst>
                                    <p:animEffect transition="out" filter="fade">
                                      <p:cBhvr>
                                        <p:cTn id="39" dur="1000"/>
                                        <p:tgtEl>
                                          <p:spTgt spid="5"/>
                                        </p:tgtEl>
                                      </p:cBhvr>
                                    </p:animEffect>
                                    <p:set>
                                      <p:cBhvr>
                                        <p:cTn id="40" dur="1" fill="hold">
                                          <p:stCondLst>
                                            <p:cond delay="999"/>
                                          </p:stCondLst>
                                        </p:cTn>
                                        <p:tgtEl>
                                          <p:spTgt spid="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childTnLst>
                                </p:cTn>
                              </p:par>
                              <p:par>
                                <p:cTn id="46" presetID="10" presetClass="exit" presetSubtype="0" fill="hold" nodeType="withEffect">
                                  <p:stCondLst>
                                    <p:cond delay="0"/>
                                  </p:stCondLst>
                                  <p:childTnLst>
                                    <p:animEffect transition="out" filter="fade">
                                      <p:cBhvr>
                                        <p:cTn id="47" dur="1000"/>
                                        <p:tgtEl>
                                          <p:spTgt spid="6"/>
                                        </p:tgtEl>
                                      </p:cBhvr>
                                    </p:animEffect>
                                    <p:set>
                                      <p:cBhvr>
                                        <p:cTn id="48" dur="1" fill="hold">
                                          <p:stCondLst>
                                            <p:cond delay="999"/>
                                          </p:stCondLst>
                                        </p:cTn>
                                        <p:tgtEl>
                                          <p:spTgt spid="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1000"/>
                                        <p:tgtEl>
                                          <p:spTgt spid="8"/>
                                        </p:tgtEl>
                                      </p:cBhvr>
                                    </p:animEffect>
                                  </p:childTnLst>
                                </p:cTn>
                              </p:par>
                              <p:par>
                                <p:cTn id="54" presetID="10" presetClass="exit" presetSubtype="0" fill="hold" nodeType="withEffect">
                                  <p:stCondLst>
                                    <p:cond delay="0"/>
                                  </p:stCondLst>
                                  <p:childTnLst>
                                    <p:animEffect transition="out" filter="fade">
                                      <p:cBhvr>
                                        <p:cTn id="55" dur="1000"/>
                                        <p:tgtEl>
                                          <p:spTgt spid="7"/>
                                        </p:tgtEl>
                                      </p:cBhvr>
                                    </p:animEffect>
                                    <p:set>
                                      <p:cBhvr>
                                        <p:cTn id="56" dur="1" fill="hold">
                                          <p:stCondLst>
                                            <p:cond delay="999"/>
                                          </p:stCondLst>
                                        </p:cTn>
                                        <p:tgtEl>
                                          <p:spTgt spid="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1000"/>
                                        <p:tgtEl>
                                          <p:spTgt spid="9"/>
                                        </p:tgtEl>
                                      </p:cBhvr>
                                    </p:animEffect>
                                  </p:childTnLst>
                                </p:cTn>
                              </p:par>
                              <p:par>
                                <p:cTn id="62" presetID="10" presetClass="exit" presetSubtype="0" fill="hold" nodeType="withEffect">
                                  <p:stCondLst>
                                    <p:cond delay="0"/>
                                  </p:stCondLst>
                                  <p:childTnLst>
                                    <p:animEffect transition="out" filter="fade">
                                      <p:cBhvr>
                                        <p:cTn id="63" dur="1000"/>
                                        <p:tgtEl>
                                          <p:spTgt spid="8"/>
                                        </p:tgtEl>
                                      </p:cBhvr>
                                    </p:animEffect>
                                    <p:set>
                                      <p:cBhvr>
                                        <p:cTn id="64" dur="1" fill="hold">
                                          <p:stCondLst>
                                            <p:cond delay="999"/>
                                          </p:stCondLst>
                                        </p:cTn>
                                        <p:tgtEl>
                                          <p:spTgt spid="8"/>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1000"/>
                                        <p:tgtEl>
                                          <p:spTgt spid="10"/>
                                        </p:tgtEl>
                                      </p:cBhvr>
                                    </p:animEffect>
                                  </p:childTnLst>
                                </p:cTn>
                              </p:par>
                              <p:par>
                                <p:cTn id="70" presetID="10" presetClass="exit" presetSubtype="0" fill="hold" nodeType="withEffect">
                                  <p:stCondLst>
                                    <p:cond delay="0"/>
                                  </p:stCondLst>
                                  <p:childTnLst>
                                    <p:animEffect transition="out" filter="fade">
                                      <p:cBhvr>
                                        <p:cTn id="71" dur="1000"/>
                                        <p:tgtEl>
                                          <p:spTgt spid="9"/>
                                        </p:tgtEl>
                                      </p:cBhvr>
                                    </p:animEffect>
                                    <p:set>
                                      <p:cBhvr>
                                        <p:cTn id="72" dur="1" fill="hold">
                                          <p:stCondLst>
                                            <p:cond delay="999"/>
                                          </p:stCondLst>
                                        </p:cTn>
                                        <p:tgtEl>
                                          <p:spTgt spid="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1000"/>
                                        <p:tgtEl>
                                          <p:spTgt spid="11"/>
                                        </p:tgtEl>
                                      </p:cBhvr>
                                    </p:animEffect>
                                  </p:childTnLst>
                                </p:cTn>
                              </p:par>
                              <p:par>
                                <p:cTn id="78" presetID="10" presetClass="exit" presetSubtype="0" fill="hold" nodeType="withEffect">
                                  <p:stCondLst>
                                    <p:cond delay="0"/>
                                  </p:stCondLst>
                                  <p:childTnLst>
                                    <p:animEffect transition="out" filter="fade">
                                      <p:cBhvr>
                                        <p:cTn id="79" dur="1000"/>
                                        <p:tgtEl>
                                          <p:spTgt spid="10"/>
                                        </p:tgtEl>
                                      </p:cBhvr>
                                    </p:animEffect>
                                    <p:set>
                                      <p:cBhvr>
                                        <p:cTn id="80" dur="1" fill="hold">
                                          <p:stCondLst>
                                            <p:cond delay="999"/>
                                          </p:stCondLst>
                                        </p:cTn>
                                        <p:tgtEl>
                                          <p:spTgt spid="10"/>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animEffect transition="in" filter="fade">
                                      <p:cBhvr>
                                        <p:cTn id="85" dur="1000"/>
                                        <p:tgtEl>
                                          <p:spTgt spid="4"/>
                                        </p:tgtEl>
                                      </p:cBhvr>
                                    </p:animEffect>
                                  </p:childTnLst>
                                </p:cTn>
                              </p:par>
                              <p:par>
                                <p:cTn id="86" presetID="10" presetClass="exit" presetSubtype="0" fill="hold" nodeType="withEffect">
                                  <p:stCondLst>
                                    <p:cond delay="0"/>
                                  </p:stCondLst>
                                  <p:childTnLst>
                                    <p:animEffect transition="out" filter="fade">
                                      <p:cBhvr>
                                        <p:cTn id="87" dur="1000"/>
                                        <p:tgtEl>
                                          <p:spTgt spid="11"/>
                                        </p:tgtEl>
                                      </p:cBhvr>
                                    </p:animEffect>
                                    <p:set>
                                      <p:cBhvr>
                                        <p:cTn id="88" dur="1" fill="hold">
                                          <p:stCondLst>
                                            <p:cond delay="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cstate="print"/>
          <a:srcRect/>
          <a:stretch>
            <a:fillRect/>
          </a:stretch>
        </p:blipFill>
        <p:spPr bwMode="auto">
          <a:xfrm>
            <a:off x="6881813" y="2428876"/>
            <a:ext cx="3357562" cy="2219325"/>
          </a:xfrm>
          <a:prstGeom prst="rect">
            <a:avLst/>
          </a:prstGeom>
          <a:noFill/>
          <a:ln w="9525">
            <a:noFill/>
            <a:miter lim="800000"/>
            <a:headEnd/>
            <a:tailEnd/>
          </a:ln>
        </p:spPr>
      </p:pic>
      <p:sp>
        <p:nvSpPr>
          <p:cNvPr id="56323" name="Titel 1"/>
          <p:cNvSpPr>
            <a:spLocks noGrp="1"/>
          </p:cNvSpPr>
          <p:nvPr>
            <p:ph type="title"/>
          </p:nvPr>
        </p:nvSpPr>
        <p:spPr/>
        <p:txBody>
          <a:bodyPr/>
          <a:lstStyle/>
          <a:p>
            <a:r>
              <a:rPr lang="de-DE" dirty="0"/>
              <a:t>NURBS-Flächen in der Computergrafik</a:t>
            </a:r>
          </a:p>
        </p:txBody>
      </p:sp>
      <p:sp>
        <p:nvSpPr>
          <p:cNvPr id="40964" name="Inhaltsplatzhalter 2"/>
          <p:cNvSpPr>
            <a:spLocks noGrp="1"/>
          </p:cNvSpPr>
          <p:nvPr>
            <p:ph idx="1"/>
          </p:nvPr>
        </p:nvSpPr>
        <p:spPr>
          <a:xfrm>
            <a:off x="2135188" y="1196976"/>
            <a:ext cx="4532316" cy="5256213"/>
          </a:xfrm>
        </p:spPr>
        <p:txBody>
          <a:bodyPr>
            <a:normAutofit/>
          </a:bodyPr>
          <a:lstStyle/>
          <a:p>
            <a:pPr>
              <a:defRPr/>
            </a:pPr>
            <a:r>
              <a:rPr lang="de-DE" dirty="0"/>
              <a:t>Ziele</a:t>
            </a:r>
          </a:p>
          <a:p>
            <a:pPr lvl="1">
              <a:defRPr/>
            </a:pPr>
            <a:r>
              <a:rPr lang="de-DE" dirty="0"/>
              <a:t>Mathematische Beschreibung von Flächenstücken</a:t>
            </a:r>
          </a:p>
          <a:p>
            <a:pPr lvl="2">
              <a:defRPr/>
            </a:pPr>
            <a:r>
              <a:rPr lang="de-DE" dirty="0"/>
              <a:t>Reproduzierbarkeit</a:t>
            </a:r>
          </a:p>
          <a:p>
            <a:pPr lvl="1">
              <a:defRPr/>
            </a:pPr>
            <a:r>
              <a:rPr lang="de-DE" dirty="0"/>
              <a:t>Definition einer Kurve durch "Kontrollpunkte„</a:t>
            </a:r>
          </a:p>
          <a:p>
            <a:pPr lvl="1">
              <a:defRPr/>
            </a:pPr>
            <a:r>
              <a:rPr lang="de-DE" dirty="0"/>
              <a:t>Viele Eckpunkte (= runde Form) soll durch wenige Punkte kontrolliert/definiert werden</a:t>
            </a:r>
          </a:p>
          <a:p>
            <a:pPr>
              <a:defRPr/>
            </a:pPr>
            <a:r>
              <a:rPr lang="de-DE" dirty="0"/>
              <a:t>Beispiel in Cinema 4D:</a:t>
            </a:r>
          </a:p>
          <a:p>
            <a:pPr lvl="1">
              <a:defRPr/>
            </a:pPr>
            <a:r>
              <a:rPr lang="de-DE" dirty="0"/>
              <a:t>Bézier-NURBS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64">
                                            <p:txEl>
                                              <p:pRg st="0" end="0"/>
                                            </p:txEl>
                                          </p:spTgt>
                                        </p:tgtEl>
                                        <p:attrNameLst>
                                          <p:attrName>style.visibility</p:attrName>
                                        </p:attrNameLst>
                                      </p:cBhvr>
                                      <p:to>
                                        <p:strVal val="visible"/>
                                      </p:to>
                                    </p:set>
                                    <p:animEffect transition="in" filter="fade">
                                      <p:cBhvr>
                                        <p:cTn id="7" dur="1000"/>
                                        <p:tgtEl>
                                          <p:spTgt spid="4096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962"/>
                                        </p:tgtEl>
                                        <p:attrNameLst>
                                          <p:attrName>style.visibility</p:attrName>
                                        </p:attrNameLst>
                                      </p:cBhvr>
                                      <p:to>
                                        <p:strVal val="visible"/>
                                      </p:to>
                                    </p:set>
                                    <p:animEffect transition="in" filter="fade">
                                      <p:cBhvr>
                                        <p:cTn id="10" dur="1000"/>
                                        <p:tgtEl>
                                          <p:spTgt spid="4096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964">
                                            <p:txEl>
                                              <p:pRg st="1" end="1"/>
                                            </p:txEl>
                                          </p:spTgt>
                                        </p:tgtEl>
                                        <p:attrNameLst>
                                          <p:attrName>style.visibility</p:attrName>
                                        </p:attrNameLst>
                                      </p:cBhvr>
                                      <p:to>
                                        <p:strVal val="visible"/>
                                      </p:to>
                                    </p:set>
                                    <p:animEffect transition="in" filter="fade">
                                      <p:cBhvr>
                                        <p:cTn id="15" dur="1000"/>
                                        <p:tgtEl>
                                          <p:spTgt spid="4096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964">
                                            <p:txEl>
                                              <p:pRg st="2" end="2"/>
                                            </p:txEl>
                                          </p:spTgt>
                                        </p:tgtEl>
                                        <p:attrNameLst>
                                          <p:attrName>style.visibility</p:attrName>
                                        </p:attrNameLst>
                                      </p:cBhvr>
                                      <p:to>
                                        <p:strVal val="visible"/>
                                      </p:to>
                                    </p:set>
                                    <p:animEffect transition="in" filter="fade">
                                      <p:cBhvr>
                                        <p:cTn id="20" dur="1000"/>
                                        <p:tgtEl>
                                          <p:spTgt spid="4096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964">
                                            <p:txEl>
                                              <p:pRg st="3" end="3"/>
                                            </p:txEl>
                                          </p:spTgt>
                                        </p:tgtEl>
                                        <p:attrNameLst>
                                          <p:attrName>style.visibility</p:attrName>
                                        </p:attrNameLst>
                                      </p:cBhvr>
                                      <p:to>
                                        <p:strVal val="visible"/>
                                      </p:to>
                                    </p:set>
                                    <p:animEffect transition="in" filter="fade">
                                      <p:cBhvr>
                                        <p:cTn id="25" dur="1000"/>
                                        <p:tgtEl>
                                          <p:spTgt spid="4096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0964">
                                            <p:txEl>
                                              <p:pRg st="4" end="4"/>
                                            </p:txEl>
                                          </p:spTgt>
                                        </p:tgtEl>
                                        <p:attrNameLst>
                                          <p:attrName>style.visibility</p:attrName>
                                        </p:attrNameLst>
                                      </p:cBhvr>
                                      <p:to>
                                        <p:strVal val="visible"/>
                                      </p:to>
                                    </p:set>
                                    <p:animEffect transition="in" filter="fade">
                                      <p:cBhvr>
                                        <p:cTn id="30" dur="1000"/>
                                        <p:tgtEl>
                                          <p:spTgt spid="4096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0964">
                                            <p:txEl>
                                              <p:pRg st="5" end="5"/>
                                            </p:txEl>
                                          </p:spTgt>
                                        </p:tgtEl>
                                        <p:attrNameLst>
                                          <p:attrName>style.visibility</p:attrName>
                                        </p:attrNameLst>
                                      </p:cBhvr>
                                      <p:to>
                                        <p:strVal val="visible"/>
                                      </p:to>
                                    </p:set>
                                    <p:animEffect transition="in" filter="fade">
                                      <p:cBhvr>
                                        <p:cTn id="35" dur="1000"/>
                                        <p:tgtEl>
                                          <p:spTgt spid="40964">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0964">
                                            <p:txEl>
                                              <p:pRg st="6" end="6"/>
                                            </p:txEl>
                                          </p:spTgt>
                                        </p:tgtEl>
                                        <p:attrNameLst>
                                          <p:attrName>style.visibility</p:attrName>
                                        </p:attrNameLst>
                                      </p:cBhvr>
                                      <p:to>
                                        <p:strVal val="visible"/>
                                      </p:to>
                                    </p:set>
                                    <p:animEffect transition="in" filter="fade">
                                      <p:cBhvr>
                                        <p:cTn id="40" dur="1000"/>
                                        <p:tgtEl>
                                          <p:spTgt spid="409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2054220"/>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46083" name="Rectangle 2"/>
          <p:cNvSpPr>
            <a:spLocks noGrp="1" noChangeArrowheads="1"/>
          </p:cNvSpPr>
          <p:nvPr>
            <p:ph type="title"/>
          </p:nvPr>
        </p:nvSpPr>
        <p:spPr/>
        <p:txBody>
          <a:bodyPr/>
          <a:lstStyle/>
          <a:p>
            <a:pPr eaLnBrk="1" hangingPunct="1"/>
            <a:r>
              <a:rPr lang="de-DE" dirty="0"/>
              <a:t>Agenda Block 4</a:t>
            </a:r>
          </a:p>
        </p:txBody>
      </p:sp>
      <p:sp>
        <p:nvSpPr>
          <p:cNvPr id="46084" name="Rectangle 3"/>
          <p:cNvSpPr>
            <a:spLocks noGrp="1" noChangeArrowheads="1"/>
          </p:cNvSpPr>
          <p:nvPr>
            <p:ph type="body" idx="1"/>
          </p:nvPr>
        </p:nvSpPr>
        <p:spPr/>
        <p:txBody>
          <a:bodyPr/>
          <a:lstStyle/>
          <a:p>
            <a:pPr eaLnBrk="1" hangingPunct="1"/>
            <a:r>
              <a:rPr lang="de-DE" dirty="0" err="1"/>
              <a:t>Splines</a:t>
            </a:r>
            <a:r>
              <a:rPr lang="de-DE" dirty="0"/>
              <a:t> und NURBS in der Computergrafik</a:t>
            </a:r>
          </a:p>
          <a:p>
            <a:pPr eaLnBrk="1" hangingPunct="1">
              <a:buNone/>
            </a:pPr>
            <a:endParaRPr lang="de-DE" dirty="0"/>
          </a:p>
          <a:p>
            <a:pPr eaLnBrk="1" hangingPunct="1"/>
            <a:r>
              <a:rPr lang="de-DE" dirty="0"/>
              <a:t>Kurven und </a:t>
            </a:r>
            <a:r>
              <a:rPr lang="de-DE" dirty="0" err="1"/>
              <a:t>Extrusionsregeln</a:t>
            </a:r>
            <a:r>
              <a:rPr lang="de-DE" dirty="0"/>
              <a:t> in C4D</a:t>
            </a:r>
          </a:p>
          <a:p>
            <a:pPr eaLnBrk="1" hangingPunct="1"/>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Splines</a:t>
            </a:r>
            <a:r>
              <a:rPr lang="de-DE" dirty="0"/>
              <a:t> in C4D</a:t>
            </a:r>
          </a:p>
        </p:txBody>
      </p:sp>
      <p:sp>
        <p:nvSpPr>
          <p:cNvPr id="3" name="Inhaltsplatzhalter 2"/>
          <p:cNvSpPr>
            <a:spLocks noGrp="1"/>
          </p:cNvSpPr>
          <p:nvPr>
            <p:ph idx="1"/>
          </p:nvPr>
        </p:nvSpPr>
        <p:spPr>
          <a:xfrm>
            <a:off x="814918" y="1196976"/>
            <a:ext cx="8210040" cy="5256213"/>
          </a:xfrm>
        </p:spPr>
        <p:txBody>
          <a:bodyPr>
            <a:normAutofit lnSpcReduction="10000"/>
          </a:bodyPr>
          <a:lstStyle/>
          <a:p>
            <a:r>
              <a:rPr lang="de-DE" dirty="0"/>
              <a:t>Einfachste Eingabe: </a:t>
            </a:r>
            <a:r>
              <a:rPr lang="de-DE" dirty="0" err="1"/>
              <a:t>Freihand</a:t>
            </a:r>
            <a:endParaRPr lang="de-DE" dirty="0"/>
          </a:p>
          <a:p>
            <a:pPr lvl="1"/>
            <a:r>
              <a:rPr lang="de-DE" dirty="0"/>
              <a:t>Am besten in 2D-Kamera-Ansicht</a:t>
            </a:r>
          </a:p>
          <a:p>
            <a:r>
              <a:rPr lang="de-DE" dirty="0"/>
              <a:t>Editierung als Bézier-</a:t>
            </a:r>
            <a:r>
              <a:rPr lang="de-DE" dirty="0" err="1"/>
              <a:t>Spline</a:t>
            </a:r>
            <a:endParaRPr lang="de-DE" dirty="0"/>
          </a:p>
          <a:p>
            <a:pPr lvl="1"/>
            <a:r>
              <a:rPr lang="de-DE" dirty="0"/>
              <a:t>Verschieben der Punkte</a:t>
            </a:r>
          </a:p>
          <a:p>
            <a:pPr lvl="1"/>
            <a:r>
              <a:rPr lang="de-DE" dirty="0"/>
              <a:t>Verschieben der Tangenten-Anfasser</a:t>
            </a:r>
          </a:p>
          <a:p>
            <a:pPr lvl="1"/>
            <a:r>
              <a:rPr lang="de-DE" dirty="0"/>
              <a:t>„Punkte Bearbeiten“ und „Verschiebe-Funktion“ muss gewählt sein</a:t>
            </a:r>
          </a:p>
          <a:p>
            <a:pPr lvl="1"/>
            <a:r>
              <a:rPr lang="de-DE" dirty="0"/>
              <a:t>Kein </a:t>
            </a:r>
            <a:r>
              <a:rPr lang="de-DE" dirty="0" err="1"/>
              <a:t>click-and-drag</a:t>
            </a:r>
            <a:r>
              <a:rPr lang="de-DE" dirty="0"/>
              <a:t>. Erst Punkt auswählen!</a:t>
            </a:r>
          </a:p>
          <a:p>
            <a:r>
              <a:rPr lang="de-DE" dirty="0"/>
              <a:t>Weitere </a:t>
            </a:r>
            <a:r>
              <a:rPr lang="de-DE" dirty="0" err="1"/>
              <a:t>Spline</a:t>
            </a:r>
            <a:r>
              <a:rPr lang="de-DE" dirty="0"/>
              <a:t>-Typen</a:t>
            </a:r>
          </a:p>
          <a:p>
            <a:pPr lvl="1"/>
            <a:r>
              <a:rPr lang="de-DE" dirty="0"/>
              <a:t>Linear – keine Rundungen</a:t>
            </a:r>
          </a:p>
          <a:p>
            <a:pPr lvl="1"/>
            <a:r>
              <a:rPr lang="de-DE" dirty="0"/>
              <a:t>Kubisch – Nur Knotenbewegungen – Kurvenänderung über nächsten Knoten hinaus</a:t>
            </a:r>
          </a:p>
          <a:p>
            <a:pPr lvl="1"/>
            <a:r>
              <a:rPr lang="de-DE" dirty="0" err="1"/>
              <a:t>Akima</a:t>
            </a:r>
            <a:r>
              <a:rPr lang="de-DE" dirty="0"/>
              <a:t> – ähnlich Kubisch</a:t>
            </a:r>
          </a:p>
          <a:p>
            <a:pPr lvl="1"/>
            <a:r>
              <a:rPr lang="de-DE" dirty="0"/>
              <a:t>B-</a:t>
            </a:r>
            <a:r>
              <a:rPr lang="de-DE" dirty="0" err="1"/>
              <a:t>Spline</a:t>
            </a:r>
            <a:r>
              <a:rPr lang="de-DE" dirty="0"/>
              <a:t> – Punkte werden nicht getroffen</a:t>
            </a:r>
          </a:p>
          <a:p>
            <a:r>
              <a:rPr lang="de-DE" dirty="0" err="1"/>
              <a:t>Splines</a:t>
            </a:r>
            <a:r>
              <a:rPr lang="de-DE" dirty="0"/>
              <a:t> können offen und geschlossen sein</a:t>
            </a:r>
          </a:p>
        </p:txBody>
      </p:sp>
      <p:pic>
        <p:nvPicPr>
          <p:cNvPr id="5" name="Grafik 4" descr="Bildschirmausschnit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206" y="1340768"/>
            <a:ext cx="914528" cy="333422"/>
          </a:xfrm>
          <a:prstGeom prst="rect">
            <a:avLst/>
          </a:prstGeom>
        </p:spPr>
      </p:pic>
      <p:pic>
        <p:nvPicPr>
          <p:cNvPr id="6" name="Grafik 5" descr="Bildschirmausschnit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9855" y="4149080"/>
            <a:ext cx="905001" cy="1695687"/>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Parametrische </a:t>
            </a:r>
            <a:r>
              <a:rPr lang="de-DE" dirty="0" err="1"/>
              <a:t>Splines</a:t>
            </a:r>
            <a:r>
              <a:rPr lang="de-DE" dirty="0"/>
              <a:t> in Cinema4D</a:t>
            </a:r>
          </a:p>
        </p:txBody>
      </p:sp>
      <p:sp>
        <p:nvSpPr>
          <p:cNvPr id="3" name="Inhaltsplatzhalter 2"/>
          <p:cNvSpPr>
            <a:spLocks noGrp="1"/>
          </p:cNvSpPr>
          <p:nvPr>
            <p:ph idx="1"/>
          </p:nvPr>
        </p:nvSpPr>
        <p:spPr>
          <a:xfrm>
            <a:off x="814918" y="1196976"/>
            <a:ext cx="8067165" cy="5256213"/>
          </a:xfrm>
        </p:spPr>
        <p:txBody>
          <a:bodyPr>
            <a:normAutofit/>
          </a:bodyPr>
          <a:lstStyle/>
          <a:p>
            <a:r>
              <a:rPr lang="de-DE" dirty="0"/>
              <a:t>Keine „</a:t>
            </a:r>
            <a:r>
              <a:rPr lang="de-DE" dirty="0" err="1"/>
              <a:t>Splines</a:t>
            </a:r>
            <a:r>
              <a:rPr lang="de-DE" dirty="0"/>
              <a:t>“ im eigentlichen Sinn – eher Kurven</a:t>
            </a:r>
          </a:p>
          <a:p>
            <a:r>
              <a:rPr lang="de-DE" dirty="0"/>
              <a:t>Ähnlich wie Primitive Objekte</a:t>
            </a:r>
          </a:p>
          <a:p>
            <a:r>
              <a:rPr lang="de-DE" dirty="0"/>
              <a:t>Unterschiedliche Typen</a:t>
            </a:r>
          </a:p>
          <a:p>
            <a:pPr lvl="1"/>
            <a:r>
              <a:rPr lang="de-DE" dirty="0"/>
              <a:t>Kreis / Bogen</a:t>
            </a:r>
          </a:p>
          <a:p>
            <a:pPr lvl="1"/>
            <a:r>
              <a:rPr lang="de-DE" dirty="0"/>
              <a:t>Rechteck / Viereck / n-Eck</a:t>
            </a:r>
          </a:p>
          <a:p>
            <a:pPr lvl="1"/>
            <a:r>
              <a:rPr lang="de-DE" dirty="0"/>
              <a:t>Stern / Zahnrad / Blume</a:t>
            </a:r>
          </a:p>
          <a:p>
            <a:pPr lvl="1"/>
            <a:r>
              <a:rPr lang="de-DE" dirty="0"/>
              <a:t>Text</a:t>
            </a:r>
          </a:p>
          <a:p>
            <a:pPr lvl="1"/>
            <a:r>
              <a:rPr lang="de-DE" dirty="0"/>
              <a:t>Helix</a:t>
            </a:r>
          </a:p>
          <a:p>
            <a:pPr lvl="1"/>
            <a:r>
              <a:rPr lang="de-DE" dirty="0"/>
              <a:t>…</a:t>
            </a:r>
          </a:p>
          <a:p>
            <a:r>
              <a:rPr lang="de-DE" dirty="0"/>
              <a:t>Jeder Typ hat seine eigene Menge von Parametern</a:t>
            </a:r>
          </a:p>
          <a:p>
            <a:r>
              <a:rPr lang="de-DE" dirty="0"/>
              <a:t>Umwandlung in „normale“ </a:t>
            </a:r>
            <a:r>
              <a:rPr lang="de-DE" dirty="0" err="1"/>
              <a:t>Splines</a:t>
            </a:r>
            <a:r>
              <a:rPr lang="de-DE" dirty="0"/>
              <a:t> möglich</a:t>
            </a:r>
          </a:p>
          <a:p>
            <a:pPr lvl="1"/>
            <a:r>
              <a:rPr lang="de-DE" dirty="0"/>
              <a:t>Wie Primitive in polygonale Modelle umwandeln</a:t>
            </a:r>
          </a:p>
          <a:p>
            <a:endParaRPr lang="de-DE" dirty="0"/>
          </a:p>
        </p:txBody>
      </p:sp>
      <p:pic>
        <p:nvPicPr>
          <p:cNvPr id="4" name="Grafik 3" descr="Bildschirmausschnit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2384" y="1217574"/>
            <a:ext cx="895475" cy="5096586"/>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Extrusionen in Cinema4D (ehemals „NURBS“)</a:t>
            </a:r>
          </a:p>
        </p:txBody>
      </p:sp>
      <p:sp>
        <p:nvSpPr>
          <p:cNvPr id="3" name="Inhaltsplatzhalter 2"/>
          <p:cNvSpPr>
            <a:spLocks noGrp="1"/>
          </p:cNvSpPr>
          <p:nvPr>
            <p:ph idx="1"/>
          </p:nvPr>
        </p:nvSpPr>
        <p:spPr>
          <a:xfrm>
            <a:off x="814918" y="1196976"/>
            <a:ext cx="7638537" cy="5256213"/>
          </a:xfrm>
        </p:spPr>
        <p:txBody>
          <a:bodyPr/>
          <a:lstStyle/>
          <a:p>
            <a:r>
              <a:rPr lang="de-DE" dirty="0"/>
              <a:t>Körper entstehen aus Umrisskurven (</a:t>
            </a:r>
            <a:r>
              <a:rPr lang="de-DE" dirty="0" err="1"/>
              <a:t>Splines</a:t>
            </a:r>
            <a:r>
              <a:rPr lang="de-DE" dirty="0"/>
              <a:t>) und Regeln, wie diese Umrisskurven zu Flächen erweitert werden</a:t>
            </a:r>
          </a:p>
          <a:p>
            <a:r>
              <a:rPr lang="de-DE" dirty="0"/>
              <a:t>Oft an formgebende Verfahren für reale Objekte angelehnt</a:t>
            </a:r>
          </a:p>
          <a:p>
            <a:r>
              <a:rPr lang="de-DE" dirty="0"/>
              <a:t>Einfaches Beispiel: </a:t>
            </a:r>
            <a:r>
              <a:rPr lang="de-DE" dirty="0" err="1"/>
              <a:t>Extrude</a:t>
            </a:r>
            <a:r>
              <a:rPr lang="de-DE" dirty="0"/>
              <a:t>-NURBS:</a:t>
            </a:r>
          </a:p>
          <a:p>
            <a:pPr lvl="1"/>
            <a:r>
              <a:rPr lang="de-DE" dirty="0"/>
              <a:t>Kinder malen 2D-Bild und extrudieren „nach hinten“</a:t>
            </a:r>
          </a:p>
          <a:p>
            <a:pPr lvl="1"/>
            <a:r>
              <a:rPr lang="de-DE" dirty="0"/>
              <a:t>Eine 2D-Form wird aus einem Werkstoff ausgeschnitten – durch die Tiefe des Werkstoffes entsteht eine 3D-Form</a:t>
            </a:r>
          </a:p>
        </p:txBody>
      </p:sp>
      <p:sp>
        <p:nvSpPr>
          <p:cNvPr id="6" name="Freihandform 5"/>
          <p:cNvSpPr/>
          <p:nvPr/>
        </p:nvSpPr>
        <p:spPr>
          <a:xfrm>
            <a:off x="9264352" y="2924944"/>
            <a:ext cx="928694" cy="1428760"/>
          </a:xfrm>
          <a:custGeom>
            <a:avLst/>
            <a:gdLst>
              <a:gd name="connsiteX0" fmla="*/ 95982 w 1386900"/>
              <a:gd name="connsiteY0" fmla="*/ 2015853 h 2015853"/>
              <a:gd name="connsiteX1" fmla="*/ 103666 w 1386900"/>
              <a:gd name="connsiteY1" fmla="*/ 1985117 h 2015853"/>
              <a:gd name="connsiteX2" fmla="*/ 111350 w 1386900"/>
              <a:gd name="connsiteY2" fmla="*/ 1915960 h 2015853"/>
              <a:gd name="connsiteX3" fmla="*/ 126718 w 1386900"/>
              <a:gd name="connsiteY3" fmla="*/ 1869856 h 2015853"/>
              <a:gd name="connsiteX4" fmla="*/ 134402 w 1386900"/>
              <a:gd name="connsiteY4" fmla="*/ 1746911 h 2015853"/>
              <a:gd name="connsiteX5" fmla="*/ 142086 w 1386900"/>
              <a:gd name="connsiteY5" fmla="*/ 1662387 h 2015853"/>
              <a:gd name="connsiteX6" fmla="*/ 126718 w 1386900"/>
              <a:gd name="connsiteY6" fmla="*/ 1339658 h 2015853"/>
              <a:gd name="connsiteX7" fmla="*/ 111350 w 1386900"/>
              <a:gd name="connsiteY7" fmla="*/ 1255133 h 2015853"/>
              <a:gd name="connsiteX8" fmla="*/ 95982 w 1386900"/>
              <a:gd name="connsiteY8" fmla="*/ 1216713 h 2015853"/>
              <a:gd name="connsiteX9" fmla="*/ 72930 w 1386900"/>
              <a:gd name="connsiteY9" fmla="*/ 1132189 h 2015853"/>
              <a:gd name="connsiteX10" fmla="*/ 57562 w 1386900"/>
              <a:gd name="connsiteY10" fmla="*/ 1070717 h 2015853"/>
              <a:gd name="connsiteX11" fmla="*/ 42194 w 1386900"/>
              <a:gd name="connsiteY11" fmla="*/ 1024612 h 2015853"/>
              <a:gd name="connsiteX12" fmla="*/ 34510 w 1386900"/>
              <a:gd name="connsiteY12" fmla="*/ 993876 h 2015853"/>
              <a:gd name="connsiteX13" fmla="*/ 26826 w 1386900"/>
              <a:gd name="connsiteY13" fmla="*/ 955456 h 2015853"/>
              <a:gd name="connsiteX14" fmla="*/ 11458 w 1386900"/>
              <a:gd name="connsiteY14" fmla="*/ 924720 h 2015853"/>
              <a:gd name="connsiteX15" fmla="*/ 49878 w 1386900"/>
              <a:gd name="connsiteY15" fmla="*/ 863248 h 2015853"/>
              <a:gd name="connsiteX16" fmla="*/ 65246 w 1386900"/>
              <a:gd name="connsiteY16" fmla="*/ 832511 h 2015853"/>
              <a:gd name="connsiteX17" fmla="*/ 88298 w 1386900"/>
              <a:gd name="connsiteY17" fmla="*/ 824827 h 2015853"/>
              <a:gd name="connsiteX18" fmla="*/ 95982 w 1386900"/>
              <a:gd name="connsiteY18" fmla="*/ 794091 h 2015853"/>
              <a:gd name="connsiteX19" fmla="*/ 119034 w 1386900"/>
              <a:gd name="connsiteY19" fmla="*/ 786407 h 2015853"/>
              <a:gd name="connsiteX20" fmla="*/ 126718 w 1386900"/>
              <a:gd name="connsiteY20" fmla="*/ 755671 h 2015853"/>
              <a:gd name="connsiteX21" fmla="*/ 142086 w 1386900"/>
              <a:gd name="connsiteY21" fmla="*/ 732619 h 2015853"/>
              <a:gd name="connsiteX22" fmla="*/ 157454 w 1386900"/>
              <a:gd name="connsiteY22" fmla="*/ 701883 h 2015853"/>
              <a:gd name="connsiteX23" fmla="*/ 188190 w 1386900"/>
              <a:gd name="connsiteY23" fmla="*/ 686515 h 2015853"/>
              <a:gd name="connsiteX24" fmla="*/ 218927 w 1386900"/>
              <a:gd name="connsiteY24" fmla="*/ 648095 h 2015853"/>
              <a:gd name="connsiteX25" fmla="*/ 249663 w 1386900"/>
              <a:gd name="connsiteY25" fmla="*/ 617359 h 2015853"/>
              <a:gd name="connsiteX26" fmla="*/ 265031 w 1386900"/>
              <a:gd name="connsiteY26" fmla="*/ 594306 h 2015853"/>
              <a:gd name="connsiteX27" fmla="*/ 272715 w 1386900"/>
              <a:gd name="connsiteY27" fmla="*/ 563570 h 2015853"/>
              <a:gd name="connsiteX28" fmla="*/ 295767 w 1386900"/>
              <a:gd name="connsiteY28" fmla="*/ 555886 h 2015853"/>
              <a:gd name="connsiteX29" fmla="*/ 311135 w 1386900"/>
              <a:gd name="connsiteY29" fmla="*/ 532834 h 2015853"/>
              <a:gd name="connsiteX30" fmla="*/ 326503 w 1386900"/>
              <a:gd name="connsiteY30" fmla="*/ 502098 h 2015853"/>
              <a:gd name="connsiteX31" fmla="*/ 349555 w 1386900"/>
              <a:gd name="connsiteY31" fmla="*/ 479046 h 2015853"/>
              <a:gd name="connsiteX32" fmla="*/ 364923 w 1386900"/>
              <a:gd name="connsiteY32" fmla="*/ 448310 h 2015853"/>
              <a:gd name="connsiteX33" fmla="*/ 411027 w 1386900"/>
              <a:gd name="connsiteY33" fmla="*/ 394522 h 2015853"/>
              <a:gd name="connsiteX34" fmla="*/ 434080 w 1386900"/>
              <a:gd name="connsiteY34" fmla="*/ 363785 h 2015853"/>
              <a:gd name="connsiteX35" fmla="*/ 472500 w 1386900"/>
              <a:gd name="connsiteY35" fmla="*/ 325365 h 2015853"/>
              <a:gd name="connsiteX36" fmla="*/ 480184 w 1386900"/>
              <a:gd name="connsiteY36" fmla="*/ 302313 h 2015853"/>
              <a:gd name="connsiteX37" fmla="*/ 503236 w 1386900"/>
              <a:gd name="connsiteY37" fmla="*/ 286945 h 2015853"/>
              <a:gd name="connsiteX38" fmla="*/ 541656 w 1386900"/>
              <a:gd name="connsiteY38" fmla="*/ 248525 h 2015853"/>
              <a:gd name="connsiteX39" fmla="*/ 595444 w 1386900"/>
              <a:gd name="connsiteY39" fmla="*/ 202421 h 2015853"/>
              <a:gd name="connsiteX40" fmla="*/ 633864 w 1386900"/>
              <a:gd name="connsiteY40" fmla="*/ 156317 h 2015853"/>
              <a:gd name="connsiteX41" fmla="*/ 664601 w 1386900"/>
              <a:gd name="connsiteY41" fmla="*/ 140948 h 2015853"/>
              <a:gd name="connsiteX42" fmla="*/ 679969 w 1386900"/>
              <a:gd name="connsiteY42" fmla="*/ 117896 h 2015853"/>
              <a:gd name="connsiteX43" fmla="*/ 695337 w 1386900"/>
              <a:gd name="connsiteY43" fmla="*/ 87160 h 2015853"/>
              <a:gd name="connsiteX44" fmla="*/ 726073 w 1386900"/>
              <a:gd name="connsiteY44" fmla="*/ 56424 h 2015853"/>
              <a:gd name="connsiteX45" fmla="*/ 741441 w 1386900"/>
              <a:gd name="connsiteY45" fmla="*/ 33372 h 2015853"/>
              <a:gd name="connsiteX46" fmla="*/ 749125 w 1386900"/>
              <a:gd name="connsiteY46" fmla="*/ 2636 h 2015853"/>
              <a:gd name="connsiteX47" fmla="*/ 772177 w 1386900"/>
              <a:gd name="connsiteY47" fmla="*/ 25688 h 2015853"/>
              <a:gd name="connsiteX48" fmla="*/ 779861 w 1386900"/>
              <a:gd name="connsiteY48" fmla="*/ 48740 h 2015853"/>
              <a:gd name="connsiteX49" fmla="*/ 795229 w 1386900"/>
              <a:gd name="connsiteY49" fmla="*/ 79476 h 2015853"/>
              <a:gd name="connsiteX50" fmla="*/ 818281 w 1386900"/>
              <a:gd name="connsiteY50" fmla="*/ 133264 h 2015853"/>
              <a:gd name="connsiteX51" fmla="*/ 849017 w 1386900"/>
              <a:gd name="connsiteY51" fmla="*/ 171685 h 2015853"/>
              <a:gd name="connsiteX52" fmla="*/ 856701 w 1386900"/>
              <a:gd name="connsiteY52" fmla="*/ 194737 h 2015853"/>
              <a:gd name="connsiteX53" fmla="*/ 872069 w 1386900"/>
              <a:gd name="connsiteY53" fmla="*/ 217789 h 2015853"/>
              <a:gd name="connsiteX54" fmla="*/ 895122 w 1386900"/>
              <a:gd name="connsiteY54" fmla="*/ 256209 h 2015853"/>
              <a:gd name="connsiteX55" fmla="*/ 902806 w 1386900"/>
              <a:gd name="connsiteY55" fmla="*/ 279261 h 2015853"/>
              <a:gd name="connsiteX56" fmla="*/ 925858 w 1386900"/>
              <a:gd name="connsiteY56" fmla="*/ 309997 h 2015853"/>
              <a:gd name="connsiteX57" fmla="*/ 941226 w 1386900"/>
              <a:gd name="connsiteY57" fmla="*/ 333049 h 2015853"/>
              <a:gd name="connsiteX58" fmla="*/ 971962 w 1386900"/>
              <a:gd name="connsiteY58" fmla="*/ 386838 h 2015853"/>
              <a:gd name="connsiteX59" fmla="*/ 1025750 w 1386900"/>
              <a:gd name="connsiteY59" fmla="*/ 448310 h 2015853"/>
              <a:gd name="connsiteX60" fmla="*/ 1041118 w 1386900"/>
              <a:gd name="connsiteY60" fmla="*/ 471362 h 2015853"/>
              <a:gd name="connsiteX61" fmla="*/ 1064170 w 1386900"/>
              <a:gd name="connsiteY61" fmla="*/ 502098 h 2015853"/>
              <a:gd name="connsiteX62" fmla="*/ 1102590 w 1386900"/>
              <a:gd name="connsiteY62" fmla="*/ 571254 h 2015853"/>
              <a:gd name="connsiteX63" fmla="*/ 1133327 w 1386900"/>
              <a:gd name="connsiteY63" fmla="*/ 609675 h 2015853"/>
              <a:gd name="connsiteX64" fmla="*/ 1156379 w 1386900"/>
              <a:gd name="connsiteY64" fmla="*/ 625043 h 2015853"/>
              <a:gd name="connsiteX65" fmla="*/ 1164063 w 1386900"/>
              <a:gd name="connsiteY65" fmla="*/ 648095 h 2015853"/>
              <a:gd name="connsiteX66" fmla="*/ 1202483 w 1386900"/>
              <a:gd name="connsiteY66" fmla="*/ 678831 h 2015853"/>
              <a:gd name="connsiteX67" fmla="*/ 1210167 w 1386900"/>
              <a:gd name="connsiteY67" fmla="*/ 701883 h 2015853"/>
              <a:gd name="connsiteX68" fmla="*/ 1233219 w 1386900"/>
              <a:gd name="connsiteY68" fmla="*/ 724935 h 2015853"/>
              <a:gd name="connsiteX69" fmla="*/ 1256271 w 1386900"/>
              <a:gd name="connsiteY69" fmla="*/ 755671 h 2015853"/>
              <a:gd name="connsiteX70" fmla="*/ 1294691 w 1386900"/>
              <a:gd name="connsiteY70" fmla="*/ 817143 h 2015853"/>
              <a:gd name="connsiteX71" fmla="*/ 1340796 w 1386900"/>
              <a:gd name="connsiteY71" fmla="*/ 878616 h 2015853"/>
              <a:gd name="connsiteX72" fmla="*/ 1356164 w 1386900"/>
              <a:gd name="connsiteY72" fmla="*/ 901668 h 2015853"/>
              <a:gd name="connsiteX73" fmla="*/ 1386900 w 1386900"/>
              <a:gd name="connsiteY73" fmla="*/ 963140 h 2015853"/>
              <a:gd name="connsiteX74" fmla="*/ 1348480 w 1386900"/>
              <a:gd name="connsiteY74" fmla="*/ 1001560 h 2015853"/>
              <a:gd name="connsiteX75" fmla="*/ 1317743 w 1386900"/>
              <a:gd name="connsiteY75" fmla="*/ 1063033 h 2015853"/>
              <a:gd name="connsiteX76" fmla="*/ 1302375 w 1386900"/>
              <a:gd name="connsiteY76" fmla="*/ 1147557 h 2015853"/>
              <a:gd name="connsiteX77" fmla="*/ 1287007 w 1386900"/>
              <a:gd name="connsiteY77" fmla="*/ 1262817 h 2015853"/>
              <a:gd name="connsiteX78" fmla="*/ 1294691 w 1386900"/>
              <a:gd name="connsiteY78" fmla="*/ 1501022 h 2015853"/>
              <a:gd name="connsiteX79" fmla="*/ 1317743 w 1386900"/>
              <a:gd name="connsiteY79" fmla="*/ 1723859 h 2015853"/>
              <a:gd name="connsiteX80" fmla="*/ 1325427 w 1386900"/>
              <a:gd name="connsiteY80" fmla="*/ 1908276 h 2015853"/>
              <a:gd name="connsiteX81" fmla="*/ 1317743 w 1386900"/>
              <a:gd name="connsiteY81" fmla="*/ 1992801 h 2015853"/>
              <a:gd name="connsiteX82" fmla="*/ 1240903 w 1386900"/>
              <a:gd name="connsiteY82" fmla="*/ 1977433 h 2015853"/>
              <a:gd name="connsiteX83" fmla="*/ 941226 w 1386900"/>
              <a:gd name="connsiteY83" fmla="*/ 1985117 h 2015853"/>
              <a:gd name="connsiteX84" fmla="*/ 756809 w 1386900"/>
              <a:gd name="connsiteY84" fmla="*/ 2000485 h 2015853"/>
              <a:gd name="connsiteX85" fmla="*/ 411027 w 1386900"/>
              <a:gd name="connsiteY85" fmla="*/ 1992801 h 2015853"/>
              <a:gd name="connsiteX86" fmla="*/ 364923 w 1386900"/>
              <a:gd name="connsiteY86" fmla="*/ 1977433 h 2015853"/>
              <a:gd name="connsiteX87" fmla="*/ 303451 w 1386900"/>
              <a:gd name="connsiteY87" fmla="*/ 1969748 h 2015853"/>
              <a:gd name="connsiteX88" fmla="*/ 111350 w 1386900"/>
              <a:gd name="connsiteY88" fmla="*/ 1962064 h 2015853"/>
              <a:gd name="connsiteX89" fmla="*/ 103666 w 1386900"/>
              <a:gd name="connsiteY89" fmla="*/ 1939012 h 201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386900" h="2015853">
                <a:moveTo>
                  <a:pt x="95982" y="2015853"/>
                </a:moveTo>
                <a:cubicBezTo>
                  <a:pt x="98543" y="2005608"/>
                  <a:pt x="102060" y="1995555"/>
                  <a:pt x="103666" y="1985117"/>
                </a:cubicBezTo>
                <a:cubicBezTo>
                  <a:pt x="107193" y="1962193"/>
                  <a:pt x="106801" y="1938704"/>
                  <a:pt x="111350" y="1915960"/>
                </a:cubicBezTo>
                <a:cubicBezTo>
                  <a:pt x="114527" y="1900075"/>
                  <a:pt x="121595" y="1885224"/>
                  <a:pt x="126718" y="1869856"/>
                </a:cubicBezTo>
                <a:cubicBezTo>
                  <a:pt x="129279" y="1828874"/>
                  <a:pt x="131369" y="1787860"/>
                  <a:pt x="134402" y="1746911"/>
                </a:cubicBezTo>
                <a:cubicBezTo>
                  <a:pt x="136492" y="1718697"/>
                  <a:pt x="142620" y="1690673"/>
                  <a:pt x="142086" y="1662387"/>
                </a:cubicBezTo>
                <a:cubicBezTo>
                  <a:pt x="140054" y="1554708"/>
                  <a:pt x="133299" y="1447155"/>
                  <a:pt x="126718" y="1339658"/>
                </a:cubicBezTo>
                <a:cubicBezTo>
                  <a:pt x="125518" y="1320059"/>
                  <a:pt x="118775" y="1277408"/>
                  <a:pt x="111350" y="1255133"/>
                </a:cubicBezTo>
                <a:cubicBezTo>
                  <a:pt x="106988" y="1242048"/>
                  <a:pt x="101105" y="1229520"/>
                  <a:pt x="95982" y="1216713"/>
                </a:cubicBezTo>
                <a:cubicBezTo>
                  <a:pt x="77402" y="1086651"/>
                  <a:pt x="102265" y="1220193"/>
                  <a:pt x="72930" y="1132189"/>
                </a:cubicBezTo>
                <a:cubicBezTo>
                  <a:pt x="66251" y="1112152"/>
                  <a:pt x="64241" y="1090754"/>
                  <a:pt x="57562" y="1070717"/>
                </a:cubicBezTo>
                <a:cubicBezTo>
                  <a:pt x="52439" y="1055349"/>
                  <a:pt x="46849" y="1040128"/>
                  <a:pt x="42194" y="1024612"/>
                </a:cubicBezTo>
                <a:cubicBezTo>
                  <a:pt x="39159" y="1014497"/>
                  <a:pt x="36801" y="1004185"/>
                  <a:pt x="34510" y="993876"/>
                </a:cubicBezTo>
                <a:cubicBezTo>
                  <a:pt x="31677" y="981127"/>
                  <a:pt x="30956" y="967846"/>
                  <a:pt x="26826" y="955456"/>
                </a:cubicBezTo>
                <a:cubicBezTo>
                  <a:pt x="23204" y="944589"/>
                  <a:pt x="16581" y="934965"/>
                  <a:pt x="11458" y="924720"/>
                </a:cubicBezTo>
                <a:cubicBezTo>
                  <a:pt x="50400" y="846836"/>
                  <a:pt x="0" y="943054"/>
                  <a:pt x="49878" y="863248"/>
                </a:cubicBezTo>
                <a:cubicBezTo>
                  <a:pt x="55949" y="853534"/>
                  <a:pt x="57146" y="840611"/>
                  <a:pt x="65246" y="832511"/>
                </a:cubicBezTo>
                <a:cubicBezTo>
                  <a:pt x="70973" y="826784"/>
                  <a:pt x="80614" y="827388"/>
                  <a:pt x="88298" y="824827"/>
                </a:cubicBezTo>
                <a:cubicBezTo>
                  <a:pt x="90859" y="814582"/>
                  <a:pt x="89385" y="802337"/>
                  <a:pt x="95982" y="794091"/>
                </a:cubicBezTo>
                <a:cubicBezTo>
                  <a:pt x="101042" y="787766"/>
                  <a:pt x="113974" y="792732"/>
                  <a:pt x="119034" y="786407"/>
                </a:cubicBezTo>
                <a:cubicBezTo>
                  <a:pt x="125631" y="778161"/>
                  <a:pt x="122558" y="765378"/>
                  <a:pt x="126718" y="755671"/>
                </a:cubicBezTo>
                <a:cubicBezTo>
                  <a:pt x="130356" y="747183"/>
                  <a:pt x="137504" y="740637"/>
                  <a:pt x="142086" y="732619"/>
                </a:cubicBezTo>
                <a:cubicBezTo>
                  <a:pt x="147769" y="722674"/>
                  <a:pt x="149354" y="709983"/>
                  <a:pt x="157454" y="701883"/>
                </a:cubicBezTo>
                <a:cubicBezTo>
                  <a:pt x="165554" y="693783"/>
                  <a:pt x="177945" y="691638"/>
                  <a:pt x="188190" y="686515"/>
                </a:cubicBezTo>
                <a:cubicBezTo>
                  <a:pt x="207507" y="628570"/>
                  <a:pt x="179203" y="697750"/>
                  <a:pt x="218927" y="648095"/>
                </a:cubicBezTo>
                <a:cubicBezTo>
                  <a:pt x="248732" y="610839"/>
                  <a:pt x="199368" y="634124"/>
                  <a:pt x="249663" y="617359"/>
                </a:cubicBezTo>
                <a:cubicBezTo>
                  <a:pt x="254786" y="609675"/>
                  <a:pt x="261393" y="602795"/>
                  <a:pt x="265031" y="594306"/>
                </a:cubicBezTo>
                <a:cubicBezTo>
                  <a:pt x="269191" y="584599"/>
                  <a:pt x="266118" y="571816"/>
                  <a:pt x="272715" y="563570"/>
                </a:cubicBezTo>
                <a:cubicBezTo>
                  <a:pt x="277775" y="557245"/>
                  <a:pt x="288083" y="558447"/>
                  <a:pt x="295767" y="555886"/>
                </a:cubicBezTo>
                <a:cubicBezTo>
                  <a:pt x="300890" y="548202"/>
                  <a:pt x="306553" y="540852"/>
                  <a:pt x="311135" y="532834"/>
                </a:cubicBezTo>
                <a:cubicBezTo>
                  <a:pt x="316818" y="522889"/>
                  <a:pt x="319845" y="511419"/>
                  <a:pt x="326503" y="502098"/>
                </a:cubicBezTo>
                <a:cubicBezTo>
                  <a:pt x="332819" y="493255"/>
                  <a:pt x="343239" y="487889"/>
                  <a:pt x="349555" y="479046"/>
                </a:cubicBezTo>
                <a:cubicBezTo>
                  <a:pt x="356213" y="469725"/>
                  <a:pt x="358852" y="458024"/>
                  <a:pt x="364923" y="448310"/>
                </a:cubicBezTo>
                <a:cubicBezTo>
                  <a:pt x="390850" y="406827"/>
                  <a:pt x="382012" y="428373"/>
                  <a:pt x="411027" y="394522"/>
                </a:cubicBezTo>
                <a:cubicBezTo>
                  <a:pt x="419362" y="384798"/>
                  <a:pt x="426396" y="374031"/>
                  <a:pt x="434080" y="363785"/>
                </a:cubicBezTo>
                <a:cubicBezTo>
                  <a:pt x="452100" y="309724"/>
                  <a:pt x="425024" y="372841"/>
                  <a:pt x="472500" y="325365"/>
                </a:cubicBezTo>
                <a:cubicBezTo>
                  <a:pt x="478227" y="319638"/>
                  <a:pt x="475124" y="308638"/>
                  <a:pt x="480184" y="302313"/>
                </a:cubicBezTo>
                <a:cubicBezTo>
                  <a:pt x="485953" y="295102"/>
                  <a:pt x="495552" y="292068"/>
                  <a:pt x="503236" y="286945"/>
                </a:cubicBezTo>
                <a:cubicBezTo>
                  <a:pt x="532834" y="242549"/>
                  <a:pt x="501813" y="282676"/>
                  <a:pt x="541656" y="248525"/>
                </a:cubicBezTo>
                <a:cubicBezTo>
                  <a:pt x="606872" y="192626"/>
                  <a:pt x="542522" y="237702"/>
                  <a:pt x="595444" y="202421"/>
                </a:cubicBezTo>
                <a:cubicBezTo>
                  <a:pt x="607698" y="184040"/>
                  <a:pt x="615039" y="169764"/>
                  <a:pt x="633864" y="156317"/>
                </a:cubicBezTo>
                <a:cubicBezTo>
                  <a:pt x="643185" y="149659"/>
                  <a:pt x="654355" y="146071"/>
                  <a:pt x="664601" y="140948"/>
                </a:cubicBezTo>
                <a:cubicBezTo>
                  <a:pt x="669724" y="133264"/>
                  <a:pt x="675387" y="125914"/>
                  <a:pt x="679969" y="117896"/>
                </a:cubicBezTo>
                <a:cubicBezTo>
                  <a:pt x="685652" y="107951"/>
                  <a:pt x="688464" y="96324"/>
                  <a:pt x="695337" y="87160"/>
                </a:cubicBezTo>
                <a:cubicBezTo>
                  <a:pt x="704030" y="75569"/>
                  <a:pt x="716644" y="67425"/>
                  <a:pt x="726073" y="56424"/>
                </a:cubicBezTo>
                <a:cubicBezTo>
                  <a:pt x="732083" y="49412"/>
                  <a:pt x="736318" y="41056"/>
                  <a:pt x="741441" y="33372"/>
                </a:cubicBezTo>
                <a:cubicBezTo>
                  <a:pt x="744002" y="23127"/>
                  <a:pt x="738880" y="5197"/>
                  <a:pt x="749125" y="2636"/>
                </a:cubicBezTo>
                <a:cubicBezTo>
                  <a:pt x="759667" y="0"/>
                  <a:pt x="766149" y="16646"/>
                  <a:pt x="772177" y="25688"/>
                </a:cubicBezTo>
                <a:cubicBezTo>
                  <a:pt x="776670" y="32427"/>
                  <a:pt x="776670" y="41295"/>
                  <a:pt x="779861" y="48740"/>
                </a:cubicBezTo>
                <a:cubicBezTo>
                  <a:pt x="784373" y="59268"/>
                  <a:pt x="790717" y="68948"/>
                  <a:pt x="795229" y="79476"/>
                </a:cubicBezTo>
                <a:cubicBezTo>
                  <a:pt x="807524" y="108164"/>
                  <a:pt x="797893" y="102681"/>
                  <a:pt x="818281" y="133264"/>
                </a:cubicBezTo>
                <a:cubicBezTo>
                  <a:pt x="846867" y="176144"/>
                  <a:pt x="821105" y="115860"/>
                  <a:pt x="849017" y="171685"/>
                </a:cubicBezTo>
                <a:cubicBezTo>
                  <a:pt x="852639" y="178930"/>
                  <a:pt x="853079" y="187492"/>
                  <a:pt x="856701" y="194737"/>
                </a:cubicBezTo>
                <a:cubicBezTo>
                  <a:pt x="860831" y="202997"/>
                  <a:pt x="867939" y="209529"/>
                  <a:pt x="872069" y="217789"/>
                </a:cubicBezTo>
                <a:cubicBezTo>
                  <a:pt x="892018" y="257688"/>
                  <a:pt x="865104" y="226193"/>
                  <a:pt x="895122" y="256209"/>
                </a:cubicBezTo>
                <a:cubicBezTo>
                  <a:pt x="897683" y="263893"/>
                  <a:pt x="898787" y="272229"/>
                  <a:pt x="902806" y="279261"/>
                </a:cubicBezTo>
                <a:cubicBezTo>
                  <a:pt x="909160" y="290380"/>
                  <a:pt x="918414" y="299576"/>
                  <a:pt x="925858" y="309997"/>
                </a:cubicBezTo>
                <a:cubicBezTo>
                  <a:pt x="931226" y="317512"/>
                  <a:pt x="936644" y="325031"/>
                  <a:pt x="941226" y="333049"/>
                </a:cubicBezTo>
                <a:cubicBezTo>
                  <a:pt x="966951" y="378068"/>
                  <a:pt x="945220" y="349398"/>
                  <a:pt x="971962" y="386838"/>
                </a:cubicBezTo>
                <a:cubicBezTo>
                  <a:pt x="1019754" y="453748"/>
                  <a:pt x="967803" y="380706"/>
                  <a:pt x="1025750" y="448310"/>
                </a:cubicBezTo>
                <a:cubicBezTo>
                  <a:pt x="1031760" y="455322"/>
                  <a:pt x="1035750" y="463847"/>
                  <a:pt x="1041118" y="471362"/>
                </a:cubicBezTo>
                <a:cubicBezTo>
                  <a:pt x="1048562" y="481783"/>
                  <a:pt x="1056486" y="491853"/>
                  <a:pt x="1064170" y="502098"/>
                </a:cubicBezTo>
                <a:cubicBezTo>
                  <a:pt x="1077694" y="542671"/>
                  <a:pt x="1067362" y="518413"/>
                  <a:pt x="1102590" y="571254"/>
                </a:cubicBezTo>
                <a:cubicBezTo>
                  <a:pt x="1113998" y="588366"/>
                  <a:pt x="1117689" y="597164"/>
                  <a:pt x="1133327" y="609675"/>
                </a:cubicBezTo>
                <a:cubicBezTo>
                  <a:pt x="1140538" y="615444"/>
                  <a:pt x="1148695" y="619920"/>
                  <a:pt x="1156379" y="625043"/>
                </a:cubicBezTo>
                <a:cubicBezTo>
                  <a:pt x="1158940" y="632727"/>
                  <a:pt x="1158336" y="642368"/>
                  <a:pt x="1164063" y="648095"/>
                </a:cubicBezTo>
                <a:cubicBezTo>
                  <a:pt x="1208375" y="692407"/>
                  <a:pt x="1168371" y="610607"/>
                  <a:pt x="1202483" y="678831"/>
                </a:cubicBezTo>
                <a:cubicBezTo>
                  <a:pt x="1206105" y="686076"/>
                  <a:pt x="1205674" y="695144"/>
                  <a:pt x="1210167" y="701883"/>
                </a:cubicBezTo>
                <a:cubicBezTo>
                  <a:pt x="1216195" y="710925"/>
                  <a:pt x="1226147" y="716684"/>
                  <a:pt x="1233219" y="724935"/>
                </a:cubicBezTo>
                <a:cubicBezTo>
                  <a:pt x="1241553" y="734659"/>
                  <a:pt x="1249167" y="745015"/>
                  <a:pt x="1256271" y="755671"/>
                </a:cubicBezTo>
                <a:cubicBezTo>
                  <a:pt x="1282893" y="795603"/>
                  <a:pt x="1271769" y="785626"/>
                  <a:pt x="1294691" y="817143"/>
                </a:cubicBezTo>
                <a:cubicBezTo>
                  <a:pt x="1309756" y="837858"/>
                  <a:pt x="1326588" y="857304"/>
                  <a:pt x="1340796" y="878616"/>
                </a:cubicBezTo>
                <a:cubicBezTo>
                  <a:pt x="1345919" y="886300"/>
                  <a:pt x="1351742" y="893561"/>
                  <a:pt x="1356164" y="901668"/>
                </a:cubicBezTo>
                <a:cubicBezTo>
                  <a:pt x="1367134" y="921780"/>
                  <a:pt x="1386900" y="963140"/>
                  <a:pt x="1386900" y="963140"/>
                </a:cubicBezTo>
                <a:cubicBezTo>
                  <a:pt x="1365870" y="977160"/>
                  <a:pt x="1359265" y="977294"/>
                  <a:pt x="1348480" y="1001560"/>
                </a:cubicBezTo>
                <a:cubicBezTo>
                  <a:pt x="1320224" y="1065133"/>
                  <a:pt x="1349304" y="1031470"/>
                  <a:pt x="1317743" y="1063033"/>
                </a:cubicBezTo>
                <a:cubicBezTo>
                  <a:pt x="1311124" y="1096128"/>
                  <a:pt x="1307291" y="1113148"/>
                  <a:pt x="1302375" y="1147557"/>
                </a:cubicBezTo>
                <a:cubicBezTo>
                  <a:pt x="1296894" y="1185927"/>
                  <a:pt x="1292130" y="1224397"/>
                  <a:pt x="1287007" y="1262817"/>
                </a:cubicBezTo>
                <a:cubicBezTo>
                  <a:pt x="1289568" y="1342219"/>
                  <a:pt x="1290912" y="1421669"/>
                  <a:pt x="1294691" y="1501022"/>
                </a:cubicBezTo>
                <a:cubicBezTo>
                  <a:pt x="1296672" y="1542617"/>
                  <a:pt x="1315488" y="1703566"/>
                  <a:pt x="1317743" y="1723859"/>
                </a:cubicBezTo>
                <a:cubicBezTo>
                  <a:pt x="1320304" y="1785331"/>
                  <a:pt x="1325427" y="1846750"/>
                  <a:pt x="1325427" y="1908276"/>
                </a:cubicBezTo>
                <a:cubicBezTo>
                  <a:pt x="1325427" y="1936567"/>
                  <a:pt x="1339639" y="1974886"/>
                  <a:pt x="1317743" y="1992801"/>
                </a:cubicBezTo>
                <a:cubicBezTo>
                  <a:pt x="1297527" y="2009342"/>
                  <a:pt x="1266516" y="1982556"/>
                  <a:pt x="1240903" y="1977433"/>
                </a:cubicBezTo>
                <a:lnTo>
                  <a:pt x="941226" y="1985117"/>
                </a:lnTo>
                <a:cubicBezTo>
                  <a:pt x="824591" y="1989283"/>
                  <a:pt x="840459" y="1988535"/>
                  <a:pt x="756809" y="2000485"/>
                </a:cubicBezTo>
                <a:cubicBezTo>
                  <a:pt x="641548" y="1997924"/>
                  <a:pt x="526117" y="1999571"/>
                  <a:pt x="411027" y="1992801"/>
                </a:cubicBezTo>
                <a:cubicBezTo>
                  <a:pt x="394856" y="1991850"/>
                  <a:pt x="380763" y="1980827"/>
                  <a:pt x="364923" y="1977433"/>
                </a:cubicBezTo>
                <a:cubicBezTo>
                  <a:pt x="344731" y="1973106"/>
                  <a:pt x="323942" y="1972310"/>
                  <a:pt x="303451" y="1969748"/>
                </a:cubicBezTo>
                <a:cubicBezTo>
                  <a:pt x="212103" y="1924074"/>
                  <a:pt x="342673" y="1983093"/>
                  <a:pt x="111350" y="1962064"/>
                </a:cubicBezTo>
                <a:cubicBezTo>
                  <a:pt x="103284" y="1961331"/>
                  <a:pt x="103666" y="1939012"/>
                  <a:pt x="103666" y="1939012"/>
                </a:cubicBezTo>
              </a:path>
            </a:pathLst>
          </a:custGeom>
          <a:solidFill>
            <a:schemeClr val="bg1"/>
          </a:solidFill>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9" name="Gerade Verbindung 8"/>
          <p:cNvCxnSpPr>
            <a:stCxn id="6" idx="46"/>
          </p:cNvCxnSpPr>
          <p:nvPr/>
        </p:nvCxnSpPr>
        <p:spPr>
          <a:xfrm flipV="1">
            <a:off x="9765981" y="2734284"/>
            <a:ext cx="494921" cy="19252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a:stCxn id="6" idx="73"/>
          </p:cNvCxnSpPr>
          <p:nvPr/>
        </p:nvCxnSpPr>
        <p:spPr>
          <a:xfrm flipV="1">
            <a:off x="10193046" y="3393267"/>
            <a:ext cx="500066" cy="21431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a:stCxn id="6" idx="81"/>
          </p:cNvCxnSpPr>
          <p:nvPr/>
        </p:nvCxnSpPr>
        <p:spPr>
          <a:xfrm flipV="1">
            <a:off x="10146737" y="4123052"/>
            <a:ext cx="500066" cy="21431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Freihandform 17"/>
          <p:cNvSpPr/>
          <p:nvPr/>
        </p:nvSpPr>
        <p:spPr>
          <a:xfrm>
            <a:off x="10264484" y="2710631"/>
            <a:ext cx="453358" cy="1417481"/>
          </a:xfrm>
          <a:custGeom>
            <a:avLst/>
            <a:gdLst>
              <a:gd name="connsiteX0" fmla="*/ 0 w 453358"/>
              <a:gd name="connsiteY0" fmla="*/ 0 h 1398494"/>
              <a:gd name="connsiteX1" fmla="*/ 23052 w 453358"/>
              <a:gd name="connsiteY1" fmla="*/ 7684 h 1398494"/>
              <a:gd name="connsiteX2" fmla="*/ 38420 w 453358"/>
              <a:gd name="connsiteY2" fmla="*/ 61472 h 1398494"/>
              <a:gd name="connsiteX3" fmla="*/ 92208 w 453358"/>
              <a:gd name="connsiteY3" fmla="*/ 138312 h 1398494"/>
              <a:gd name="connsiteX4" fmla="*/ 115260 w 453358"/>
              <a:gd name="connsiteY4" fmla="*/ 184417 h 1398494"/>
              <a:gd name="connsiteX5" fmla="*/ 145996 w 453358"/>
              <a:gd name="connsiteY5" fmla="*/ 215153 h 1398494"/>
              <a:gd name="connsiteX6" fmla="*/ 184417 w 453358"/>
              <a:gd name="connsiteY6" fmla="*/ 261257 h 1398494"/>
              <a:gd name="connsiteX7" fmla="*/ 215153 w 453358"/>
              <a:gd name="connsiteY7" fmla="*/ 291993 h 1398494"/>
              <a:gd name="connsiteX8" fmla="*/ 222837 w 453358"/>
              <a:gd name="connsiteY8" fmla="*/ 315045 h 1398494"/>
              <a:gd name="connsiteX9" fmla="*/ 245889 w 453358"/>
              <a:gd name="connsiteY9" fmla="*/ 338097 h 1398494"/>
              <a:gd name="connsiteX10" fmla="*/ 284309 w 453358"/>
              <a:gd name="connsiteY10" fmla="*/ 376517 h 1398494"/>
              <a:gd name="connsiteX11" fmla="*/ 322729 w 453358"/>
              <a:gd name="connsiteY11" fmla="*/ 430306 h 1398494"/>
              <a:gd name="connsiteX12" fmla="*/ 330413 w 453358"/>
              <a:gd name="connsiteY12" fmla="*/ 453358 h 1398494"/>
              <a:gd name="connsiteX13" fmla="*/ 338097 w 453358"/>
              <a:gd name="connsiteY13" fmla="*/ 484094 h 1398494"/>
              <a:gd name="connsiteX14" fmla="*/ 361149 w 453358"/>
              <a:gd name="connsiteY14" fmla="*/ 499462 h 1398494"/>
              <a:gd name="connsiteX15" fmla="*/ 384201 w 453358"/>
              <a:gd name="connsiteY15" fmla="*/ 545566 h 1398494"/>
              <a:gd name="connsiteX16" fmla="*/ 414938 w 453358"/>
              <a:gd name="connsiteY16" fmla="*/ 591670 h 1398494"/>
              <a:gd name="connsiteX17" fmla="*/ 430306 w 453358"/>
              <a:gd name="connsiteY17" fmla="*/ 637775 h 1398494"/>
              <a:gd name="connsiteX18" fmla="*/ 453358 w 453358"/>
              <a:gd name="connsiteY18" fmla="*/ 683879 h 1398494"/>
              <a:gd name="connsiteX19" fmla="*/ 437990 w 453358"/>
              <a:gd name="connsiteY19" fmla="*/ 706931 h 1398494"/>
              <a:gd name="connsiteX20" fmla="*/ 422622 w 453358"/>
              <a:gd name="connsiteY20" fmla="*/ 814507 h 1398494"/>
              <a:gd name="connsiteX21" fmla="*/ 407253 w 453358"/>
              <a:gd name="connsiteY21" fmla="*/ 1052712 h 1398494"/>
              <a:gd name="connsiteX22" fmla="*/ 399569 w 453358"/>
              <a:gd name="connsiteY22" fmla="*/ 1144921 h 1398494"/>
              <a:gd name="connsiteX23" fmla="*/ 414938 w 453358"/>
              <a:gd name="connsiteY23" fmla="*/ 1398494 h 1398494"/>
              <a:gd name="connsiteX0" fmla="*/ 0 w 453358"/>
              <a:gd name="connsiteY0" fmla="*/ 0 h 1398494"/>
              <a:gd name="connsiteX1" fmla="*/ 23052 w 453358"/>
              <a:gd name="connsiteY1" fmla="*/ 7684 h 1398494"/>
              <a:gd name="connsiteX2" fmla="*/ 38420 w 453358"/>
              <a:gd name="connsiteY2" fmla="*/ 61472 h 1398494"/>
              <a:gd name="connsiteX3" fmla="*/ 92208 w 453358"/>
              <a:gd name="connsiteY3" fmla="*/ 138312 h 1398494"/>
              <a:gd name="connsiteX4" fmla="*/ 115260 w 453358"/>
              <a:gd name="connsiteY4" fmla="*/ 184417 h 1398494"/>
              <a:gd name="connsiteX5" fmla="*/ 145996 w 453358"/>
              <a:gd name="connsiteY5" fmla="*/ 215153 h 1398494"/>
              <a:gd name="connsiteX6" fmla="*/ 184417 w 453358"/>
              <a:gd name="connsiteY6" fmla="*/ 261257 h 1398494"/>
              <a:gd name="connsiteX7" fmla="*/ 215153 w 453358"/>
              <a:gd name="connsiteY7" fmla="*/ 291993 h 1398494"/>
              <a:gd name="connsiteX8" fmla="*/ 222837 w 453358"/>
              <a:gd name="connsiteY8" fmla="*/ 315045 h 1398494"/>
              <a:gd name="connsiteX9" fmla="*/ 245889 w 453358"/>
              <a:gd name="connsiteY9" fmla="*/ 338097 h 1398494"/>
              <a:gd name="connsiteX10" fmla="*/ 284309 w 453358"/>
              <a:gd name="connsiteY10" fmla="*/ 376517 h 1398494"/>
              <a:gd name="connsiteX11" fmla="*/ 322729 w 453358"/>
              <a:gd name="connsiteY11" fmla="*/ 430306 h 1398494"/>
              <a:gd name="connsiteX12" fmla="*/ 330413 w 453358"/>
              <a:gd name="connsiteY12" fmla="*/ 453358 h 1398494"/>
              <a:gd name="connsiteX13" fmla="*/ 338097 w 453358"/>
              <a:gd name="connsiteY13" fmla="*/ 484094 h 1398494"/>
              <a:gd name="connsiteX14" fmla="*/ 361149 w 453358"/>
              <a:gd name="connsiteY14" fmla="*/ 499462 h 1398494"/>
              <a:gd name="connsiteX15" fmla="*/ 384201 w 453358"/>
              <a:gd name="connsiteY15" fmla="*/ 545566 h 1398494"/>
              <a:gd name="connsiteX16" fmla="*/ 414938 w 453358"/>
              <a:gd name="connsiteY16" fmla="*/ 591670 h 1398494"/>
              <a:gd name="connsiteX17" fmla="*/ 430306 w 453358"/>
              <a:gd name="connsiteY17" fmla="*/ 637775 h 1398494"/>
              <a:gd name="connsiteX18" fmla="*/ 453358 w 453358"/>
              <a:gd name="connsiteY18" fmla="*/ 683879 h 1398494"/>
              <a:gd name="connsiteX19" fmla="*/ 412084 w 453358"/>
              <a:gd name="connsiteY19" fmla="*/ 684357 h 1398494"/>
              <a:gd name="connsiteX20" fmla="*/ 422622 w 453358"/>
              <a:gd name="connsiteY20" fmla="*/ 814507 h 1398494"/>
              <a:gd name="connsiteX21" fmla="*/ 407253 w 453358"/>
              <a:gd name="connsiteY21" fmla="*/ 1052712 h 1398494"/>
              <a:gd name="connsiteX22" fmla="*/ 399569 w 453358"/>
              <a:gd name="connsiteY22" fmla="*/ 1144921 h 1398494"/>
              <a:gd name="connsiteX23" fmla="*/ 414938 w 453358"/>
              <a:gd name="connsiteY23" fmla="*/ 1398494 h 1398494"/>
              <a:gd name="connsiteX0" fmla="*/ 0 w 453358"/>
              <a:gd name="connsiteY0" fmla="*/ 0 h 1398737"/>
              <a:gd name="connsiteX1" fmla="*/ 23052 w 453358"/>
              <a:gd name="connsiteY1" fmla="*/ 7684 h 1398737"/>
              <a:gd name="connsiteX2" fmla="*/ 38420 w 453358"/>
              <a:gd name="connsiteY2" fmla="*/ 61472 h 1398737"/>
              <a:gd name="connsiteX3" fmla="*/ 92208 w 453358"/>
              <a:gd name="connsiteY3" fmla="*/ 138312 h 1398737"/>
              <a:gd name="connsiteX4" fmla="*/ 115260 w 453358"/>
              <a:gd name="connsiteY4" fmla="*/ 184417 h 1398737"/>
              <a:gd name="connsiteX5" fmla="*/ 145996 w 453358"/>
              <a:gd name="connsiteY5" fmla="*/ 215153 h 1398737"/>
              <a:gd name="connsiteX6" fmla="*/ 184417 w 453358"/>
              <a:gd name="connsiteY6" fmla="*/ 261257 h 1398737"/>
              <a:gd name="connsiteX7" fmla="*/ 215153 w 453358"/>
              <a:gd name="connsiteY7" fmla="*/ 291993 h 1398737"/>
              <a:gd name="connsiteX8" fmla="*/ 222837 w 453358"/>
              <a:gd name="connsiteY8" fmla="*/ 315045 h 1398737"/>
              <a:gd name="connsiteX9" fmla="*/ 245889 w 453358"/>
              <a:gd name="connsiteY9" fmla="*/ 338097 h 1398737"/>
              <a:gd name="connsiteX10" fmla="*/ 284309 w 453358"/>
              <a:gd name="connsiteY10" fmla="*/ 376517 h 1398737"/>
              <a:gd name="connsiteX11" fmla="*/ 322729 w 453358"/>
              <a:gd name="connsiteY11" fmla="*/ 430306 h 1398737"/>
              <a:gd name="connsiteX12" fmla="*/ 330413 w 453358"/>
              <a:gd name="connsiteY12" fmla="*/ 453358 h 1398737"/>
              <a:gd name="connsiteX13" fmla="*/ 338097 w 453358"/>
              <a:gd name="connsiteY13" fmla="*/ 484094 h 1398737"/>
              <a:gd name="connsiteX14" fmla="*/ 361149 w 453358"/>
              <a:gd name="connsiteY14" fmla="*/ 499462 h 1398737"/>
              <a:gd name="connsiteX15" fmla="*/ 384201 w 453358"/>
              <a:gd name="connsiteY15" fmla="*/ 545566 h 1398737"/>
              <a:gd name="connsiteX16" fmla="*/ 414938 w 453358"/>
              <a:gd name="connsiteY16" fmla="*/ 591670 h 1398737"/>
              <a:gd name="connsiteX17" fmla="*/ 430306 w 453358"/>
              <a:gd name="connsiteY17" fmla="*/ 637775 h 1398737"/>
              <a:gd name="connsiteX18" fmla="*/ 453358 w 453358"/>
              <a:gd name="connsiteY18" fmla="*/ 683879 h 1398737"/>
              <a:gd name="connsiteX19" fmla="*/ 412084 w 453358"/>
              <a:gd name="connsiteY19" fmla="*/ 684357 h 1398737"/>
              <a:gd name="connsiteX20" fmla="*/ 422622 w 453358"/>
              <a:gd name="connsiteY20" fmla="*/ 814507 h 1398737"/>
              <a:gd name="connsiteX21" fmla="*/ 407253 w 453358"/>
              <a:gd name="connsiteY21" fmla="*/ 1052712 h 1398737"/>
              <a:gd name="connsiteX22" fmla="*/ 399569 w 453358"/>
              <a:gd name="connsiteY22" fmla="*/ 1144921 h 1398737"/>
              <a:gd name="connsiteX23" fmla="*/ 340646 w 453358"/>
              <a:gd name="connsiteY23" fmla="*/ 1398737 h 1398737"/>
              <a:gd name="connsiteX0" fmla="*/ 0 w 453358"/>
              <a:gd name="connsiteY0" fmla="*/ 0 h 1417481"/>
              <a:gd name="connsiteX1" fmla="*/ 23052 w 453358"/>
              <a:gd name="connsiteY1" fmla="*/ 7684 h 1417481"/>
              <a:gd name="connsiteX2" fmla="*/ 38420 w 453358"/>
              <a:gd name="connsiteY2" fmla="*/ 61472 h 1417481"/>
              <a:gd name="connsiteX3" fmla="*/ 92208 w 453358"/>
              <a:gd name="connsiteY3" fmla="*/ 138312 h 1417481"/>
              <a:gd name="connsiteX4" fmla="*/ 115260 w 453358"/>
              <a:gd name="connsiteY4" fmla="*/ 184417 h 1417481"/>
              <a:gd name="connsiteX5" fmla="*/ 145996 w 453358"/>
              <a:gd name="connsiteY5" fmla="*/ 215153 h 1417481"/>
              <a:gd name="connsiteX6" fmla="*/ 184417 w 453358"/>
              <a:gd name="connsiteY6" fmla="*/ 261257 h 1417481"/>
              <a:gd name="connsiteX7" fmla="*/ 215153 w 453358"/>
              <a:gd name="connsiteY7" fmla="*/ 291993 h 1417481"/>
              <a:gd name="connsiteX8" fmla="*/ 222837 w 453358"/>
              <a:gd name="connsiteY8" fmla="*/ 315045 h 1417481"/>
              <a:gd name="connsiteX9" fmla="*/ 245889 w 453358"/>
              <a:gd name="connsiteY9" fmla="*/ 338097 h 1417481"/>
              <a:gd name="connsiteX10" fmla="*/ 284309 w 453358"/>
              <a:gd name="connsiteY10" fmla="*/ 376517 h 1417481"/>
              <a:gd name="connsiteX11" fmla="*/ 322729 w 453358"/>
              <a:gd name="connsiteY11" fmla="*/ 430306 h 1417481"/>
              <a:gd name="connsiteX12" fmla="*/ 330413 w 453358"/>
              <a:gd name="connsiteY12" fmla="*/ 453358 h 1417481"/>
              <a:gd name="connsiteX13" fmla="*/ 338097 w 453358"/>
              <a:gd name="connsiteY13" fmla="*/ 484094 h 1417481"/>
              <a:gd name="connsiteX14" fmla="*/ 361149 w 453358"/>
              <a:gd name="connsiteY14" fmla="*/ 499462 h 1417481"/>
              <a:gd name="connsiteX15" fmla="*/ 384201 w 453358"/>
              <a:gd name="connsiteY15" fmla="*/ 545566 h 1417481"/>
              <a:gd name="connsiteX16" fmla="*/ 414938 w 453358"/>
              <a:gd name="connsiteY16" fmla="*/ 591670 h 1417481"/>
              <a:gd name="connsiteX17" fmla="*/ 430306 w 453358"/>
              <a:gd name="connsiteY17" fmla="*/ 637775 h 1417481"/>
              <a:gd name="connsiteX18" fmla="*/ 453358 w 453358"/>
              <a:gd name="connsiteY18" fmla="*/ 683879 h 1417481"/>
              <a:gd name="connsiteX19" fmla="*/ 412084 w 453358"/>
              <a:gd name="connsiteY19" fmla="*/ 684357 h 1417481"/>
              <a:gd name="connsiteX20" fmla="*/ 422622 w 453358"/>
              <a:gd name="connsiteY20" fmla="*/ 814507 h 1417481"/>
              <a:gd name="connsiteX21" fmla="*/ 407253 w 453358"/>
              <a:gd name="connsiteY21" fmla="*/ 1052712 h 1417481"/>
              <a:gd name="connsiteX22" fmla="*/ 340646 w 453358"/>
              <a:gd name="connsiteY22" fmla="*/ 1184423 h 1417481"/>
              <a:gd name="connsiteX23" fmla="*/ 340646 w 453358"/>
              <a:gd name="connsiteY23" fmla="*/ 1398737 h 1417481"/>
              <a:gd name="connsiteX0" fmla="*/ 0 w 453358"/>
              <a:gd name="connsiteY0" fmla="*/ 0 h 1417481"/>
              <a:gd name="connsiteX1" fmla="*/ 23052 w 453358"/>
              <a:gd name="connsiteY1" fmla="*/ 7684 h 1417481"/>
              <a:gd name="connsiteX2" fmla="*/ 38420 w 453358"/>
              <a:gd name="connsiteY2" fmla="*/ 61472 h 1417481"/>
              <a:gd name="connsiteX3" fmla="*/ 92208 w 453358"/>
              <a:gd name="connsiteY3" fmla="*/ 138312 h 1417481"/>
              <a:gd name="connsiteX4" fmla="*/ 115260 w 453358"/>
              <a:gd name="connsiteY4" fmla="*/ 184417 h 1417481"/>
              <a:gd name="connsiteX5" fmla="*/ 145996 w 453358"/>
              <a:gd name="connsiteY5" fmla="*/ 215153 h 1417481"/>
              <a:gd name="connsiteX6" fmla="*/ 184417 w 453358"/>
              <a:gd name="connsiteY6" fmla="*/ 261257 h 1417481"/>
              <a:gd name="connsiteX7" fmla="*/ 215153 w 453358"/>
              <a:gd name="connsiteY7" fmla="*/ 291993 h 1417481"/>
              <a:gd name="connsiteX8" fmla="*/ 222837 w 453358"/>
              <a:gd name="connsiteY8" fmla="*/ 315045 h 1417481"/>
              <a:gd name="connsiteX9" fmla="*/ 245889 w 453358"/>
              <a:gd name="connsiteY9" fmla="*/ 338097 h 1417481"/>
              <a:gd name="connsiteX10" fmla="*/ 284309 w 453358"/>
              <a:gd name="connsiteY10" fmla="*/ 376517 h 1417481"/>
              <a:gd name="connsiteX11" fmla="*/ 322729 w 453358"/>
              <a:gd name="connsiteY11" fmla="*/ 430306 h 1417481"/>
              <a:gd name="connsiteX12" fmla="*/ 330413 w 453358"/>
              <a:gd name="connsiteY12" fmla="*/ 453358 h 1417481"/>
              <a:gd name="connsiteX13" fmla="*/ 338097 w 453358"/>
              <a:gd name="connsiteY13" fmla="*/ 484094 h 1417481"/>
              <a:gd name="connsiteX14" fmla="*/ 361149 w 453358"/>
              <a:gd name="connsiteY14" fmla="*/ 499462 h 1417481"/>
              <a:gd name="connsiteX15" fmla="*/ 384201 w 453358"/>
              <a:gd name="connsiteY15" fmla="*/ 545566 h 1417481"/>
              <a:gd name="connsiteX16" fmla="*/ 414938 w 453358"/>
              <a:gd name="connsiteY16" fmla="*/ 591670 h 1417481"/>
              <a:gd name="connsiteX17" fmla="*/ 430306 w 453358"/>
              <a:gd name="connsiteY17" fmla="*/ 637775 h 1417481"/>
              <a:gd name="connsiteX18" fmla="*/ 453358 w 453358"/>
              <a:gd name="connsiteY18" fmla="*/ 683879 h 1417481"/>
              <a:gd name="connsiteX19" fmla="*/ 412084 w 453358"/>
              <a:gd name="connsiteY19" fmla="*/ 684357 h 1417481"/>
              <a:gd name="connsiteX20" fmla="*/ 422622 w 453358"/>
              <a:gd name="connsiteY20" fmla="*/ 814507 h 1417481"/>
              <a:gd name="connsiteX21" fmla="*/ 340646 w 453358"/>
              <a:gd name="connsiteY21" fmla="*/ 1041547 h 1417481"/>
              <a:gd name="connsiteX22" fmla="*/ 340646 w 453358"/>
              <a:gd name="connsiteY22" fmla="*/ 1184423 h 1417481"/>
              <a:gd name="connsiteX23" fmla="*/ 340646 w 453358"/>
              <a:gd name="connsiteY23" fmla="*/ 1398737 h 1417481"/>
              <a:gd name="connsiteX0" fmla="*/ 0 w 453358"/>
              <a:gd name="connsiteY0" fmla="*/ 0 h 1417481"/>
              <a:gd name="connsiteX1" fmla="*/ 23052 w 453358"/>
              <a:gd name="connsiteY1" fmla="*/ 7684 h 1417481"/>
              <a:gd name="connsiteX2" fmla="*/ 38420 w 453358"/>
              <a:gd name="connsiteY2" fmla="*/ 61472 h 1417481"/>
              <a:gd name="connsiteX3" fmla="*/ 92208 w 453358"/>
              <a:gd name="connsiteY3" fmla="*/ 138312 h 1417481"/>
              <a:gd name="connsiteX4" fmla="*/ 115260 w 453358"/>
              <a:gd name="connsiteY4" fmla="*/ 184417 h 1417481"/>
              <a:gd name="connsiteX5" fmla="*/ 145996 w 453358"/>
              <a:gd name="connsiteY5" fmla="*/ 215153 h 1417481"/>
              <a:gd name="connsiteX6" fmla="*/ 184417 w 453358"/>
              <a:gd name="connsiteY6" fmla="*/ 261257 h 1417481"/>
              <a:gd name="connsiteX7" fmla="*/ 215153 w 453358"/>
              <a:gd name="connsiteY7" fmla="*/ 291993 h 1417481"/>
              <a:gd name="connsiteX8" fmla="*/ 222837 w 453358"/>
              <a:gd name="connsiteY8" fmla="*/ 315045 h 1417481"/>
              <a:gd name="connsiteX9" fmla="*/ 245889 w 453358"/>
              <a:gd name="connsiteY9" fmla="*/ 338097 h 1417481"/>
              <a:gd name="connsiteX10" fmla="*/ 284309 w 453358"/>
              <a:gd name="connsiteY10" fmla="*/ 376517 h 1417481"/>
              <a:gd name="connsiteX11" fmla="*/ 322729 w 453358"/>
              <a:gd name="connsiteY11" fmla="*/ 430306 h 1417481"/>
              <a:gd name="connsiteX12" fmla="*/ 330413 w 453358"/>
              <a:gd name="connsiteY12" fmla="*/ 453358 h 1417481"/>
              <a:gd name="connsiteX13" fmla="*/ 338097 w 453358"/>
              <a:gd name="connsiteY13" fmla="*/ 484094 h 1417481"/>
              <a:gd name="connsiteX14" fmla="*/ 361149 w 453358"/>
              <a:gd name="connsiteY14" fmla="*/ 499462 h 1417481"/>
              <a:gd name="connsiteX15" fmla="*/ 384201 w 453358"/>
              <a:gd name="connsiteY15" fmla="*/ 545566 h 1417481"/>
              <a:gd name="connsiteX16" fmla="*/ 414938 w 453358"/>
              <a:gd name="connsiteY16" fmla="*/ 591670 h 1417481"/>
              <a:gd name="connsiteX17" fmla="*/ 430306 w 453358"/>
              <a:gd name="connsiteY17" fmla="*/ 637775 h 1417481"/>
              <a:gd name="connsiteX18" fmla="*/ 453358 w 453358"/>
              <a:gd name="connsiteY18" fmla="*/ 683879 h 1417481"/>
              <a:gd name="connsiteX19" fmla="*/ 412084 w 453358"/>
              <a:gd name="connsiteY19" fmla="*/ 684357 h 1417481"/>
              <a:gd name="connsiteX20" fmla="*/ 340646 w 453358"/>
              <a:gd name="connsiteY20" fmla="*/ 827233 h 1417481"/>
              <a:gd name="connsiteX21" fmla="*/ 340646 w 453358"/>
              <a:gd name="connsiteY21" fmla="*/ 1041547 h 1417481"/>
              <a:gd name="connsiteX22" fmla="*/ 340646 w 453358"/>
              <a:gd name="connsiteY22" fmla="*/ 1184423 h 1417481"/>
              <a:gd name="connsiteX23" fmla="*/ 340646 w 453358"/>
              <a:gd name="connsiteY23" fmla="*/ 1398737 h 141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3358" h="1417481">
                <a:moveTo>
                  <a:pt x="0" y="0"/>
                </a:moveTo>
                <a:cubicBezTo>
                  <a:pt x="7684" y="2561"/>
                  <a:pt x="17325" y="1957"/>
                  <a:pt x="23052" y="7684"/>
                </a:cubicBezTo>
                <a:cubicBezTo>
                  <a:pt x="26785" y="11417"/>
                  <a:pt x="38278" y="61130"/>
                  <a:pt x="38420" y="61472"/>
                </a:cubicBezTo>
                <a:cubicBezTo>
                  <a:pt x="65240" y="125840"/>
                  <a:pt x="53338" y="112399"/>
                  <a:pt x="92208" y="138312"/>
                </a:cubicBezTo>
                <a:cubicBezTo>
                  <a:pt x="99645" y="160623"/>
                  <a:pt x="99011" y="165459"/>
                  <a:pt x="115260" y="184417"/>
                </a:cubicBezTo>
                <a:cubicBezTo>
                  <a:pt x="124689" y="195418"/>
                  <a:pt x="137303" y="203562"/>
                  <a:pt x="145996" y="215153"/>
                </a:cubicBezTo>
                <a:cubicBezTo>
                  <a:pt x="184991" y="267147"/>
                  <a:pt x="136113" y="229056"/>
                  <a:pt x="184417" y="261257"/>
                </a:cubicBezTo>
                <a:cubicBezTo>
                  <a:pt x="204908" y="322729"/>
                  <a:pt x="174172" y="251012"/>
                  <a:pt x="215153" y="291993"/>
                </a:cubicBezTo>
                <a:cubicBezTo>
                  <a:pt x="220880" y="297720"/>
                  <a:pt x="218344" y="308306"/>
                  <a:pt x="222837" y="315045"/>
                </a:cubicBezTo>
                <a:cubicBezTo>
                  <a:pt x="228865" y="324087"/>
                  <a:pt x="238932" y="329749"/>
                  <a:pt x="245889" y="338097"/>
                </a:cubicBezTo>
                <a:cubicBezTo>
                  <a:pt x="277906" y="376517"/>
                  <a:pt x="242047" y="348342"/>
                  <a:pt x="284309" y="376517"/>
                </a:cubicBezTo>
                <a:cubicBezTo>
                  <a:pt x="302238" y="430306"/>
                  <a:pt x="284309" y="417499"/>
                  <a:pt x="322729" y="430306"/>
                </a:cubicBezTo>
                <a:cubicBezTo>
                  <a:pt x="325290" y="437990"/>
                  <a:pt x="328188" y="445570"/>
                  <a:pt x="330413" y="453358"/>
                </a:cubicBezTo>
                <a:cubicBezTo>
                  <a:pt x="333314" y="463512"/>
                  <a:pt x="332239" y="475307"/>
                  <a:pt x="338097" y="484094"/>
                </a:cubicBezTo>
                <a:cubicBezTo>
                  <a:pt x="343220" y="491778"/>
                  <a:pt x="353465" y="494339"/>
                  <a:pt x="361149" y="499462"/>
                </a:cubicBezTo>
                <a:cubicBezTo>
                  <a:pt x="375237" y="541727"/>
                  <a:pt x="360368" y="503858"/>
                  <a:pt x="384201" y="545566"/>
                </a:cubicBezTo>
                <a:cubicBezTo>
                  <a:pt x="409011" y="588984"/>
                  <a:pt x="387546" y="564280"/>
                  <a:pt x="414938" y="591670"/>
                </a:cubicBezTo>
                <a:cubicBezTo>
                  <a:pt x="420061" y="607038"/>
                  <a:pt x="421320" y="624296"/>
                  <a:pt x="430306" y="637775"/>
                </a:cubicBezTo>
                <a:cubicBezTo>
                  <a:pt x="450167" y="667566"/>
                  <a:pt x="442754" y="652066"/>
                  <a:pt x="453358" y="683879"/>
                </a:cubicBezTo>
                <a:cubicBezTo>
                  <a:pt x="448235" y="691563"/>
                  <a:pt x="415327" y="675710"/>
                  <a:pt x="412084" y="684357"/>
                </a:cubicBezTo>
                <a:cubicBezTo>
                  <a:pt x="404615" y="704275"/>
                  <a:pt x="341313" y="818345"/>
                  <a:pt x="340646" y="827233"/>
                </a:cubicBezTo>
                <a:cubicBezTo>
                  <a:pt x="334695" y="906577"/>
                  <a:pt x="346184" y="962173"/>
                  <a:pt x="340646" y="1041547"/>
                </a:cubicBezTo>
                <a:cubicBezTo>
                  <a:pt x="338499" y="1072315"/>
                  <a:pt x="343207" y="1153687"/>
                  <a:pt x="340646" y="1184423"/>
                </a:cubicBezTo>
                <a:cubicBezTo>
                  <a:pt x="356720" y="1417481"/>
                  <a:pt x="340646" y="1293546"/>
                  <a:pt x="340646" y="1398737"/>
                </a:cubicBez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2000"/>
                                        <p:tgtEl>
                                          <p:spTgt spid="9"/>
                                        </p:tgtEl>
                                      </p:cBhvr>
                                    </p:animEffect>
                                  </p:childTnLst>
                                </p:cTn>
                              </p:par>
                              <p:par>
                                <p:cTn id="32" presetID="22" presetClass="entr" presetSubtype="8"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2000"/>
                                        <p:tgtEl>
                                          <p:spTgt spid="11"/>
                                        </p:tgtEl>
                                      </p:cBhvr>
                                    </p:animEffect>
                                  </p:childTnLst>
                                </p:cTn>
                              </p:par>
                              <p:par>
                                <p:cTn id="35" presetID="22" presetClass="entr" presetSubtype="8"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2000"/>
                                        <p:tgtEl>
                                          <p:spTgt spid="14"/>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Effect transition="in" filter="fade">
                                      <p:cBhvr>
                                        <p:cTn id="4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Eigenschaften von </a:t>
            </a:r>
            <a:r>
              <a:rPr lang="de-DE" dirty="0" err="1"/>
              <a:t>Extrusionsobjekten</a:t>
            </a:r>
            <a:r>
              <a:rPr lang="de-DE" dirty="0"/>
              <a:t> in Cinema4D</a:t>
            </a:r>
          </a:p>
        </p:txBody>
      </p:sp>
      <p:sp>
        <p:nvSpPr>
          <p:cNvPr id="3" name="Inhaltsplatzhalter 2"/>
          <p:cNvSpPr>
            <a:spLocks noGrp="1"/>
          </p:cNvSpPr>
          <p:nvPr>
            <p:ph idx="1"/>
          </p:nvPr>
        </p:nvSpPr>
        <p:spPr>
          <a:xfrm>
            <a:off x="767408" y="1196976"/>
            <a:ext cx="6900229" cy="5256213"/>
          </a:xfrm>
        </p:spPr>
        <p:txBody>
          <a:bodyPr>
            <a:normAutofit lnSpcReduction="10000"/>
          </a:bodyPr>
          <a:lstStyle/>
          <a:p>
            <a:r>
              <a:rPr lang="de-DE" dirty="0"/>
              <a:t>Die </a:t>
            </a:r>
            <a:r>
              <a:rPr lang="de-DE" dirty="0" err="1"/>
              <a:t>Extrusions</a:t>
            </a:r>
            <a:r>
              <a:rPr lang="de-DE" dirty="0"/>
              <a:t>-Objekte müssen Eltern-Objekte sein, die eine oder mehrere </a:t>
            </a:r>
            <a:r>
              <a:rPr lang="de-DE" dirty="0" err="1"/>
              <a:t>Spline</a:t>
            </a:r>
            <a:r>
              <a:rPr lang="de-DE" dirty="0"/>
              <a:t>-Objekte als Kinder enthalten</a:t>
            </a:r>
          </a:p>
          <a:p>
            <a:pPr lvl="1"/>
            <a:r>
              <a:rPr lang="de-DE" dirty="0"/>
              <a:t>Der NURBS-Objekt-Typ bestimmt die Art der Erweiterungsregel</a:t>
            </a:r>
          </a:p>
          <a:p>
            <a:r>
              <a:rPr lang="de-DE" dirty="0"/>
              <a:t>Je nach Typ spielt die Reihenfolge der Kind-Objekte eine Rolle</a:t>
            </a:r>
          </a:p>
          <a:p>
            <a:r>
              <a:rPr lang="de-DE" dirty="0"/>
              <a:t>Alle </a:t>
            </a:r>
            <a:r>
              <a:rPr lang="de-DE" dirty="0" err="1"/>
              <a:t>Extrusions</a:t>
            </a:r>
            <a:r>
              <a:rPr lang="de-DE" dirty="0"/>
              <a:t>-Typen haben ähnliche Objekt-Parameter</a:t>
            </a:r>
          </a:p>
          <a:p>
            <a:pPr lvl="1"/>
            <a:r>
              <a:rPr lang="de-DE" dirty="0"/>
              <a:t>Einstellungen für die Aufteilung der </a:t>
            </a:r>
            <a:r>
              <a:rPr lang="de-DE" dirty="0" err="1"/>
              <a:t>enstehenden</a:t>
            </a:r>
            <a:r>
              <a:rPr lang="de-DE" dirty="0"/>
              <a:t> Körper in Flächen</a:t>
            </a:r>
          </a:p>
          <a:p>
            <a:pPr lvl="1"/>
            <a:r>
              <a:rPr lang="de-DE" dirty="0"/>
              <a:t>Einstellungen für die Deckflächen</a:t>
            </a:r>
          </a:p>
          <a:p>
            <a:pPr lvl="1"/>
            <a:r>
              <a:rPr lang="de-DE" dirty="0" err="1"/>
              <a:t>Bevelling</a:t>
            </a:r>
            <a:r>
              <a:rPr lang="de-DE" dirty="0"/>
              <a:t> der Deckflächen</a:t>
            </a:r>
          </a:p>
          <a:p>
            <a:r>
              <a:rPr lang="de-DE" dirty="0" err="1"/>
              <a:t>Extrusions</a:t>
            </a:r>
            <a:r>
              <a:rPr lang="de-DE" dirty="0"/>
              <a:t>-Objekte können </a:t>
            </a:r>
            <a:r>
              <a:rPr lang="de-DE"/>
              <a:t>in polygonale </a:t>
            </a:r>
            <a:r>
              <a:rPr lang="de-DE" dirty="0"/>
              <a:t>Modelle umgewandelt werden</a:t>
            </a:r>
          </a:p>
        </p:txBody>
      </p:sp>
      <p:pic>
        <p:nvPicPr>
          <p:cNvPr id="268291" name="Picture 3"/>
          <p:cNvPicPr>
            <a:picLocks noChangeAspect="1" noChangeArrowheads="1"/>
          </p:cNvPicPr>
          <p:nvPr/>
        </p:nvPicPr>
        <p:blipFill>
          <a:blip r:embed="rId2" cstate="print"/>
          <a:srcRect/>
          <a:stretch>
            <a:fillRect/>
          </a:stretch>
        </p:blipFill>
        <p:spPr bwMode="auto">
          <a:xfrm>
            <a:off x="8400256" y="1916832"/>
            <a:ext cx="2971322" cy="3500462"/>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Arten von Cinema4D-NURBS</a:t>
            </a:r>
          </a:p>
        </p:txBody>
      </p:sp>
      <p:sp>
        <p:nvSpPr>
          <p:cNvPr id="3" name="Inhaltsplatzhalter 2"/>
          <p:cNvSpPr>
            <a:spLocks noGrp="1"/>
          </p:cNvSpPr>
          <p:nvPr>
            <p:ph idx="1"/>
          </p:nvPr>
        </p:nvSpPr>
        <p:spPr>
          <a:xfrm>
            <a:off x="814918" y="1196976"/>
            <a:ext cx="7924289" cy="5256213"/>
          </a:xfrm>
        </p:spPr>
        <p:txBody>
          <a:bodyPr>
            <a:normAutofit lnSpcReduction="10000"/>
          </a:bodyPr>
          <a:lstStyle/>
          <a:p>
            <a:r>
              <a:rPr lang="de-DE" dirty="0"/>
              <a:t>Extrudieren</a:t>
            </a:r>
          </a:p>
          <a:p>
            <a:pPr lvl="1"/>
            <a:r>
              <a:rPr lang="de-DE" dirty="0"/>
              <a:t>Kurve wird in eine anzugebende Richtung extrudiert</a:t>
            </a:r>
          </a:p>
          <a:p>
            <a:pPr lvl="1"/>
            <a:r>
              <a:rPr lang="de-DE" dirty="0"/>
              <a:t>Für 3D-Text häufig verwendet</a:t>
            </a:r>
          </a:p>
          <a:p>
            <a:r>
              <a:rPr lang="de-DE" dirty="0" err="1"/>
              <a:t>Lathe</a:t>
            </a:r>
            <a:endParaRPr lang="de-DE" dirty="0"/>
          </a:p>
          <a:p>
            <a:pPr lvl="1"/>
            <a:r>
              <a:rPr lang="de-DE" dirty="0" err="1"/>
              <a:t>Lathe</a:t>
            </a:r>
            <a:r>
              <a:rPr lang="de-DE" dirty="0"/>
              <a:t> (engl.): Drehbank</a:t>
            </a:r>
          </a:p>
          <a:p>
            <a:pPr lvl="1"/>
            <a:r>
              <a:rPr lang="de-DE" dirty="0"/>
              <a:t>Erzeugt rotationssymmetrische Körper</a:t>
            </a:r>
          </a:p>
          <a:p>
            <a:pPr lvl="2"/>
            <a:r>
              <a:rPr lang="de-DE" dirty="0"/>
              <a:t>Drechsler /Dreher</a:t>
            </a:r>
          </a:p>
          <a:p>
            <a:pPr lvl="2"/>
            <a:r>
              <a:rPr lang="de-DE" dirty="0"/>
              <a:t>Töpfer / Glasbläser</a:t>
            </a:r>
          </a:p>
          <a:p>
            <a:r>
              <a:rPr lang="de-DE" dirty="0" err="1"/>
              <a:t>Sweep</a:t>
            </a:r>
            <a:endParaRPr lang="de-DE" dirty="0"/>
          </a:p>
          <a:p>
            <a:pPr lvl="1"/>
            <a:r>
              <a:rPr lang="de-DE" dirty="0"/>
              <a:t>Extrudiert eine Form entlang einer anderen Form</a:t>
            </a:r>
          </a:p>
          <a:p>
            <a:pPr lvl="1"/>
            <a:r>
              <a:rPr lang="de-DE" dirty="0"/>
              <a:t>Erlaubt sehr komplexe Modellierungsarten</a:t>
            </a:r>
          </a:p>
          <a:p>
            <a:r>
              <a:rPr lang="de-DE" dirty="0"/>
              <a:t>Loft</a:t>
            </a:r>
          </a:p>
          <a:p>
            <a:pPr lvl="1"/>
            <a:r>
              <a:rPr lang="de-DE" dirty="0"/>
              <a:t>Erzeugt Übergänge von einer Form in eine (oder mehrere) andere</a:t>
            </a:r>
          </a:p>
          <a:p>
            <a:pPr lvl="1"/>
            <a:r>
              <a:rPr lang="de-DE" dirty="0"/>
              <a:t>Schiffbau</a:t>
            </a:r>
          </a:p>
        </p:txBody>
      </p:sp>
      <p:pic>
        <p:nvPicPr>
          <p:cNvPr id="4" name="Grafik 3" descr="Bildschirmausschnit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9418" y="1916832"/>
            <a:ext cx="1114581" cy="134321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1196964"/>
            <a:ext cx="11377082" cy="517525"/>
          </a:xfrm>
          <a:prstGeom prst="rect">
            <a:avLst/>
          </a:prstGeom>
          <a:solidFill>
            <a:srgbClr val="D05E00">
              <a:alpha val="50000"/>
            </a:srgbClr>
          </a:solidFill>
          <a:ln w="9525">
            <a:noFill/>
            <a:miter lim="800000"/>
            <a:headEnd/>
            <a:tailEnd/>
          </a:ln>
        </p:spPr>
        <p:txBody>
          <a:bodyPr wrap="none" anchor="ctr"/>
          <a:lstStyle/>
          <a:p>
            <a:endParaRPr lang="de-DE"/>
          </a:p>
        </p:txBody>
      </p:sp>
      <p:sp>
        <p:nvSpPr>
          <p:cNvPr id="22531" name="Rectangle 2"/>
          <p:cNvSpPr>
            <a:spLocks noGrp="1" noChangeArrowheads="1"/>
          </p:cNvSpPr>
          <p:nvPr>
            <p:ph type="title"/>
          </p:nvPr>
        </p:nvSpPr>
        <p:spPr/>
        <p:txBody>
          <a:bodyPr/>
          <a:lstStyle/>
          <a:p>
            <a:pPr eaLnBrk="1" hangingPunct="1"/>
            <a:r>
              <a:rPr lang="de-DE"/>
              <a:t>Agenda Block 1</a:t>
            </a:r>
          </a:p>
        </p:txBody>
      </p:sp>
      <p:sp>
        <p:nvSpPr>
          <p:cNvPr id="22532" name="Rectangle 3"/>
          <p:cNvSpPr>
            <a:spLocks noGrp="1" noChangeArrowheads="1"/>
          </p:cNvSpPr>
          <p:nvPr>
            <p:ph type="body" idx="1"/>
          </p:nvPr>
        </p:nvSpPr>
        <p:spPr/>
        <p:txBody>
          <a:bodyPr/>
          <a:lstStyle/>
          <a:p>
            <a:pPr eaLnBrk="1" hangingPunct="1"/>
            <a:r>
              <a:rPr lang="de-DE" dirty="0"/>
              <a:t>Pixelgrafik / Vektorgrafik</a:t>
            </a:r>
          </a:p>
          <a:p>
            <a:pPr eaLnBrk="1" hangingPunct="1"/>
            <a:endParaRPr lang="de-DE" dirty="0"/>
          </a:p>
          <a:p>
            <a:pPr eaLnBrk="1" hangingPunct="1"/>
            <a:endParaRPr lang="de-DE" dirty="0"/>
          </a:p>
          <a:p>
            <a:pPr eaLnBrk="1" hangingPunct="1"/>
            <a:r>
              <a:rPr lang="de-DE" dirty="0"/>
              <a:t>Erste Schritte in Cinema 4D</a:t>
            </a:r>
          </a:p>
          <a:p>
            <a:pPr eaLnBrk="1" hangingPunct="1"/>
            <a:endParaRPr lang="de-DE" dirty="0"/>
          </a:p>
          <a:p>
            <a:pPr eaLnBrk="1" hangingPunct="1"/>
            <a:endParaRPr lang="de-DE" dirty="0"/>
          </a:p>
          <a:p>
            <a:pPr eaLnBrk="1" hangingPunct="1">
              <a:buNone/>
            </a:pP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Quiz 04 - 2</a:t>
            </a:r>
          </a:p>
        </p:txBody>
      </p:sp>
      <p:sp>
        <p:nvSpPr>
          <p:cNvPr id="3" name="Inhaltsplatzhalter 2"/>
          <p:cNvSpPr>
            <a:spLocks noGrp="1"/>
          </p:cNvSpPr>
          <p:nvPr>
            <p:ph idx="1"/>
          </p:nvPr>
        </p:nvSpPr>
        <p:spPr/>
        <p:txBody>
          <a:bodyPr>
            <a:normAutofit/>
          </a:bodyPr>
          <a:lstStyle/>
          <a:p>
            <a:r>
              <a:rPr lang="de-DE" dirty="0"/>
              <a:t>Beschreiben Sie, wie Sie folgende Objekte modellieren würden:</a:t>
            </a:r>
          </a:p>
          <a:p>
            <a:pPr lvl="1"/>
            <a:r>
              <a:rPr lang="de-DE" dirty="0"/>
              <a:t>Schach-Bauer</a:t>
            </a:r>
          </a:p>
          <a:p>
            <a:pPr lvl="1"/>
            <a:r>
              <a:rPr lang="de-DE" dirty="0"/>
              <a:t>Eisenbahnschiene</a:t>
            </a:r>
          </a:p>
          <a:p>
            <a:pPr lvl="1"/>
            <a:r>
              <a:rPr lang="de-DE" dirty="0"/>
              <a:t>Brezel</a:t>
            </a:r>
          </a:p>
          <a:p>
            <a:pPr lvl="1"/>
            <a:r>
              <a:rPr lang="de-DE" dirty="0"/>
              <a:t>Bootsrumpf</a:t>
            </a:r>
          </a:p>
        </p:txBody>
      </p:sp>
      <p:pic>
        <p:nvPicPr>
          <p:cNvPr id="4" name="Grafik 3" descr="https://encrypted-tbn2.gstatic.com/images?q=tbn:ANd9GcQxRihAvMmbP2CPMVjkTfr4Ko0G1gnpxb-3MpGD2FaimtLkb1_r"/>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36141"/>
            <a:ext cx="839644" cy="1417978"/>
          </a:xfrm>
          <a:prstGeom prst="rect">
            <a:avLst/>
          </a:prstGeom>
          <a:noFill/>
          <a:ln>
            <a:noFill/>
          </a:ln>
        </p:spPr>
      </p:pic>
      <p:pic>
        <p:nvPicPr>
          <p:cNvPr id="5" name="Grafik 4" descr="ENDSTATION !"/>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4232" y="2322348"/>
            <a:ext cx="1527606" cy="1428720"/>
          </a:xfrm>
          <a:prstGeom prst="rect">
            <a:avLst/>
          </a:prstGeom>
          <a:noFill/>
          <a:ln>
            <a:noFill/>
          </a:ln>
        </p:spPr>
      </p:pic>
      <p:pic>
        <p:nvPicPr>
          <p:cNvPr id="6" name="Grafik 5" descr="https://encrypted-tbn1.gstatic.com/images?q=tbn:ANd9GcSbLxpbTRuAcWp5bYrR96VTIzmuUGFjQ-5Nedn3DQrmzbHYj8SI"/>
          <p:cNvPicPr/>
          <p:nvPr/>
        </p:nvPicPr>
        <p:blipFill>
          <a:blip r:embed="rId4">
            <a:extLst>
              <a:ext uri="{28A0092B-C50C-407E-A947-70E740481C1C}">
                <a14:useLocalDpi xmlns:a14="http://schemas.microsoft.com/office/drawing/2010/main" val="0"/>
              </a:ext>
            </a:extLst>
          </a:blip>
          <a:srcRect/>
          <a:stretch>
            <a:fillRect/>
          </a:stretch>
        </p:blipFill>
        <p:spPr bwMode="auto">
          <a:xfrm>
            <a:off x="5735960" y="4511373"/>
            <a:ext cx="1728192" cy="1408062"/>
          </a:xfrm>
          <a:prstGeom prst="rect">
            <a:avLst/>
          </a:prstGeom>
          <a:noFill/>
          <a:ln>
            <a:noFill/>
          </a:ln>
        </p:spPr>
      </p:pic>
      <p:pic>
        <p:nvPicPr>
          <p:cNvPr id="7" name="Grafik 6" descr="https://encrypted-tbn0.gstatic.com/images?q=tbn:ANd9GcS_77FpfbvzjSaQM7PXiZtz_BQK7fsMMG4tHijl4Wi6_p7PWHWE"/>
          <p:cNvPicPr/>
          <p:nvPr/>
        </p:nvPicPr>
        <p:blipFill>
          <a:blip r:embed="rId5">
            <a:extLst>
              <a:ext uri="{28A0092B-C50C-407E-A947-70E740481C1C}">
                <a14:useLocalDpi xmlns:a14="http://schemas.microsoft.com/office/drawing/2010/main" val="0"/>
              </a:ext>
            </a:extLst>
          </a:blip>
          <a:srcRect/>
          <a:stretch>
            <a:fillRect/>
          </a:stretch>
        </p:blipFill>
        <p:spPr bwMode="auto">
          <a:xfrm>
            <a:off x="7752185" y="4502382"/>
            <a:ext cx="2504013" cy="1446899"/>
          </a:xfrm>
          <a:prstGeom prst="rect">
            <a:avLst/>
          </a:prstGeom>
          <a:noFill/>
          <a:ln>
            <a:noFill/>
          </a:ln>
        </p:spPr>
      </p:pic>
    </p:spTree>
    <p:extLst>
      <p:ext uri="{BB962C8B-B14F-4D97-AF65-F5344CB8AC3E}">
        <p14:creationId xmlns:p14="http://schemas.microsoft.com/office/powerpoint/2010/main" val="13672959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de-DE" dirty="0"/>
              <a:t>Ende Block 4</a:t>
            </a:r>
          </a:p>
        </p:txBody>
      </p:sp>
      <p:sp>
        <p:nvSpPr>
          <p:cNvPr id="37891" name="Rectangle 3"/>
          <p:cNvSpPr>
            <a:spLocks noGrp="1" noChangeArrowheads="1"/>
          </p:cNvSpPr>
          <p:nvPr>
            <p:ph type="body" idx="1"/>
          </p:nvPr>
        </p:nvSpPr>
        <p:spPr/>
        <p:txBody>
          <a:bodyPr/>
          <a:lstStyle/>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r>
              <a:rPr lang="de-DE"/>
              <a:t>Vielen Dank für Ihre Aufmerksamkeit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782160" y="1196976"/>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46083" name="Rectangle 2"/>
          <p:cNvSpPr>
            <a:spLocks noGrp="1" noChangeArrowheads="1"/>
          </p:cNvSpPr>
          <p:nvPr>
            <p:ph type="title"/>
          </p:nvPr>
        </p:nvSpPr>
        <p:spPr/>
        <p:txBody>
          <a:bodyPr/>
          <a:lstStyle/>
          <a:p>
            <a:pPr eaLnBrk="1" hangingPunct="1"/>
            <a:r>
              <a:rPr lang="de-DE" dirty="0"/>
              <a:t>Agenda Block 5</a:t>
            </a:r>
          </a:p>
        </p:txBody>
      </p:sp>
      <p:sp>
        <p:nvSpPr>
          <p:cNvPr id="46084" name="Rectangle 3"/>
          <p:cNvSpPr>
            <a:spLocks noGrp="1" noChangeArrowheads="1"/>
          </p:cNvSpPr>
          <p:nvPr>
            <p:ph type="body" idx="1"/>
          </p:nvPr>
        </p:nvSpPr>
        <p:spPr/>
        <p:txBody>
          <a:bodyPr/>
          <a:lstStyle/>
          <a:p>
            <a:pPr eaLnBrk="1" hangingPunct="1"/>
            <a:r>
              <a:rPr lang="de-DE" dirty="0"/>
              <a:t>Subdivision </a:t>
            </a:r>
            <a:r>
              <a:rPr lang="de-DE" dirty="0" err="1"/>
              <a:t>Surfaces</a:t>
            </a:r>
            <a:endParaRPr lang="de-DE" dirty="0"/>
          </a:p>
          <a:p>
            <a:pPr marL="0" indent="0" eaLnBrk="1" hangingPunct="1">
              <a:buNone/>
            </a:pPr>
            <a:endParaRPr lang="de-DE" dirty="0"/>
          </a:p>
          <a:p>
            <a:pPr eaLnBrk="1" hangingPunct="1"/>
            <a:r>
              <a:rPr lang="de-DE" dirty="0" err="1"/>
              <a:t>Advanced</a:t>
            </a:r>
            <a:r>
              <a:rPr lang="de-DE" dirty="0"/>
              <a:t> Modelling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el 1"/>
          <p:cNvSpPr>
            <a:spLocks noGrp="1"/>
          </p:cNvSpPr>
          <p:nvPr>
            <p:ph type="title"/>
          </p:nvPr>
        </p:nvSpPr>
        <p:spPr/>
        <p:txBody>
          <a:bodyPr/>
          <a:lstStyle/>
          <a:p>
            <a:r>
              <a:rPr lang="de-DE" dirty="0"/>
              <a:t>Subdivision </a:t>
            </a:r>
            <a:r>
              <a:rPr lang="de-DE" dirty="0" err="1"/>
              <a:t>Surfaces</a:t>
            </a:r>
            <a:endParaRPr lang="de-DE" dirty="0"/>
          </a:p>
        </p:txBody>
      </p:sp>
      <p:sp>
        <p:nvSpPr>
          <p:cNvPr id="45059" name="Inhaltsplatzhalter 2"/>
          <p:cNvSpPr>
            <a:spLocks noGrp="1"/>
          </p:cNvSpPr>
          <p:nvPr>
            <p:ph idx="1"/>
          </p:nvPr>
        </p:nvSpPr>
        <p:spPr>
          <a:xfrm>
            <a:off x="2135188" y="1196976"/>
            <a:ext cx="6889750" cy="5256213"/>
          </a:xfrm>
        </p:spPr>
        <p:txBody>
          <a:bodyPr/>
          <a:lstStyle/>
          <a:p>
            <a:r>
              <a:rPr lang="de-DE" dirty="0"/>
              <a:t>Neben </a:t>
            </a:r>
            <a:r>
              <a:rPr lang="de-DE" dirty="0" err="1"/>
              <a:t>Splines</a:t>
            </a:r>
            <a:r>
              <a:rPr lang="de-DE" dirty="0"/>
              <a:t> weitere Möglichkeit, mit wenig Kontrolldaten viele Polygone zu erzeugen</a:t>
            </a:r>
          </a:p>
          <a:p>
            <a:pPr lvl="1"/>
            <a:r>
              <a:rPr lang="de-DE" dirty="0"/>
              <a:t>Ziel: "glattere" Darstellung eines groben Polygon-Gitters</a:t>
            </a:r>
          </a:p>
          <a:p>
            <a:r>
              <a:rPr lang="de-DE" dirty="0"/>
              <a:t>Ein bestehendes Polygon-</a:t>
            </a:r>
            <a:r>
              <a:rPr lang="de-DE" dirty="0" err="1"/>
              <a:t>Mesh</a:t>
            </a:r>
            <a:r>
              <a:rPr lang="de-DE" dirty="0"/>
              <a:t> wird unterteilt (</a:t>
            </a:r>
            <a:r>
              <a:rPr lang="de-DE" dirty="0" err="1"/>
              <a:t>subdivision</a:t>
            </a:r>
            <a:r>
              <a:rPr lang="de-DE" dirty="0"/>
              <a:t>), um ein feineres </a:t>
            </a:r>
            <a:r>
              <a:rPr lang="de-DE" dirty="0" err="1"/>
              <a:t>Mesh</a:t>
            </a:r>
            <a:r>
              <a:rPr lang="de-DE" dirty="0"/>
              <a:t> zu erzeugen</a:t>
            </a:r>
          </a:p>
          <a:p>
            <a:r>
              <a:rPr lang="de-DE" dirty="0"/>
              <a:t>Mehrere Subdivision-Algorithmen existieren, z.B.</a:t>
            </a:r>
          </a:p>
          <a:p>
            <a:pPr lvl="1"/>
            <a:r>
              <a:rPr lang="de-DE" dirty="0" err="1"/>
              <a:t>Catmull</a:t>
            </a:r>
            <a:r>
              <a:rPr lang="de-DE" dirty="0"/>
              <a:t>-Clark</a:t>
            </a:r>
          </a:p>
          <a:p>
            <a:pPr lvl="1"/>
            <a:r>
              <a:rPr lang="de-DE" dirty="0" err="1"/>
              <a:t>Doo</a:t>
            </a:r>
            <a:r>
              <a:rPr lang="de-DE" dirty="0"/>
              <a:t>-Sabin</a:t>
            </a:r>
          </a:p>
        </p:txBody>
      </p:sp>
      <p:pic>
        <p:nvPicPr>
          <p:cNvPr id="45060" name="Picture 2"/>
          <p:cNvPicPr>
            <a:picLocks noChangeAspect="1" noChangeArrowheads="1"/>
          </p:cNvPicPr>
          <p:nvPr/>
        </p:nvPicPr>
        <p:blipFill>
          <a:blip r:embed="rId3" cstate="print"/>
          <a:srcRect/>
          <a:stretch>
            <a:fillRect/>
          </a:stretch>
        </p:blipFill>
        <p:spPr bwMode="auto">
          <a:xfrm>
            <a:off x="8739189" y="1357313"/>
            <a:ext cx="1552575" cy="14668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fade">
                                      <p:cBhvr>
                                        <p:cTn id="7" dur="1000"/>
                                        <p:tgtEl>
                                          <p:spTgt spid="450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059">
                                            <p:txEl>
                                              <p:pRg st="1" end="1"/>
                                            </p:txEl>
                                          </p:spTgt>
                                        </p:tgtEl>
                                        <p:attrNameLst>
                                          <p:attrName>style.visibility</p:attrName>
                                        </p:attrNameLst>
                                      </p:cBhvr>
                                      <p:to>
                                        <p:strVal val="visible"/>
                                      </p:to>
                                    </p:set>
                                    <p:animEffect transition="in" filter="fade">
                                      <p:cBhvr>
                                        <p:cTn id="12" dur="1000"/>
                                        <p:tgtEl>
                                          <p:spTgt spid="450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059">
                                            <p:txEl>
                                              <p:pRg st="2" end="2"/>
                                            </p:txEl>
                                          </p:spTgt>
                                        </p:tgtEl>
                                        <p:attrNameLst>
                                          <p:attrName>style.visibility</p:attrName>
                                        </p:attrNameLst>
                                      </p:cBhvr>
                                      <p:to>
                                        <p:strVal val="visible"/>
                                      </p:to>
                                    </p:set>
                                    <p:animEffect transition="in" filter="fade">
                                      <p:cBhvr>
                                        <p:cTn id="17" dur="1000"/>
                                        <p:tgtEl>
                                          <p:spTgt spid="45059">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5060"/>
                                        </p:tgtEl>
                                        <p:attrNameLst>
                                          <p:attrName>style.visibility</p:attrName>
                                        </p:attrNameLst>
                                      </p:cBhvr>
                                      <p:to>
                                        <p:strVal val="visible"/>
                                      </p:to>
                                    </p:set>
                                    <p:animEffect transition="in" filter="fade">
                                      <p:cBhvr>
                                        <p:cTn id="20" dur="1000"/>
                                        <p:tgtEl>
                                          <p:spTgt spid="4506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5059">
                                            <p:txEl>
                                              <p:pRg st="3" end="3"/>
                                            </p:txEl>
                                          </p:spTgt>
                                        </p:tgtEl>
                                        <p:attrNameLst>
                                          <p:attrName>style.visibility</p:attrName>
                                        </p:attrNameLst>
                                      </p:cBhvr>
                                      <p:to>
                                        <p:strVal val="visible"/>
                                      </p:to>
                                    </p:set>
                                    <p:animEffect transition="in" filter="fade">
                                      <p:cBhvr>
                                        <p:cTn id="25" dur="1000"/>
                                        <p:tgtEl>
                                          <p:spTgt spid="45059">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5059">
                                            <p:txEl>
                                              <p:pRg st="4" end="4"/>
                                            </p:txEl>
                                          </p:spTgt>
                                        </p:tgtEl>
                                        <p:attrNameLst>
                                          <p:attrName>style.visibility</p:attrName>
                                        </p:attrNameLst>
                                      </p:cBhvr>
                                      <p:to>
                                        <p:strVal val="visible"/>
                                      </p:to>
                                    </p:set>
                                    <p:animEffect transition="in" filter="fade">
                                      <p:cBhvr>
                                        <p:cTn id="30" dur="1000"/>
                                        <p:tgtEl>
                                          <p:spTgt spid="45059">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5059">
                                            <p:txEl>
                                              <p:pRg st="5" end="5"/>
                                            </p:txEl>
                                          </p:spTgt>
                                        </p:tgtEl>
                                        <p:attrNameLst>
                                          <p:attrName>style.visibility</p:attrName>
                                        </p:attrNameLst>
                                      </p:cBhvr>
                                      <p:to>
                                        <p:strVal val="visible"/>
                                      </p:to>
                                    </p:set>
                                    <p:animEffect transition="in" filter="fade">
                                      <p:cBhvr>
                                        <p:cTn id="35" dur="1000"/>
                                        <p:tgtEl>
                                          <p:spTgt spid="450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el 1"/>
          <p:cNvSpPr>
            <a:spLocks noGrp="1"/>
          </p:cNvSpPr>
          <p:nvPr>
            <p:ph type="title"/>
          </p:nvPr>
        </p:nvSpPr>
        <p:spPr/>
        <p:txBody>
          <a:bodyPr/>
          <a:lstStyle/>
          <a:p>
            <a:r>
              <a:rPr lang="de-DE"/>
              <a:t>Eigenschaften von Subdivision Surfaces</a:t>
            </a:r>
          </a:p>
        </p:txBody>
      </p:sp>
      <p:sp>
        <p:nvSpPr>
          <p:cNvPr id="3" name="Inhaltsplatzhalter 2"/>
          <p:cNvSpPr>
            <a:spLocks noGrp="1"/>
          </p:cNvSpPr>
          <p:nvPr>
            <p:ph idx="1"/>
          </p:nvPr>
        </p:nvSpPr>
        <p:spPr>
          <a:xfrm>
            <a:off x="2135188" y="1196976"/>
            <a:ext cx="4532312" cy="5256213"/>
          </a:xfrm>
        </p:spPr>
        <p:txBody>
          <a:bodyPr>
            <a:normAutofit fontScale="92500"/>
          </a:bodyPr>
          <a:lstStyle/>
          <a:p>
            <a:pPr>
              <a:defRPr/>
            </a:pPr>
            <a:r>
              <a:rPr lang="de-DE" dirty="0"/>
              <a:t>Ein polygonales Modell muss bereits bestehen</a:t>
            </a:r>
          </a:p>
          <a:p>
            <a:pPr lvl="1">
              <a:defRPr/>
            </a:pPr>
            <a:r>
              <a:rPr lang="de-DE" dirty="0"/>
              <a:t>Dieses "Low-Res" Modell kontrolliert das entstehende Hi-Res Modell</a:t>
            </a:r>
          </a:p>
          <a:p>
            <a:pPr>
              <a:defRPr/>
            </a:pPr>
            <a:r>
              <a:rPr lang="de-DE" dirty="0"/>
              <a:t>Subdivision kann global auf gesamtes Modell oder lokal auf ausgewählte Polygongruppe angewendet werden</a:t>
            </a:r>
          </a:p>
          <a:p>
            <a:pPr>
              <a:defRPr/>
            </a:pPr>
            <a:r>
              <a:rPr lang="de-DE" dirty="0"/>
              <a:t>Je nach </a:t>
            </a:r>
            <a:r>
              <a:rPr lang="de-DE" dirty="0" err="1"/>
              <a:t>Modelling</a:t>
            </a:r>
            <a:r>
              <a:rPr lang="de-DE" dirty="0"/>
              <a:t> / Rendering Software ist Subdivision ein </a:t>
            </a:r>
          </a:p>
          <a:p>
            <a:pPr lvl="1">
              <a:defRPr/>
            </a:pPr>
            <a:r>
              <a:rPr lang="de-DE" dirty="0"/>
              <a:t>Prozess-Schritt, der zu neuem </a:t>
            </a:r>
            <a:r>
              <a:rPr lang="de-DE" dirty="0" err="1"/>
              <a:t>Poly</a:t>
            </a:r>
            <a:r>
              <a:rPr lang="de-DE" dirty="0"/>
              <a:t>-Modell führt, oder</a:t>
            </a:r>
          </a:p>
          <a:p>
            <a:pPr lvl="1">
              <a:defRPr/>
            </a:pPr>
            <a:r>
              <a:rPr lang="de-DE" dirty="0"/>
              <a:t>Eigenschaft eines Modells</a:t>
            </a:r>
          </a:p>
        </p:txBody>
      </p:sp>
      <p:pic>
        <p:nvPicPr>
          <p:cNvPr id="111618" name="Picture 2"/>
          <p:cNvPicPr>
            <a:picLocks noChangeAspect="1" noChangeArrowheads="1"/>
          </p:cNvPicPr>
          <p:nvPr/>
        </p:nvPicPr>
        <p:blipFill>
          <a:blip r:embed="rId3" cstate="print"/>
          <a:srcRect/>
          <a:stretch>
            <a:fillRect/>
          </a:stretch>
        </p:blipFill>
        <p:spPr bwMode="auto">
          <a:xfrm>
            <a:off x="6953250" y="2786063"/>
            <a:ext cx="3429000" cy="25384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618"/>
                                        </p:tgtEl>
                                        <p:attrNameLst>
                                          <p:attrName>style.visibility</p:attrName>
                                        </p:attrNameLst>
                                      </p:cBhvr>
                                      <p:to>
                                        <p:strVal val="visible"/>
                                      </p:to>
                                    </p:set>
                                    <p:animEffect transition="in" filter="fade">
                                      <p:cBhvr>
                                        <p:cTn id="7" dur="1000"/>
                                        <p:tgtEl>
                                          <p:spTgt spid="1116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el 1"/>
          <p:cNvSpPr>
            <a:spLocks noGrp="1"/>
          </p:cNvSpPr>
          <p:nvPr>
            <p:ph type="title"/>
          </p:nvPr>
        </p:nvSpPr>
        <p:spPr/>
        <p:txBody>
          <a:bodyPr/>
          <a:lstStyle/>
          <a:p>
            <a:r>
              <a:rPr lang="de-DE"/>
              <a:t>Subdivision Algorithmen: Catmull-Clark</a:t>
            </a:r>
          </a:p>
        </p:txBody>
      </p:sp>
      <p:sp>
        <p:nvSpPr>
          <p:cNvPr id="46083" name="Inhaltsplatzhalter 2"/>
          <p:cNvSpPr>
            <a:spLocks noGrp="1"/>
          </p:cNvSpPr>
          <p:nvPr>
            <p:ph idx="1"/>
          </p:nvPr>
        </p:nvSpPr>
        <p:spPr>
          <a:xfrm>
            <a:off x="2135188" y="1196976"/>
            <a:ext cx="5961062" cy="5256213"/>
          </a:xfrm>
        </p:spPr>
        <p:txBody>
          <a:bodyPr/>
          <a:lstStyle/>
          <a:p>
            <a:r>
              <a:rPr lang="de-DE" dirty="0" err="1"/>
              <a:t>Catmull</a:t>
            </a:r>
            <a:r>
              <a:rPr lang="de-DE" dirty="0"/>
              <a:t>-Clark</a:t>
            </a:r>
          </a:p>
          <a:p>
            <a:pPr lvl="1"/>
            <a:r>
              <a:rPr lang="de-DE" dirty="0"/>
              <a:t>Mittlerweile am häufigsten in der CG-Modellierung verwendeter Subdivision-</a:t>
            </a:r>
            <a:r>
              <a:rPr lang="de-DE" dirty="0" err="1"/>
              <a:t>Surface</a:t>
            </a:r>
            <a:r>
              <a:rPr lang="de-DE" dirty="0"/>
              <a:t>-Algorithmus</a:t>
            </a:r>
          </a:p>
          <a:p>
            <a:pPr lvl="1"/>
            <a:r>
              <a:rPr lang="de-DE" dirty="0"/>
              <a:t>1978 von Edwin </a:t>
            </a:r>
            <a:r>
              <a:rPr lang="de-DE" dirty="0" err="1"/>
              <a:t>Catmull</a:t>
            </a:r>
            <a:r>
              <a:rPr lang="de-DE" dirty="0"/>
              <a:t> und Jim Clark ersonnen (bei </a:t>
            </a:r>
            <a:r>
              <a:rPr lang="de-DE" dirty="0" err="1"/>
              <a:t>Pixar</a:t>
            </a:r>
            <a:r>
              <a:rPr lang="de-DE" dirty="0"/>
              <a:t>)</a:t>
            </a:r>
          </a:p>
          <a:p>
            <a:pPr lvl="1"/>
            <a:r>
              <a:rPr lang="de-DE" dirty="0"/>
              <a:t>Gewann Technischen Oscar (</a:t>
            </a:r>
            <a:r>
              <a:rPr lang="de-DE" dirty="0" err="1"/>
              <a:t>Acadamy</a:t>
            </a:r>
            <a:r>
              <a:rPr lang="de-DE" dirty="0"/>
              <a:t> Award) 2005</a:t>
            </a:r>
          </a:p>
          <a:p>
            <a:r>
              <a:rPr lang="de-DE" dirty="0"/>
              <a:t>Unterteilen von Polygonen</a:t>
            </a:r>
          </a:p>
          <a:p>
            <a:r>
              <a:rPr lang="de-DE" dirty="0"/>
              <a:t>Neuberechnung der Positionen der Eckpunkte.</a:t>
            </a:r>
          </a:p>
          <a:p>
            <a:r>
              <a:rPr lang="de-DE" dirty="0"/>
              <a:t>Wiederholtes Anwenden führt zu immer feineren </a:t>
            </a:r>
            <a:r>
              <a:rPr lang="de-DE" dirty="0" err="1"/>
              <a:t>Meshes</a:t>
            </a:r>
            <a:endParaRPr lang="de-DE" dirty="0"/>
          </a:p>
          <a:p>
            <a:pPr>
              <a:buFont typeface="Wingdings" pitchFamily="2" charset="2"/>
              <a:buNone/>
            </a:pPr>
            <a:endParaRPr lang="de-DE" dirty="0"/>
          </a:p>
        </p:txBody>
      </p:sp>
      <p:pic>
        <p:nvPicPr>
          <p:cNvPr id="105475" name="Picture 3"/>
          <p:cNvPicPr>
            <a:picLocks noChangeAspect="1" noChangeArrowheads="1"/>
          </p:cNvPicPr>
          <p:nvPr/>
        </p:nvPicPr>
        <p:blipFill>
          <a:blip r:embed="rId3" cstate="print"/>
          <a:srcRect/>
          <a:stretch>
            <a:fillRect/>
          </a:stretch>
        </p:blipFill>
        <p:spPr bwMode="auto">
          <a:xfrm>
            <a:off x="7881938" y="3929063"/>
            <a:ext cx="2362200" cy="2247900"/>
          </a:xfrm>
          <a:prstGeom prst="rect">
            <a:avLst/>
          </a:prstGeom>
          <a:noFill/>
          <a:ln w="9525">
            <a:noFill/>
            <a:miter lim="800000"/>
            <a:headEnd/>
            <a:tailEnd/>
          </a:ln>
        </p:spPr>
      </p:pic>
      <p:pic>
        <p:nvPicPr>
          <p:cNvPr id="105476" name="Picture 4"/>
          <p:cNvPicPr>
            <a:picLocks noChangeAspect="1" noChangeArrowheads="1"/>
          </p:cNvPicPr>
          <p:nvPr/>
        </p:nvPicPr>
        <p:blipFill>
          <a:blip r:embed="rId4" cstate="print"/>
          <a:srcRect/>
          <a:stretch>
            <a:fillRect/>
          </a:stretch>
        </p:blipFill>
        <p:spPr bwMode="auto">
          <a:xfrm>
            <a:off x="8167689" y="4214814"/>
            <a:ext cx="1666875" cy="1590675"/>
          </a:xfrm>
          <a:prstGeom prst="rect">
            <a:avLst/>
          </a:prstGeom>
          <a:noFill/>
          <a:ln w="9525">
            <a:noFill/>
            <a:miter lim="800000"/>
            <a:headEnd/>
            <a:tailEnd/>
          </a:ln>
        </p:spPr>
      </p:pic>
      <p:pic>
        <p:nvPicPr>
          <p:cNvPr id="105477" name="Picture 5"/>
          <p:cNvPicPr>
            <a:picLocks noChangeAspect="1" noChangeArrowheads="1"/>
          </p:cNvPicPr>
          <p:nvPr/>
        </p:nvPicPr>
        <p:blipFill>
          <a:blip r:embed="rId5" cstate="print"/>
          <a:srcRect/>
          <a:stretch>
            <a:fillRect/>
          </a:stretch>
        </p:blipFill>
        <p:spPr bwMode="auto">
          <a:xfrm>
            <a:off x="8310563" y="4357689"/>
            <a:ext cx="1409700" cy="1362075"/>
          </a:xfrm>
          <a:prstGeom prst="rect">
            <a:avLst/>
          </a:prstGeom>
          <a:noFill/>
          <a:ln w="9525">
            <a:noFill/>
            <a:miter lim="800000"/>
            <a:headEnd/>
            <a:tailEnd/>
          </a:ln>
        </p:spPr>
      </p:pic>
      <p:pic>
        <p:nvPicPr>
          <p:cNvPr id="105478" name="Picture 6"/>
          <p:cNvPicPr>
            <a:picLocks noChangeAspect="1" noChangeArrowheads="1"/>
          </p:cNvPicPr>
          <p:nvPr/>
        </p:nvPicPr>
        <p:blipFill>
          <a:blip r:embed="rId6" cstate="print"/>
          <a:srcRect/>
          <a:stretch>
            <a:fillRect/>
          </a:stretch>
        </p:blipFill>
        <p:spPr bwMode="auto">
          <a:xfrm>
            <a:off x="8382001" y="4357688"/>
            <a:ext cx="1285875" cy="13144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Effect transition="in" filter="fade">
                                      <p:cBhvr>
                                        <p:cTn id="7" dur="1000"/>
                                        <p:tgtEl>
                                          <p:spTgt spid="460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083">
                                            <p:txEl>
                                              <p:pRg st="1" end="1"/>
                                            </p:txEl>
                                          </p:spTgt>
                                        </p:tgtEl>
                                        <p:attrNameLst>
                                          <p:attrName>style.visibility</p:attrName>
                                        </p:attrNameLst>
                                      </p:cBhvr>
                                      <p:to>
                                        <p:strVal val="visible"/>
                                      </p:to>
                                    </p:set>
                                    <p:animEffect transition="in" filter="fade">
                                      <p:cBhvr>
                                        <p:cTn id="12" dur="1000"/>
                                        <p:tgtEl>
                                          <p:spTgt spid="460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083">
                                            <p:txEl>
                                              <p:pRg st="2" end="2"/>
                                            </p:txEl>
                                          </p:spTgt>
                                        </p:tgtEl>
                                        <p:attrNameLst>
                                          <p:attrName>style.visibility</p:attrName>
                                        </p:attrNameLst>
                                      </p:cBhvr>
                                      <p:to>
                                        <p:strVal val="visible"/>
                                      </p:to>
                                    </p:set>
                                    <p:animEffect transition="in" filter="fade">
                                      <p:cBhvr>
                                        <p:cTn id="17" dur="1000"/>
                                        <p:tgtEl>
                                          <p:spTgt spid="460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083">
                                            <p:txEl>
                                              <p:pRg st="3" end="3"/>
                                            </p:txEl>
                                          </p:spTgt>
                                        </p:tgtEl>
                                        <p:attrNameLst>
                                          <p:attrName>style.visibility</p:attrName>
                                        </p:attrNameLst>
                                      </p:cBhvr>
                                      <p:to>
                                        <p:strVal val="visible"/>
                                      </p:to>
                                    </p:set>
                                    <p:animEffect transition="in" filter="fade">
                                      <p:cBhvr>
                                        <p:cTn id="22" dur="1000"/>
                                        <p:tgtEl>
                                          <p:spTgt spid="4608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5475"/>
                                        </p:tgtEl>
                                        <p:attrNameLst>
                                          <p:attrName>style.visibility</p:attrName>
                                        </p:attrNameLst>
                                      </p:cBhvr>
                                      <p:to>
                                        <p:strVal val="visible"/>
                                      </p:to>
                                    </p:set>
                                    <p:animEffect transition="in" filter="fade">
                                      <p:cBhvr>
                                        <p:cTn id="27" dur="1000"/>
                                        <p:tgtEl>
                                          <p:spTgt spid="10547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083">
                                            <p:txEl>
                                              <p:pRg st="4" end="4"/>
                                            </p:txEl>
                                          </p:spTgt>
                                        </p:tgtEl>
                                        <p:attrNameLst>
                                          <p:attrName>style.visibility</p:attrName>
                                        </p:attrNameLst>
                                      </p:cBhvr>
                                      <p:to>
                                        <p:strVal val="visible"/>
                                      </p:to>
                                    </p:set>
                                    <p:animEffect transition="in" filter="fade">
                                      <p:cBhvr>
                                        <p:cTn id="32" dur="1000"/>
                                        <p:tgtEl>
                                          <p:spTgt spid="4608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5476"/>
                                        </p:tgtEl>
                                        <p:attrNameLst>
                                          <p:attrName>style.visibility</p:attrName>
                                        </p:attrNameLst>
                                      </p:cBhvr>
                                      <p:to>
                                        <p:strVal val="visible"/>
                                      </p:to>
                                    </p:set>
                                    <p:animEffect transition="in" filter="fade">
                                      <p:cBhvr>
                                        <p:cTn id="37" dur="1000"/>
                                        <p:tgtEl>
                                          <p:spTgt spid="105476"/>
                                        </p:tgtEl>
                                      </p:cBhvr>
                                    </p:animEffect>
                                  </p:childTnLst>
                                </p:cTn>
                              </p:par>
                              <p:par>
                                <p:cTn id="38" presetID="10" presetClass="exit" presetSubtype="0" fill="hold" nodeType="withEffect">
                                  <p:stCondLst>
                                    <p:cond delay="0"/>
                                  </p:stCondLst>
                                  <p:childTnLst>
                                    <p:animEffect transition="out" filter="fade">
                                      <p:cBhvr>
                                        <p:cTn id="39" dur="1000"/>
                                        <p:tgtEl>
                                          <p:spTgt spid="105475"/>
                                        </p:tgtEl>
                                      </p:cBhvr>
                                    </p:animEffect>
                                    <p:set>
                                      <p:cBhvr>
                                        <p:cTn id="40" dur="1" fill="hold">
                                          <p:stCondLst>
                                            <p:cond delay="999"/>
                                          </p:stCondLst>
                                        </p:cTn>
                                        <p:tgtEl>
                                          <p:spTgt spid="10547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6083">
                                            <p:txEl>
                                              <p:pRg st="5" end="5"/>
                                            </p:txEl>
                                          </p:spTgt>
                                        </p:tgtEl>
                                        <p:attrNameLst>
                                          <p:attrName>style.visibility</p:attrName>
                                        </p:attrNameLst>
                                      </p:cBhvr>
                                      <p:to>
                                        <p:strVal val="visible"/>
                                      </p:to>
                                    </p:set>
                                    <p:animEffect transition="in" filter="fade">
                                      <p:cBhvr>
                                        <p:cTn id="45" dur="1000"/>
                                        <p:tgtEl>
                                          <p:spTgt spid="46083">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6083">
                                            <p:txEl>
                                              <p:pRg st="6" end="6"/>
                                            </p:txEl>
                                          </p:spTgt>
                                        </p:tgtEl>
                                        <p:attrNameLst>
                                          <p:attrName>style.visibility</p:attrName>
                                        </p:attrNameLst>
                                      </p:cBhvr>
                                      <p:to>
                                        <p:strVal val="visible"/>
                                      </p:to>
                                    </p:set>
                                    <p:animEffect transition="in" filter="fade">
                                      <p:cBhvr>
                                        <p:cTn id="50" dur="1000"/>
                                        <p:tgtEl>
                                          <p:spTgt spid="46083">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5477"/>
                                        </p:tgtEl>
                                        <p:attrNameLst>
                                          <p:attrName>style.visibility</p:attrName>
                                        </p:attrNameLst>
                                      </p:cBhvr>
                                      <p:to>
                                        <p:strVal val="visible"/>
                                      </p:to>
                                    </p:set>
                                    <p:animEffect transition="in" filter="fade">
                                      <p:cBhvr>
                                        <p:cTn id="55" dur="1000"/>
                                        <p:tgtEl>
                                          <p:spTgt spid="105477"/>
                                        </p:tgtEl>
                                      </p:cBhvr>
                                    </p:animEffect>
                                  </p:childTnLst>
                                </p:cTn>
                              </p:par>
                              <p:par>
                                <p:cTn id="56" presetID="10" presetClass="exit" presetSubtype="0" fill="hold" nodeType="withEffect">
                                  <p:stCondLst>
                                    <p:cond delay="0"/>
                                  </p:stCondLst>
                                  <p:childTnLst>
                                    <p:animEffect transition="out" filter="fade">
                                      <p:cBhvr>
                                        <p:cTn id="57" dur="1000"/>
                                        <p:tgtEl>
                                          <p:spTgt spid="105476"/>
                                        </p:tgtEl>
                                      </p:cBhvr>
                                    </p:animEffect>
                                    <p:set>
                                      <p:cBhvr>
                                        <p:cTn id="58" dur="1" fill="hold">
                                          <p:stCondLst>
                                            <p:cond delay="999"/>
                                          </p:stCondLst>
                                        </p:cTn>
                                        <p:tgtEl>
                                          <p:spTgt spid="10547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5478"/>
                                        </p:tgtEl>
                                        <p:attrNameLst>
                                          <p:attrName>style.visibility</p:attrName>
                                        </p:attrNameLst>
                                      </p:cBhvr>
                                      <p:to>
                                        <p:strVal val="visible"/>
                                      </p:to>
                                    </p:set>
                                    <p:animEffect transition="in" filter="fade">
                                      <p:cBhvr>
                                        <p:cTn id="63" dur="1000"/>
                                        <p:tgtEl>
                                          <p:spTgt spid="105478"/>
                                        </p:tgtEl>
                                      </p:cBhvr>
                                    </p:animEffect>
                                  </p:childTnLst>
                                </p:cTn>
                              </p:par>
                              <p:par>
                                <p:cTn id="64" presetID="10" presetClass="exit" presetSubtype="0" fill="hold" nodeType="withEffect">
                                  <p:stCondLst>
                                    <p:cond delay="0"/>
                                  </p:stCondLst>
                                  <p:childTnLst>
                                    <p:animEffect transition="out" filter="fade">
                                      <p:cBhvr>
                                        <p:cTn id="65" dur="1000"/>
                                        <p:tgtEl>
                                          <p:spTgt spid="105477"/>
                                        </p:tgtEl>
                                      </p:cBhvr>
                                    </p:animEffect>
                                    <p:set>
                                      <p:cBhvr>
                                        <p:cTn id="66" dur="1" fill="hold">
                                          <p:stCondLst>
                                            <p:cond delay="999"/>
                                          </p:stCondLst>
                                        </p:cTn>
                                        <p:tgtEl>
                                          <p:spTgt spid="1054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el 1"/>
          <p:cNvSpPr>
            <a:spLocks noGrp="1"/>
          </p:cNvSpPr>
          <p:nvPr>
            <p:ph type="title"/>
          </p:nvPr>
        </p:nvSpPr>
        <p:spPr/>
        <p:txBody>
          <a:bodyPr/>
          <a:lstStyle/>
          <a:p>
            <a:r>
              <a:rPr lang="de-DE"/>
              <a:t>Der Catmull-Clark Algorithmus</a:t>
            </a:r>
          </a:p>
        </p:txBody>
      </p:sp>
      <p:pic>
        <p:nvPicPr>
          <p:cNvPr id="23" name="Grafik 22" descr="CC_Cube_0.png"/>
          <p:cNvPicPr>
            <a:picLocks noChangeAspect="1"/>
          </p:cNvPicPr>
          <p:nvPr/>
        </p:nvPicPr>
        <p:blipFill>
          <a:blip r:embed="rId3" cstate="print"/>
          <a:srcRect l="476" t="629" r="952" b="629"/>
          <a:stretch>
            <a:fillRect/>
          </a:stretch>
        </p:blipFill>
        <p:spPr bwMode="auto">
          <a:xfrm>
            <a:off x="7037388" y="2000250"/>
            <a:ext cx="3630612" cy="2757488"/>
          </a:xfrm>
          <a:prstGeom prst="rect">
            <a:avLst/>
          </a:prstGeom>
          <a:noFill/>
          <a:ln w="9525">
            <a:noFill/>
            <a:miter lim="800000"/>
            <a:headEnd/>
            <a:tailEnd/>
          </a:ln>
        </p:spPr>
      </p:pic>
      <p:pic>
        <p:nvPicPr>
          <p:cNvPr id="17" name="Grafik 16" descr="CC_Step_0.wmf"/>
          <p:cNvPicPr>
            <a:picLocks noChangeAspect="1"/>
          </p:cNvPicPr>
          <p:nvPr/>
        </p:nvPicPr>
        <p:blipFill>
          <a:blip r:embed="rId4" cstate="print"/>
          <a:srcRect/>
          <a:stretch>
            <a:fillRect/>
          </a:stretch>
        </p:blipFill>
        <p:spPr bwMode="auto">
          <a:xfrm>
            <a:off x="7510464" y="2160588"/>
            <a:ext cx="2816225" cy="2773362"/>
          </a:xfrm>
          <a:prstGeom prst="rect">
            <a:avLst/>
          </a:prstGeom>
          <a:noFill/>
          <a:ln w="9525">
            <a:noFill/>
            <a:miter lim="800000"/>
            <a:headEnd/>
            <a:tailEnd/>
          </a:ln>
        </p:spPr>
      </p:pic>
      <p:pic>
        <p:nvPicPr>
          <p:cNvPr id="18" name="Grafik 17" descr="CC_Step_1.wmf"/>
          <p:cNvPicPr>
            <a:picLocks noChangeAspect="1"/>
          </p:cNvPicPr>
          <p:nvPr/>
        </p:nvPicPr>
        <p:blipFill>
          <a:blip r:embed="rId5" cstate="print"/>
          <a:srcRect/>
          <a:stretch>
            <a:fillRect/>
          </a:stretch>
        </p:blipFill>
        <p:spPr bwMode="auto">
          <a:xfrm>
            <a:off x="7510464" y="2160588"/>
            <a:ext cx="2816225" cy="2773362"/>
          </a:xfrm>
          <a:prstGeom prst="rect">
            <a:avLst/>
          </a:prstGeom>
          <a:noFill/>
          <a:ln w="9525">
            <a:noFill/>
            <a:miter lim="800000"/>
            <a:headEnd/>
            <a:tailEnd/>
          </a:ln>
        </p:spPr>
      </p:pic>
      <p:pic>
        <p:nvPicPr>
          <p:cNvPr id="19" name="Grafik 18" descr="CC_Step_2.wmf"/>
          <p:cNvPicPr>
            <a:picLocks noChangeAspect="1"/>
          </p:cNvPicPr>
          <p:nvPr/>
        </p:nvPicPr>
        <p:blipFill>
          <a:blip r:embed="rId6" cstate="print"/>
          <a:srcRect/>
          <a:stretch>
            <a:fillRect/>
          </a:stretch>
        </p:blipFill>
        <p:spPr bwMode="auto">
          <a:xfrm>
            <a:off x="7510464" y="2160588"/>
            <a:ext cx="2816225" cy="2773362"/>
          </a:xfrm>
          <a:prstGeom prst="rect">
            <a:avLst/>
          </a:prstGeom>
          <a:noFill/>
          <a:ln w="9525">
            <a:noFill/>
            <a:miter lim="800000"/>
            <a:headEnd/>
            <a:tailEnd/>
          </a:ln>
        </p:spPr>
      </p:pic>
      <p:pic>
        <p:nvPicPr>
          <p:cNvPr id="20" name="Grafik 19" descr="CC_Step_4.wmf"/>
          <p:cNvPicPr>
            <a:picLocks noChangeAspect="1"/>
          </p:cNvPicPr>
          <p:nvPr/>
        </p:nvPicPr>
        <p:blipFill>
          <a:blip r:embed="rId7" cstate="print"/>
          <a:srcRect/>
          <a:stretch>
            <a:fillRect/>
          </a:stretch>
        </p:blipFill>
        <p:spPr bwMode="auto">
          <a:xfrm>
            <a:off x="7510464" y="2160589"/>
            <a:ext cx="2816225" cy="2771775"/>
          </a:xfrm>
          <a:prstGeom prst="rect">
            <a:avLst/>
          </a:prstGeom>
          <a:noFill/>
          <a:ln w="9525">
            <a:noFill/>
            <a:miter lim="800000"/>
            <a:headEnd/>
            <a:tailEnd/>
          </a:ln>
        </p:spPr>
      </p:pic>
      <p:pic>
        <p:nvPicPr>
          <p:cNvPr id="21" name="Grafik 20" descr="CC_Step_5.wmf"/>
          <p:cNvPicPr>
            <a:picLocks noChangeAspect="1"/>
          </p:cNvPicPr>
          <p:nvPr/>
        </p:nvPicPr>
        <p:blipFill>
          <a:blip r:embed="rId8" cstate="print"/>
          <a:srcRect/>
          <a:stretch>
            <a:fillRect/>
          </a:stretch>
        </p:blipFill>
        <p:spPr bwMode="auto">
          <a:xfrm>
            <a:off x="7510463" y="2160588"/>
            <a:ext cx="2813050" cy="2768600"/>
          </a:xfrm>
          <a:prstGeom prst="rect">
            <a:avLst/>
          </a:prstGeom>
          <a:noFill/>
          <a:ln w="9525">
            <a:noFill/>
            <a:miter lim="800000"/>
            <a:headEnd/>
            <a:tailEnd/>
          </a:ln>
        </p:spPr>
      </p:pic>
      <p:pic>
        <p:nvPicPr>
          <p:cNvPr id="24" name="Grafik 23" descr="CC_Cube_1.png"/>
          <p:cNvPicPr>
            <a:picLocks noChangeAspect="1"/>
          </p:cNvPicPr>
          <p:nvPr/>
        </p:nvPicPr>
        <p:blipFill>
          <a:blip r:embed="rId9" cstate="print"/>
          <a:srcRect l="2379" t="3139" r="4759" b="3139"/>
          <a:stretch>
            <a:fillRect/>
          </a:stretch>
        </p:blipFill>
        <p:spPr bwMode="auto">
          <a:xfrm>
            <a:off x="7153276" y="2266950"/>
            <a:ext cx="3444875" cy="2636838"/>
          </a:xfrm>
          <a:prstGeom prst="rect">
            <a:avLst/>
          </a:prstGeom>
          <a:noFill/>
          <a:ln w="9525">
            <a:noFill/>
            <a:miter lim="800000"/>
            <a:headEnd/>
            <a:tailEnd/>
          </a:ln>
        </p:spPr>
      </p:pic>
      <p:pic>
        <p:nvPicPr>
          <p:cNvPr id="22" name="Grafik 21" descr="CC_Step_6.wmf"/>
          <p:cNvPicPr>
            <a:picLocks noChangeAspect="1"/>
          </p:cNvPicPr>
          <p:nvPr/>
        </p:nvPicPr>
        <p:blipFill>
          <a:blip r:embed="rId10" cstate="print"/>
          <a:srcRect/>
          <a:stretch>
            <a:fillRect/>
          </a:stretch>
        </p:blipFill>
        <p:spPr bwMode="auto">
          <a:xfrm>
            <a:off x="7510463" y="2160589"/>
            <a:ext cx="2813050" cy="2771775"/>
          </a:xfrm>
          <a:prstGeom prst="rect">
            <a:avLst/>
          </a:prstGeom>
          <a:noFill/>
          <a:ln w="9525">
            <a:noFill/>
            <a:miter lim="800000"/>
            <a:headEnd/>
            <a:tailEnd/>
          </a:ln>
        </p:spPr>
      </p:pic>
      <p:pic>
        <p:nvPicPr>
          <p:cNvPr id="25" name="Grafik 24" descr="CC_Cube_2.png"/>
          <p:cNvPicPr>
            <a:picLocks noChangeAspect="1"/>
          </p:cNvPicPr>
          <p:nvPr/>
        </p:nvPicPr>
        <p:blipFill>
          <a:blip r:embed="rId11" cstate="print"/>
          <a:srcRect l="2379" t="3139" r="4759" b="3139"/>
          <a:stretch>
            <a:fillRect/>
          </a:stretch>
        </p:blipFill>
        <p:spPr bwMode="auto">
          <a:xfrm>
            <a:off x="7134225" y="2257425"/>
            <a:ext cx="3441700" cy="2635250"/>
          </a:xfrm>
          <a:prstGeom prst="rect">
            <a:avLst/>
          </a:prstGeom>
          <a:noFill/>
          <a:ln w="9525">
            <a:noFill/>
            <a:miter lim="800000"/>
            <a:headEnd/>
            <a:tailEnd/>
          </a:ln>
        </p:spPr>
      </p:pic>
      <p:pic>
        <p:nvPicPr>
          <p:cNvPr id="26" name="Grafik 25" descr="CC_Cube_3.png"/>
          <p:cNvPicPr>
            <a:picLocks noChangeAspect="1"/>
          </p:cNvPicPr>
          <p:nvPr/>
        </p:nvPicPr>
        <p:blipFill>
          <a:blip r:embed="rId12" cstate="print"/>
          <a:srcRect l="2354" t="3139" r="4707" b="3139"/>
          <a:stretch>
            <a:fillRect/>
          </a:stretch>
        </p:blipFill>
        <p:spPr bwMode="auto">
          <a:xfrm>
            <a:off x="7127876" y="2251075"/>
            <a:ext cx="3484563" cy="2635250"/>
          </a:xfrm>
          <a:prstGeom prst="rect">
            <a:avLst/>
          </a:prstGeom>
          <a:noFill/>
          <a:ln w="9525">
            <a:noFill/>
            <a:miter lim="800000"/>
            <a:headEnd/>
            <a:tailEnd/>
          </a:ln>
        </p:spPr>
      </p:pic>
      <p:sp>
        <p:nvSpPr>
          <p:cNvPr id="46083" name="Inhaltsplatzhalter 2"/>
          <p:cNvSpPr>
            <a:spLocks noGrp="1"/>
          </p:cNvSpPr>
          <p:nvPr>
            <p:ph idx="1"/>
          </p:nvPr>
        </p:nvSpPr>
        <p:spPr>
          <a:xfrm>
            <a:off x="1738313" y="1214438"/>
            <a:ext cx="6000750" cy="5256212"/>
          </a:xfrm>
        </p:spPr>
        <p:txBody>
          <a:bodyPr/>
          <a:lstStyle/>
          <a:p>
            <a:r>
              <a:rPr lang="de-DE" dirty="0"/>
              <a:t>Algorithmus </a:t>
            </a:r>
            <a:r>
              <a:rPr lang="de-DE"/>
              <a:t>erzeugt Vierecke </a:t>
            </a:r>
            <a:r>
              <a:rPr lang="de-DE" dirty="0"/>
              <a:t>(Quads)</a:t>
            </a:r>
          </a:p>
          <a:p>
            <a:pPr lvl="1"/>
            <a:r>
              <a:rPr lang="de-DE" dirty="0"/>
              <a:t>Beliebige Polygon-Gitter werden automatisch in Quad-Gitter umgewandelt.</a:t>
            </a:r>
          </a:p>
          <a:p>
            <a:r>
              <a:rPr lang="de-DE" dirty="0"/>
              <a:t>Unterteilen jedes n-Gon in n neue Quads</a:t>
            </a:r>
          </a:p>
          <a:p>
            <a:pPr lvl="1"/>
            <a:r>
              <a:rPr lang="de-DE" dirty="0"/>
              <a:t>Wenn Ausgangspolygon bereits ein Quad, dann werden vier neue Quads erzeugt</a:t>
            </a:r>
          </a:p>
          <a:p>
            <a:r>
              <a:rPr lang="de-DE" dirty="0"/>
              <a:t>Neuberechnung der Positionen der Eckpunkte, basierend auf Gewichtungen der alten Eckpunkten</a:t>
            </a:r>
          </a:p>
          <a:p>
            <a:r>
              <a:rPr lang="de-DE" dirty="0"/>
              <a:t>Wiederholtes Anwenden führt zu immer feineren </a:t>
            </a:r>
            <a:r>
              <a:rPr lang="de-DE" dirty="0" err="1"/>
              <a:t>Meshes</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Effect transition="in" filter="fade">
                                      <p:cBhvr>
                                        <p:cTn id="7" dur="1000"/>
                                        <p:tgtEl>
                                          <p:spTgt spid="460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083">
                                            <p:txEl>
                                              <p:pRg st="1" end="1"/>
                                            </p:txEl>
                                          </p:spTgt>
                                        </p:tgtEl>
                                        <p:attrNameLst>
                                          <p:attrName>style.visibility</p:attrName>
                                        </p:attrNameLst>
                                      </p:cBhvr>
                                      <p:to>
                                        <p:strVal val="visible"/>
                                      </p:to>
                                    </p:set>
                                    <p:animEffect transition="in" filter="fade">
                                      <p:cBhvr>
                                        <p:cTn id="12" dur="1000"/>
                                        <p:tgtEl>
                                          <p:spTgt spid="460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par>
                          <p:cTn id="23" fill="hold">
                            <p:stCondLst>
                              <p:cond delay="500"/>
                            </p:stCondLst>
                            <p:childTnLst>
                              <p:par>
                                <p:cTn id="24" presetID="10" presetClass="exit" presetSubtype="0" fill="hold" nodeType="after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6083">
                                            <p:txEl>
                                              <p:pRg st="2" end="2"/>
                                            </p:txEl>
                                          </p:spTgt>
                                        </p:tgtEl>
                                        <p:attrNameLst>
                                          <p:attrName>style.visibility</p:attrName>
                                        </p:attrNameLst>
                                      </p:cBhvr>
                                      <p:to>
                                        <p:strVal val="visible"/>
                                      </p:to>
                                    </p:set>
                                    <p:animEffect transition="in" filter="fade">
                                      <p:cBhvr>
                                        <p:cTn id="31" dur="1000"/>
                                        <p:tgtEl>
                                          <p:spTgt spid="4608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6083">
                                            <p:txEl>
                                              <p:pRg st="3" end="3"/>
                                            </p:txEl>
                                          </p:spTgt>
                                        </p:tgtEl>
                                        <p:attrNameLst>
                                          <p:attrName>style.visibility</p:attrName>
                                        </p:attrNameLst>
                                      </p:cBhvr>
                                      <p:to>
                                        <p:strVal val="visible"/>
                                      </p:to>
                                    </p:set>
                                    <p:animEffect transition="in" filter="fade">
                                      <p:cBhvr>
                                        <p:cTn id="36" dur="1000"/>
                                        <p:tgtEl>
                                          <p:spTgt spid="4608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500"/>
                            </p:stCondLst>
                            <p:childTnLst>
                              <p:par>
                                <p:cTn id="43" presetID="10" presetClass="exit" presetSubtype="0" fill="hold" nodeType="afterEffect">
                                  <p:stCondLst>
                                    <p:cond delay="0"/>
                                  </p:stCondLst>
                                  <p:childTnLst>
                                    <p:animEffect transition="out" filter="fade">
                                      <p:cBhvr>
                                        <p:cTn id="44" dur="500"/>
                                        <p:tgtEl>
                                          <p:spTgt spid="17"/>
                                        </p:tgtEl>
                                      </p:cBhvr>
                                    </p:animEffect>
                                    <p:set>
                                      <p:cBhvr>
                                        <p:cTn id="45" dur="1" fill="hold">
                                          <p:stCondLst>
                                            <p:cond delay="499"/>
                                          </p:stCondLst>
                                        </p:cTn>
                                        <p:tgtEl>
                                          <p:spTgt spid="1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500"/>
                            </p:stCondLst>
                            <p:childTnLst>
                              <p:par>
                                <p:cTn id="52" presetID="10" presetClass="exit" presetSubtype="0" fill="hold" nodeType="afterEffect">
                                  <p:stCondLst>
                                    <p:cond delay="0"/>
                                  </p:stCondLst>
                                  <p:childTnLst>
                                    <p:animEffect transition="out" filter="fade">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par>
                          <p:cTn id="60" fill="hold">
                            <p:stCondLst>
                              <p:cond delay="500"/>
                            </p:stCondLst>
                            <p:childTnLst>
                              <p:par>
                                <p:cTn id="61" presetID="10" presetClass="exit" presetSubtype="0" fill="hold" nodeType="afterEffect">
                                  <p:stCondLst>
                                    <p:cond delay="0"/>
                                  </p:stCondLst>
                                  <p:childTnLst>
                                    <p:animEffect transition="out" filter="fade">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childTnLst>
                          </p:cTn>
                        </p:par>
                        <p:par>
                          <p:cTn id="69" fill="hold">
                            <p:stCondLst>
                              <p:cond delay="500"/>
                            </p:stCondLst>
                            <p:childTnLst>
                              <p:par>
                                <p:cTn id="70" presetID="10" presetClass="exit" presetSubtype="0" fill="hold" nodeType="after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6083">
                                            <p:txEl>
                                              <p:pRg st="4" end="4"/>
                                            </p:txEl>
                                          </p:spTgt>
                                        </p:tgtEl>
                                        <p:attrNameLst>
                                          <p:attrName>style.visibility</p:attrName>
                                        </p:attrNameLst>
                                      </p:cBhvr>
                                      <p:to>
                                        <p:strVal val="visible"/>
                                      </p:to>
                                    </p:set>
                                    <p:animEffect transition="in" filter="fade">
                                      <p:cBhvr>
                                        <p:cTn id="77" dur="1000"/>
                                        <p:tgtEl>
                                          <p:spTgt spid="46083">
                                            <p:txEl>
                                              <p:pRg st="4" end="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xit" presetSubtype="0" fill="hold" nodeType="withEffect">
                                  <p:stCondLst>
                                    <p:cond delay="0"/>
                                  </p:stCondLst>
                                  <p:childTnLst>
                                    <p:animEffect transition="out" filter="fade">
                                      <p:cBhvr>
                                        <p:cTn id="84" dur="500"/>
                                        <p:tgtEl>
                                          <p:spTgt spid="21"/>
                                        </p:tgtEl>
                                      </p:cBhvr>
                                    </p:animEffect>
                                    <p:set>
                                      <p:cBhvr>
                                        <p:cTn id="85" dur="1" fill="hold">
                                          <p:stCondLst>
                                            <p:cond delay="499"/>
                                          </p:stCondLst>
                                        </p:cTn>
                                        <p:tgtEl>
                                          <p:spTgt spid="21"/>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0"/>
                                        <p:tgtEl>
                                          <p:spTgt spid="2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2"/>
                                        </p:tgtEl>
                                      </p:cBhvr>
                                    </p:animEffect>
                                    <p:set>
                                      <p:cBhvr>
                                        <p:cTn id="95" dur="1" fill="hold">
                                          <p:stCondLst>
                                            <p:cond delay="499"/>
                                          </p:stCondLst>
                                        </p:cTn>
                                        <p:tgtEl>
                                          <p:spTgt spid="22"/>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46083">
                                            <p:txEl>
                                              <p:pRg st="5" end="5"/>
                                            </p:txEl>
                                          </p:spTgt>
                                        </p:tgtEl>
                                        <p:attrNameLst>
                                          <p:attrName>style.visibility</p:attrName>
                                        </p:attrNameLst>
                                      </p:cBhvr>
                                      <p:to>
                                        <p:strVal val="visible"/>
                                      </p:to>
                                    </p:set>
                                    <p:animEffect transition="in" filter="fade">
                                      <p:cBhvr>
                                        <p:cTn id="100" dur="1000"/>
                                        <p:tgtEl>
                                          <p:spTgt spid="46083">
                                            <p:txEl>
                                              <p:pRg st="5" end="5"/>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nodeType="clickEffect">
                                  <p:stCondLst>
                                    <p:cond delay="0"/>
                                  </p:stCondLst>
                                  <p:childTnLst>
                                    <p:animEffect transition="out" filter="fade">
                                      <p:cBhvr>
                                        <p:cTn id="104" dur="500"/>
                                        <p:tgtEl>
                                          <p:spTgt spid="24"/>
                                        </p:tgtEl>
                                      </p:cBhvr>
                                    </p:animEffect>
                                    <p:set>
                                      <p:cBhvr>
                                        <p:cTn id="105" dur="1" fill="hold">
                                          <p:stCondLst>
                                            <p:cond delay="499"/>
                                          </p:stCondLst>
                                        </p:cTn>
                                        <p:tgtEl>
                                          <p:spTgt spid="24"/>
                                        </p:tgtEl>
                                        <p:attrNameLst>
                                          <p:attrName>style.visibility</p:attrName>
                                        </p:attrNameLst>
                                      </p:cBhvr>
                                      <p:to>
                                        <p:strVal val="hidden"/>
                                      </p:to>
                                    </p:set>
                                  </p:childTnLst>
                                </p:cTn>
                              </p:par>
                              <p:par>
                                <p:cTn id="106" presetID="10" presetClass="entr" presetSubtype="0" fill="hold" nodeType="with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fade">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nodeType="clickEffect">
                                  <p:stCondLst>
                                    <p:cond delay="0"/>
                                  </p:stCondLst>
                                  <p:childTnLst>
                                    <p:animEffect transition="out" filter="fade">
                                      <p:cBhvr>
                                        <p:cTn id="112" dur="500"/>
                                        <p:tgtEl>
                                          <p:spTgt spid="25"/>
                                        </p:tgtEl>
                                      </p:cBhvr>
                                    </p:animEffect>
                                    <p:set>
                                      <p:cBhvr>
                                        <p:cTn id="113" dur="1" fill="hold">
                                          <p:stCondLst>
                                            <p:cond delay="499"/>
                                          </p:stCondLst>
                                        </p:cTn>
                                        <p:tgtEl>
                                          <p:spTgt spid="25"/>
                                        </p:tgtEl>
                                        <p:attrNameLst>
                                          <p:attrName>style.visibility</p:attrName>
                                        </p:attrNameLst>
                                      </p:cBhvr>
                                      <p:to>
                                        <p:strVal val="hidden"/>
                                      </p:to>
                                    </p:set>
                                  </p:childTnLst>
                                </p:cTn>
                              </p:par>
                              <p:par>
                                <p:cTn id="114" presetID="10" presetClass="entr" presetSubtype="0" fill="hold" nodeType="withEffect">
                                  <p:stCondLst>
                                    <p:cond delay="0"/>
                                  </p:stCondLst>
                                  <p:childTnLst>
                                    <p:set>
                                      <p:cBhvr>
                                        <p:cTn id="115" dur="1" fill="hold">
                                          <p:stCondLst>
                                            <p:cond delay="0"/>
                                          </p:stCondLst>
                                        </p:cTn>
                                        <p:tgtEl>
                                          <p:spTgt spid="26"/>
                                        </p:tgtEl>
                                        <p:attrNameLst>
                                          <p:attrName>style.visibility</p:attrName>
                                        </p:attrNameLst>
                                      </p:cBhvr>
                                      <p:to>
                                        <p:strVal val="visible"/>
                                      </p:to>
                                    </p:set>
                                    <p:animEffect transition="in" filter="fade">
                                      <p:cBhvr>
                                        <p:cTn id="1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el 1"/>
          <p:cNvSpPr>
            <a:spLocks noGrp="1"/>
          </p:cNvSpPr>
          <p:nvPr>
            <p:ph type="title"/>
          </p:nvPr>
        </p:nvSpPr>
        <p:spPr/>
        <p:txBody>
          <a:bodyPr/>
          <a:lstStyle/>
          <a:p>
            <a:r>
              <a:rPr lang="de-DE"/>
              <a:t>Subdivision Algorithmen: Doo-Sabin</a:t>
            </a:r>
          </a:p>
        </p:txBody>
      </p:sp>
      <p:sp>
        <p:nvSpPr>
          <p:cNvPr id="47107" name="Inhaltsplatzhalter 2"/>
          <p:cNvSpPr>
            <a:spLocks noGrp="1"/>
          </p:cNvSpPr>
          <p:nvPr>
            <p:ph idx="1"/>
          </p:nvPr>
        </p:nvSpPr>
        <p:spPr>
          <a:xfrm>
            <a:off x="2135188" y="1196976"/>
            <a:ext cx="6032500" cy="5256213"/>
          </a:xfrm>
        </p:spPr>
        <p:txBody>
          <a:bodyPr/>
          <a:lstStyle/>
          <a:p>
            <a:r>
              <a:rPr lang="de-DE" dirty="0"/>
              <a:t>Der </a:t>
            </a:r>
            <a:r>
              <a:rPr lang="de-DE" dirty="0" err="1"/>
              <a:t>Soo</a:t>
            </a:r>
            <a:r>
              <a:rPr lang="de-DE"/>
              <a:t>-Sabin-Algorithmus </a:t>
            </a:r>
            <a:r>
              <a:rPr lang="de-DE" dirty="0"/>
              <a:t>ist ein Beispiel für das so genannte Corner-</a:t>
            </a:r>
            <a:r>
              <a:rPr lang="de-DE" dirty="0" err="1"/>
              <a:t>Cutting</a:t>
            </a:r>
            <a:r>
              <a:rPr lang="de-DE" dirty="0"/>
              <a:t> (</a:t>
            </a:r>
            <a:r>
              <a:rPr lang="de-DE" dirty="0" err="1"/>
              <a:t>Bevel</a:t>
            </a:r>
            <a:r>
              <a:rPr lang="de-DE" dirty="0"/>
              <a:t>)</a:t>
            </a:r>
          </a:p>
          <a:p>
            <a:r>
              <a:rPr lang="de-DE" dirty="0"/>
              <a:t>Arbeitet bevorzugt auf Quad-</a:t>
            </a:r>
            <a:r>
              <a:rPr lang="de-DE" dirty="0" err="1"/>
              <a:t>Meshes</a:t>
            </a:r>
            <a:endParaRPr lang="de-DE" dirty="0"/>
          </a:p>
          <a:p>
            <a:r>
              <a:rPr lang="de-DE" dirty="0"/>
              <a:t>Liefert Kombination aus Quads und </a:t>
            </a:r>
            <a:r>
              <a:rPr lang="de-DE" dirty="0" err="1"/>
              <a:t>Tris</a:t>
            </a:r>
            <a:endParaRPr lang="de-DE" dirty="0"/>
          </a:p>
        </p:txBody>
      </p:sp>
      <p:pic>
        <p:nvPicPr>
          <p:cNvPr id="106499" name="Picture 3"/>
          <p:cNvPicPr>
            <a:picLocks noChangeAspect="1" noChangeArrowheads="1"/>
          </p:cNvPicPr>
          <p:nvPr/>
        </p:nvPicPr>
        <p:blipFill>
          <a:blip r:embed="rId3" cstate="print"/>
          <a:srcRect/>
          <a:stretch>
            <a:fillRect/>
          </a:stretch>
        </p:blipFill>
        <p:spPr bwMode="auto">
          <a:xfrm>
            <a:off x="8024813" y="3786189"/>
            <a:ext cx="2286000" cy="2295525"/>
          </a:xfrm>
          <a:prstGeom prst="rect">
            <a:avLst/>
          </a:prstGeom>
          <a:noFill/>
          <a:ln w="9525">
            <a:noFill/>
            <a:miter lim="800000"/>
            <a:headEnd/>
            <a:tailEnd/>
          </a:ln>
        </p:spPr>
      </p:pic>
      <p:pic>
        <p:nvPicPr>
          <p:cNvPr id="106500" name="Picture 4"/>
          <p:cNvPicPr>
            <a:picLocks noChangeAspect="1" noChangeArrowheads="1"/>
          </p:cNvPicPr>
          <p:nvPr/>
        </p:nvPicPr>
        <p:blipFill>
          <a:blip r:embed="rId4" cstate="print"/>
          <a:srcRect/>
          <a:stretch>
            <a:fillRect/>
          </a:stretch>
        </p:blipFill>
        <p:spPr bwMode="auto">
          <a:xfrm>
            <a:off x="8096251" y="3786189"/>
            <a:ext cx="2257425" cy="2219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Effect transition="in" filter="fade">
                                      <p:cBhvr>
                                        <p:cTn id="7" dur="1000"/>
                                        <p:tgtEl>
                                          <p:spTgt spid="4710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7107">
                                            <p:txEl>
                                              <p:pRg st="1" end="1"/>
                                            </p:txEl>
                                          </p:spTgt>
                                        </p:tgtEl>
                                        <p:attrNameLst>
                                          <p:attrName>style.visibility</p:attrName>
                                        </p:attrNameLst>
                                      </p:cBhvr>
                                      <p:to>
                                        <p:strVal val="visible"/>
                                      </p:to>
                                    </p:set>
                                    <p:animEffect transition="in" filter="fade">
                                      <p:cBhvr>
                                        <p:cTn id="10" dur="1000"/>
                                        <p:tgtEl>
                                          <p:spTgt spid="4710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7107">
                                            <p:txEl>
                                              <p:pRg st="2" end="2"/>
                                            </p:txEl>
                                          </p:spTgt>
                                        </p:tgtEl>
                                        <p:attrNameLst>
                                          <p:attrName>style.visibility</p:attrName>
                                        </p:attrNameLst>
                                      </p:cBhvr>
                                      <p:to>
                                        <p:strVal val="visible"/>
                                      </p:to>
                                    </p:set>
                                    <p:animEffect transition="in" filter="fade">
                                      <p:cBhvr>
                                        <p:cTn id="13" dur="1000"/>
                                        <p:tgtEl>
                                          <p:spTgt spid="4710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6499"/>
                                        </p:tgtEl>
                                        <p:attrNameLst>
                                          <p:attrName>style.visibility</p:attrName>
                                        </p:attrNameLst>
                                      </p:cBhvr>
                                      <p:to>
                                        <p:strVal val="visible"/>
                                      </p:to>
                                    </p:set>
                                    <p:animEffect transition="in" filter="fade">
                                      <p:cBhvr>
                                        <p:cTn id="18" dur="1000"/>
                                        <p:tgtEl>
                                          <p:spTgt spid="10649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6500"/>
                                        </p:tgtEl>
                                        <p:attrNameLst>
                                          <p:attrName>style.visibility</p:attrName>
                                        </p:attrNameLst>
                                      </p:cBhvr>
                                      <p:to>
                                        <p:strVal val="visible"/>
                                      </p:to>
                                    </p:set>
                                    <p:animEffect transition="in" filter="fade">
                                      <p:cBhvr>
                                        <p:cTn id="23" dur="1000"/>
                                        <p:tgtEl>
                                          <p:spTgt spid="106500"/>
                                        </p:tgtEl>
                                      </p:cBhvr>
                                    </p:animEffect>
                                  </p:childTnLst>
                                </p:cTn>
                              </p:par>
                              <p:par>
                                <p:cTn id="24" presetID="10" presetClass="exit" presetSubtype="0" fill="hold" nodeType="withEffect">
                                  <p:stCondLst>
                                    <p:cond delay="0"/>
                                  </p:stCondLst>
                                  <p:childTnLst>
                                    <p:animEffect transition="out" filter="fade">
                                      <p:cBhvr>
                                        <p:cTn id="25" dur="1000"/>
                                        <p:tgtEl>
                                          <p:spTgt spid="106499"/>
                                        </p:tgtEl>
                                      </p:cBhvr>
                                    </p:animEffect>
                                    <p:set>
                                      <p:cBhvr>
                                        <p:cTn id="26" dur="1" fill="hold">
                                          <p:stCondLst>
                                            <p:cond delay="999"/>
                                          </p:stCondLst>
                                        </p:cTn>
                                        <p:tgtEl>
                                          <p:spTgt spid="1064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Subdivision Surface Objekt in Cinema 4D</a:t>
            </a:r>
          </a:p>
        </p:txBody>
      </p:sp>
      <p:sp>
        <p:nvSpPr>
          <p:cNvPr id="3" name="Inhaltsplatzhalter 2"/>
          <p:cNvSpPr>
            <a:spLocks noGrp="1"/>
          </p:cNvSpPr>
          <p:nvPr>
            <p:ph idx="1"/>
          </p:nvPr>
        </p:nvSpPr>
        <p:spPr>
          <a:xfrm>
            <a:off x="2135189" y="1196976"/>
            <a:ext cx="5889637" cy="5256213"/>
          </a:xfrm>
        </p:spPr>
        <p:txBody>
          <a:bodyPr/>
          <a:lstStyle/>
          <a:p>
            <a:r>
              <a:rPr lang="de-DE" dirty="0"/>
              <a:t>Früher „</a:t>
            </a:r>
            <a:r>
              <a:rPr lang="de-DE" dirty="0" err="1"/>
              <a:t>HyperNURBS</a:t>
            </a:r>
            <a:r>
              <a:rPr lang="de-DE" dirty="0"/>
              <a:t>“ genannt - hat nichts mit NURBS im math. Sprachgebrauch zu tun</a:t>
            </a:r>
          </a:p>
          <a:p>
            <a:r>
              <a:rPr lang="de-DE" dirty="0"/>
              <a:t>Verwendung:</a:t>
            </a:r>
          </a:p>
          <a:p>
            <a:pPr lvl="1"/>
            <a:r>
              <a:rPr lang="de-DE" dirty="0"/>
              <a:t>Erzeugen eines Modells mit wenig Polygonen</a:t>
            </a:r>
          </a:p>
          <a:p>
            <a:pPr lvl="1"/>
            <a:r>
              <a:rPr lang="de-DE" dirty="0"/>
              <a:t>Einfügen des Low-Poly-Modells in ein Subdivision-Surface -Objekt</a:t>
            </a:r>
          </a:p>
          <a:p>
            <a:pPr lvl="1"/>
            <a:r>
              <a:rPr lang="de-DE" dirty="0"/>
              <a:t>Einstellungen der </a:t>
            </a:r>
            <a:r>
              <a:rPr lang="de-DE" dirty="0" err="1"/>
              <a:t>Subdivisions</a:t>
            </a:r>
            <a:r>
              <a:rPr lang="de-DE" dirty="0"/>
              <a:t> für die Darstellung im Editor und für das Rendering</a:t>
            </a:r>
          </a:p>
          <a:p>
            <a:pPr lvl="1"/>
            <a:r>
              <a:rPr lang="de-DE" dirty="0"/>
              <a:t>Veränderung des Kontroll-Modells führt zu „glatten“ Veränderungen des </a:t>
            </a:r>
            <a:r>
              <a:rPr lang="de-DE" dirty="0" err="1"/>
              <a:t>HyperNURBS</a:t>
            </a:r>
            <a:endParaRPr lang="de-DE" dirty="0"/>
          </a:p>
        </p:txBody>
      </p:sp>
      <p:pic>
        <p:nvPicPr>
          <p:cNvPr id="4" name="Grafik 3" descr="Bildschirmausschnit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0296" y="1340768"/>
            <a:ext cx="1409897" cy="3238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Quiz 05</a:t>
            </a:r>
          </a:p>
        </p:txBody>
      </p:sp>
      <p:sp>
        <p:nvSpPr>
          <p:cNvPr id="3" name="Inhaltsplatzhalter 2"/>
          <p:cNvSpPr>
            <a:spLocks noGrp="1"/>
          </p:cNvSpPr>
          <p:nvPr>
            <p:ph idx="1"/>
          </p:nvPr>
        </p:nvSpPr>
        <p:spPr/>
        <p:txBody>
          <a:bodyPr>
            <a:normAutofit/>
          </a:bodyPr>
          <a:lstStyle/>
          <a:p>
            <a:r>
              <a:rPr lang="de-DE" dirty="0"/>
              <a:t>Ein Modell besteht aus fünf Dreiecken, zwei Vierecken und einem Fünfeck. Dieses Modell wird mit dem </a:t>
            </a:r>
            <a:r>
              <a:rPr lang="de-DE" dirty="0" err="1"/>
              <a:t>Catmull</a:t>
            </a:r>
            <a:r>
              <a:rPr lang="de-DE" dirty="0"/>
              <a:t>-Clark Algorithmus einmal unterteilt. </a:t>
            </a:r>
            <a:r>
              <a:rPr lang="de-DE" dirty="0" err="1"/>
              <a:t>Wieviele</a:t>
            </a:r>
            <a:r>
              <a:rPr lang="de-DE"/>
              <a:t> Polygone </a:t>
            </a:r>
            <a:r>
              <a:rPr lang="de-DE" dirty="0"/>
              <a:t>welcher Art (Drei-, Vier- oder Fünfecke) erhält man?</a:t>
            </a:r>
          </a:p>
        </p:txBody>
      </p:sp>
      <p:pic>
        <p:nvPicPr>
          <p:cNvPr id="10" name="Grafik 9" descr="Bildschirmausschnit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7689" y="3068960"/>
            <a:ext cx="5261083" cy="2915338"/>
          </a:xfrm>
          <a:prstGeom prst="rect">
            <a:avLst/>
          </a:prstGeom>
        </p:spPr>
      </p:pic>
    </p:spTree>
    <p:extLst>
      <p:ext uri="{BB962C8B-B14F-4D97-AF65-F5344CB8AC3E}">
        <p14:creationId xmlns:p14="http://schemas.microsoft.com/office/powerpoint/2010/main" val="570556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el 1"/>
          <p:cNvSpPr>
            <a:spLocks noGrp="1"/>
          </p:cNvSpPr>
          <p:nvPr>
            <p:ph type="title"/>
          </p:nvPr>
        </p:nvSpPr>
        <p:spPr/>
        <p:txBody>
          <a:bodyPr/>
          <a:lstStyle/>
          <a:p>
            <a:r>
              <a:rPr lang="de-DE"/>
              <a:t>Pixelgrafik vs Vektorgrafik</a:t>
            </a:r>
          </a:p>
        </p:txBody>
      </p:sp>
      <p:sp>
        <p:nvSpPr>
          <p:cNvPr id="3" name="Inhaltsplatzhalter 2"/>
          <p:cNvSpPr>
            <a:spLocks noGrp="1"/>
          </p:cNvSpPr>
          <p:nvPr>
            <p:ph idx="1"/>
          </p:nvPr>
        </p:nvSpPr>
        <p:spPr/>
        <p:txBody>
          <a:bodyPr/>
          <a:lstStyle/>
          <a:p>
            <a:r>
              <a:rPr lang="de-DE" dirty="0"/>
              <a:t>Grafische Darstellungen im Rechner: </a:t>
            </a:r>
          </a:p>
          <a:p>
            <a:pPr marL="400050" lvl="1" indent="0">
              <a:buNone/>
            </a:pPr>
            <a:r>
              <a:rPr lang="de-DE" dirty="0"/>
              <a:t>-&gt; Grafiken müssen in Zahlen vorliegen</a:t>
            </a:r>
          </a:p>
          <a:p>
            <a:r>
              <a:rPr lang="de-DE" dirty="0"/>
              <a:t>Pixelgrafik</a:t>
            </a:r>
          </a:p>
          <a:p>
            <a:pPr lvl="1"/>
            <a:r>
              <a:rPr lang="de-DE" dirty="0"/>
              <a:t>Bilder sind aus einzelnen Pixeln (Picture Elements) zusammengesetzt</a:t>
            </a:r>
          </a:p>
          <a:p>
            <a:pPr lvl="1"/>
            <a:r>
              <a:rPr lang="de-DE" dirty="0"/>
              <a:t>Mosaik aus einzelnen, rechteckigen (meist quadratischen) Bildpunkten</a:t>
            </a:r>
          </a:p>
          <a:p>
            <a:pPr lvl="1"/>
            <a:r>
              <a:rPr lang="de-DE" dirty="0"/>
              <a:t>Jeder Bildpunkt entspricht einer Farbe</a:t>
            </a:r>
          </a:p>
          <a:p>
            <a:r>
              <a:rPr lang="de-DE" dirty="0"/>
              <a:t>Vektorgrafik</a:t>
            </a:r>
          </a:p>
          <a:p>
            <a:pPr lvl="1"/>
            <a:r>
              <a:rPr lang="de-DE" dirty="0"/>
              <a:t>Bilder entstehen aus Flächen und Linien</a:t>
            </a:r>
          </a:p>
          <a:p>
            <a:pPr lvl="2"/>
            <a:r>
              <a:rPr lang="de-DE" dirty="0"/>
              <a:t>Linien: Folge von Eckpunkten (</a:t>
            </a:r>
            <a:r>
              <a:rPr lang="de-DE" dirty="0" err="1"/>
              <a:t>Polyline</a:t>
            </a:r>
            <a:r>
              <a:rPr lang="de-DE" dirty="0"/>
              <a:t>) oder Folge von Kurvensegmenten</a:t>
            </a:r>
          </a:p>
          <a:p>
            <a:pPr lvl="2"/>
            <a:r>
              <a:rPr lang="de-DE" dirty="0"/>
              <a:t>Flächen: Geschlossene Linien mit Füllfarbe (oder Füll-Effekten)</a:t>
            </a:r>
          </a:p>
          <a:p>
            <a:pPr lvl="1">
              <a:buFont typeface="Wingdings" pitchFamily="2" charset="2"/>
              <a:buNone/>
            </a:pPr>
            <a:endParaRPr lang="de-DE"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2054220"/>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46083" name="Rectangle 2"/>
          <p:cNvSpPr>
            <a:spLocks noGrp="1" noChangeArrowheads="1"/>
          </p:cNvSpPr>
          <p:nvPr>
            <p:ph type="title"/>
          </p:nvPr>
        </p:nvSpPr>
        <p:spPr/>
        <p:txBody>
          <a:bodyPr/>
          <a:lstStyle/>
          <a:p>
            <a:pPr eaLnBrk="1" hangingPunct="1"/>
            <a:r>
              <a:rPr lang="de-DE" dirty="0"/>
              <a:t>Agenda Block 5</a:t>
            </a:r>
          </a:p>
        </p:txBody>
      </p:sp>
      <p:sp>
        <p:nvSpPr>
          <p:cNvPr id="46084" name="Rectangle 3"/>
          <p:cNvSpPr>
            <a:spLocks noGrp="1" noChangeArrowheads="1"/>
          </p:cNvSpPr>
          <p:nvPr>
            <p:ph type="body" idx="1"/>
          </p:nvPr>
        </p:nvSpPr>
        <p:spPr/>
        <p:txBody>
          <a:bodyPr/>
          <a:lstStyle/>
          <a:p>
            <a:pPr eaLnBrk="1" hangingPunct="1"/>
            <a:r>
              <a:rPr lang="de-DE" dirty="0"/>
              <a:t>Subdivision </a:t>
            </a:r>
            <a:r>
              <a:rPr lang="de-DE" dirty="0" err="1"/>
              <a:t>Surfaces</a:t>
            </a:r>
            <a:endParaRPr lang="de-DE" dirty="0"/>
          </a:p>
          <a:p>
            <a:pPr marL="0" indent="0" eaLnBrk="1" hangingPunct="1">
              <a:buNone/>
            </a:pPr>
            <a:endParaRPr lang="de-DE" dirty="0"/>
          </a:p>
          <a:p>
            <a:pPr eaLnBrk="1" hangingPunct="1"/>
            <a:r>
              <a:rPr lang="de-DE" dirty="0" err="1"/>
              <a:t>Advanced</a:t>
            </a:r>
            <a:r>
              <a:rPr lang="de-DE" dirty="0"/>
              <a:t> Modelling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Arbeiten mit Subdivision-Surface-Objekt</a:t>
            </a:r>
          </a:p>
        </p:txBody>
      </p:sp>
      <p:sp>
        <p:nvSpPr>
          <p:cNvPr id="3" name="Inhaltsplatzhalter 2"/>
          <p:cNvSpPr>
            <a:spLocks noGrp="1"/>
          </p:cNvSpPr>
          <p:nvPr>
            <p:ph idx="1"/>
          </p:nvPr>
        </p:nvSpPr>
        <p:spPr>
          <a:xfrm>
            <a:off x="814918" y="1196976"/>
            <a:ext cx="7209909" cy="5256213"/>
          </a:xfrm>
        </p:spPr>
        <p:txBody>
          <a:bodyPr>
            <a:normAutofit lnSpcReduction="10000"/>
          </a:bodyPr>
          <a:lstStyle/>
          <a:p>
            <a:r>
              <a:rPr lang="de-DE" dirty="0"/>
              <a:t>Subdivision-Surface-Objekt wird von Kontrollobjekt gesteuert</a:t>
            </a:r>
          </a:p>
          <a:p>
            <a:pPr lvl="1"/>
            <a:r>
              <a:rPr lang="de-DE" dirty="0"/>
              <a:t>Kontroll-Objekt muss erstes Kind-Objekt des </a:t>
            </a:r>
            <a:r>
              <a:rPr lang="de-DE" dirty="0" err="1"/>
              <a:t>HyperNURBS</a:t>
            </a:r>
            <a:r>
              <a:rPr lang="de-DE" dirty="0"/>
              <a:t> sein</a:t>
            </a:r>
          </a:p>
          <a:p>
            <a:pPr lvl="1"/>
            <a:r>
              <a:rPr lang="de-DE" dirty="0"/>
              <a:t>Anzahl der rekursiven Unterteilungen einstellbar</a:t>
            </a:r>
          </a:p>
          <a:p>
            <a:r>
              <a:rPr lang="de-DE" dirty="0"/>
              <a:t>Kontrollobjekte</a:t>
            </a:r>
          </a:p>
          <a:p>
            <a:pPr lvl="1"/>
            <a:r>
              <a:rPr lang="de-DE" dirty="0"/>
              <a:t>Sollten aus </a:t>
            </a:r>
            <a:r>
              <a:rPr lang="de-DE" dirty="0" err="1"/>
              <a:t>Quads</a:t>
            </a:r>
            <a:r>
              <a:rPr lang="de-DE" dirty="0"/>
              <a:t> bestehen</a:t>
            </a:r>
          </a:p>
          <a:p>
            <a:pPr lvl="1"/>
            <a:r>
              <a:rPr lang="de-DE" dirty="0"/>
              <a:t>Sollten aus so wenig Polygonen wie möglich bestehen</a:t>
            </a:r>
          </a:p>
          <a:p>
            <a:pPr lvl="1"/>
            <a:r>
              <a:rPr lang="de-DE" dirty="0"/>
              <a:t>T-Cracks vermeiden</a:t>
            </a:r>
          </a:p>
          <a:p>
            <a:r>
              <a:rPr lang="de-DE" dirty="0"/>
              <a:t>Starten mit Grundobjekt</a:t>
            </a:r>
          </a:p>
          <a:p>
            <a:pPr lvl="1"/>
            <a:r>
              <a:rPr lang="de-DE" dirty="0"/>
              <a:t>z.B. Würfel </a:t>
            </a:r>
          </a:p>
          <a:p>
            <a:pPr lvl="2"/>
            <a:r>
              <a:rPr lang="de-DE" dirty="0" err="1"/>
              <a:t>evtl</a:t>
            </a:r>
            <a:r>
              <a:rPr lang="de-DE" dirty="0"/>
              <a:t> mehrfach unterteilt</a:t>
            </a:r>
          </a:p>
          <a:p>
            <a:pPr lvl="1"/>
            <a:r>
              <a:rPr lang="de-DE" dirty="0"/>
              <a:t>Kugel</a:t>
            </a:r>
          </a:p>
          <a:p>
            <a:pPr lvl="2"/>
            <a:r>
              <a:rPr lang="de-DE" dirty="0"/>
              <a:t>Typ: Hexaeder</a:t>
            </a:r>
          </a:p>
          <a:p>
            <a:pPr lvl="2"/>
            <a:r>
              <a:rPr lang="de-DE" dirty="0"/>
              <a:t>Segmente: wenig!</a:t>
            </a:r>
          </a:p>
          <a:p>
            <a:pPr lvl="2"/>
            <a:endParaRPr lang="de-DE" dirty="0"/>
          </a:p>
          <a:p>
            <a:pPr lvl="1">
              <a:buNone/>
            </a:pPr>
            <a:endParaRPr lang="de-DE" dirty="0"/>
          </a:p>
        </p:txBody>
      </p:sp>
      <p:pic>
        <p:nvPicPr>
          <p:cNvPr id="292866" name="Picture 2"/>
          <p:cNvPicPr>
            <a:picLocks noChangeAspect="1" noChangeArrowheads="1"/>
          </p:cNvPicPr>
          <p:nvPr/>
        </p:nvPicPr>
        <p:blipFill>
          <a:blip r:embed="rId2" cstate="print"/>
          <a:srcRect/>
          <a:stretch>
            <a:fillRect/>
          </a:stretch>
        </p:blipFill>
        <p:spPr bwMode="auto">
          <a:xfrm>
            <a:off x="8453455" y="4857760"/>
            <a:ext cx="2005803" cy="1628772"/>
          </a:xfrm>
          <a:prstGeom prst="rect">
            <a:avLst/>
          </a:prstGeom>
          <a:noFill/>
          <a:ln w="9525">
            <a:noFill/>
            <a:miter lim="800000"/>
            <a:headEnd/>
            <a:tailEnd/>
          </a:ln>
        </p:spPr>
      </p:pic>
      <p:pic>
        <p:nvPicPr>
          <p:cNvPr id="292867" name="Picture 3"/>
          <p:cNvPicPr>
            <a:picLocks noChangeAspect="1" noChangeArrowheads="1"/>
          </p:cNvPicPr>
          <p:nvPr/>
        </p:nvPicPr>
        <p:blipFill>
          <a:blip r:embed="rId3" cstate="print"/>
          <a:srcRect/>
          <a:stretch>
            <a:fillRect/>
          </a:stretch>
        </p:blipFill>
        <p:spPr bwMode="auto">
          <a:xfrm>
            <a:off x="8453454" y="3210484"/>
            <a:ext cx="2000264" cy="1504400"/>
          </a:xfrm>
          <a:prstGeom prst="rect">
            <a:avLst/>
          </a:prstGeom>
          <a:noFill/>
          <a:ln w="9525">
            <a:noFill/>
            <a:miter lim="800000"/>
            <a:headEnd/>
            <a:tailEnd/>
          </a:ln>
        </p:spPr>
      </p:pic>
      <p:pic>
        <p:nvPicPr>
          <p:cNvPr id="292868" name="Picture 4"/>
          <p:cNvPicPr>
            <a:picLocks noChangeAspect="1" noChangeArrowheads="1"/>
          </p:cNvPicPr>
          <p:nvPr/>
        </p:nvPicPr>
        <p:blipFill>
          <a:blip r:embed="rId4" cstate="print"/>
          <a:srcRect/>
          <a:stretch>
            <a:fillRect/>
          </a:stretch>
        </p:blipFill>
        <p:spPr bwMode="auto">
          <a:xfrm>
            <a:off x="8453454" y="1579458"/>
            <a:ext cx="2000264" cy="1492344"/>
          </a:xfrm>
          <a:prstGeom prst="rect">
            <a:avLst/>
          </a:prstGeom>
          <a:noFill/>
          <a:ln w="9525">
            <a:noFill/>
            <a:miter lim="800000"/>
            <a:headEnd/>
            <a:tailEnd/>
          </a:ln>
        </p:spPr>
      </p:pic>
      <p:sp>
        <p:nvSpPr>
          <p:cNvPr id="7" name="&quot;Nein&quot;-Symbol 6"/>
          <p:cNvSpPr/>
          <p:nvPr/>
        </p:nvSpPr>
        <p:spPr>
          <a:xfrm>
            <a:off x="8739206" y="1571612"/>
            <a:ext cx="1500198" cy="1500198"/>
          </a:xfrm>
          <a:prstGeom prst="noSmoking">
            <a:avLst/>
          </a:prstGeom>
          <a:solidFill>
            <a:srgbClr val="FF0000">
              <a:alpha val="2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92867"/>
                                        </p:tgtEl>
                                        <p:attrNameLst>
                                          <p:attrName>style.visibility</p:attrName>
                                        </p:attrNameLst>
                                      </p:cBhvr>
                                      <p:to>
                                        <p:strVal val="visible"/>
                                      </p:to>
                                    </p:set>
                                    <p:animEffect transition="in" filter="fade">
                                      <p:cBhvr>
                                        <p:cTn id="20" dur="1000"/>
                                        <p:tgtEl>
                                          <p:spTgt spid="292867"/>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92866"/>
                                        </p:tgtEl>
                                        <p:attrNameLst>
                                          <p:attrName>style.visibility</p:attrName>
                                        </p:attrNameLst>
                                      </p:cBhvr>
                                      <p:to>
                                        <p:strVal val="visible"/>
                                      </p:to>
                                    </p:set>
                                    <p:animEffect transition="in" filter="fade">
                                      <p:cBhvr>
                                        <p:cTn id="24" dur="1000"/>
                                        <p:tgtEl>
                                          <p:spTgt spid="29286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92868"/>
                                        </p:tgtEl>
                                        <p:attrNameLst>
                                          <p:attrName>style.visibility</p:attrName>
                                        </p:attrNameLst>
                                      </p:cBhvr>
                                      <p:to>
                                        <p:strVal val="visible"/>
                                      </p:to>
                                    </p:set>
                                    <p:animEffect transition="in" filter="fade">
                                      <p:cBhvr>
                                        <p:cTn id="45" dur="1000"/>
                                        <p:tgtEl>
                                          <p:spTgt spid="292868"/>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Effect transition="in" filter="fade">
                                      <p:cBhvr>
                                        <p:cTn id="54" dur="500"/>
                                        <p:tgtEl>
                                          <p:spTgt spid="3">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Effect transition="in" filter="fade">
                                      <p:cBhvr>
                                        <p:cTn id="59" dur="500"/>
                                        <p:tgtEl>
                                          <p:spTgt spid="3">
                                            <p:txEl>
                                              <p:pRg st="8" end="8"/>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9" end="9"/>
                                            </p:txEl>
                                          </p:spTgt>
                                        </p:tgtEl>
                                        <p:attrNameLst>
                                          <p:attrName>style.visibility</p:attrName>
                                        </p:attrNameLst>
                                      </p:cBhvr>
                                      <p:to>
                                        <p:strVal val="visible"/>
                                      </p:to>
                                    </p:set>
                                    <p:animEffect transition="in" filter="fade">
                                      <p:cBhvr>
                                        <p:cTn id="64" dur="500"/>
                                        <p:tgtEl>
                                          <p:spTgt spid="3">
                                            <p:txEl>
                                              <p:pRg st="9" end="9"/>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
                                            <p:txEl>
                                              <p:pRg st="10" end="10"/>
                                            </p:txEl>
                                          </p:spTgt>
                                        </p:tgtEl>
                                        <p:attrNameLst>
                                          <p:attrName>style.visibility</p:attrName>
                                        </p:attrNameLst>
                                      </p:cBhvr>
                                      <p:to>
                                        <p:strVal val="visible"/>
                                      </p:to>
                                    </p:set>
                                    <p:animEffect transition="in" filter="fade">
                                      <p:cBhvr>
                                        <p:cTn id="69" dur="500"/>
                                        <p:tgtEl>
                                          <p:spTgt spid="3">
                                            <p:txEl>
                                              <p:pRg st="10" end="1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
                                            <p:txEl>
                                              <p:pRg st="11" end="11"/>
                                            </p:txEl>
                                          </p:spTgt>
                                        </p:tgtEl>
                                        <p:attrNameLst>
                                          <p:attrName>style.visibility</p:attrName>
                                        </p:attrNameLst>
                                      </p:cBhvr>
                                      <p:to>
                                        <p:strVal val="visible"/>
                                      </p:to>
                                    </p:set>
                                    <p:animEffect transition="in" filter="fade">
                                      <p:cBhvr>
                                        <p:cTn id="74" dur="500"/>
                                        <p:tgtEl>
                                          <p:spTgt spid="3">
                                            <p:txEl>
                                              <p:pRg st="11" end="11"/>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Effect transition="in" filter="fade">
                                      <p:cBhvr>
                                        <p:cTn id="7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Subdivision-Surface-Kontrollobjekte editieren</a:t>
            </a:r>
          </a:p>
        </p:txBody>
      </p:sp>
      <p:sp>
        <p:nvSpPr>
          <p:cNvPr id="3" name="Inhaltsplatzhalter 2"/>
          <p:cNvSpPr>
            <a:spLocks noGrp="1"/>
          </p:cNvSpPr>
          <p:nvPr>
            <p:ph idx="1"/>
          </p:nvPr>
        </p:nvSpPr>
        <p:spPr>
          <a:xfrm>
            <a:off x="2135189" y="1196976"/>
            <a:ext cx="5103820" cy="5256213"/>
          </a:xfrm>
        </p:spPr>
        <p:txBody>
          <a:bodyPr/>
          <a:lstStyle/>
          <a:p>
            <a:r>
              <a:rPr lang="de-DE" dirty="0" err="1"/>
              <a:t>Polygoneditierung</a:t>
            </a:r>
            <a:r>
              <a:rPr lang="de-DE" dirty="0"/>
              <a:t>, dabei</a:t>
            </a:r>
          </a:p>
          <a:p>
            <a:pPr lvl="1"/>
            <a:r>
              <a:rPr lang="de-DE" dirty="0"/>
              <a:t>Einfügen von </a:t>
            </a:r>
            <a:r>
              <a:rPr lang="de-DE" dirty="0" err="1"/>
              <a:t>Quads</a:t>
            </a:r>
            <a:endParaRPr lang="de-DE" dirty="0"/>
          </a:p>
          <a:p>
            <a:pPr lvl="1"/>
            <a:r>
              <a:rPr lang="de-DE" dirty="0"/>
              <a:t>Vermeiden von T-Cracks</a:t>
            </a:r>
          </a:p>
          <a:p>
            <a:r>
              <a:rPr lang="de-DE" dirty="0"/>
              <a:t>Zusätzliche Detaillierung einfügen</a:t>
            </a:r>
          </a:p>
          <a:p>
            <a:pPr lvl="1"/>
            <a:r>
              <a:rPr lang="de-DE" dirty="0"/>
              <a:t>Struktur-&gt;Innen Extrudieren</a:t>
            </a:r>
          </a:p>
          <a:p>
            <a:pPr lvl="1"/>
            <a:r>
              <a:rPr lang="de-DE" dirty="0"/>
              <a:t>-&gt; Es werden nur </a:t>
            </a:r>
            <a:r>
              <a:rPr lang="de-DE" dirty="0" err="1"/>
              <a:t>Quads</a:t>
            </a:r>
            <a:r>
              <a:rPr lang="de-DE" dirty="0"/>
              <a:t> eingefügt</a:t>
            </a:r>
          </a:p>
          <a:p>
            <a:r>
              <a:rPr lang="de-DE" dirty="0"/>
              <a:t>Extremitäten extrudieren</a:t>
            </a:r>
          </a:p>
          <a:p>
            <a:pPr lvl="1"/>
            <a:r>
              <a:rPr lang="de-DE" dirty="0"/>
              <a:t>Mit „normaler“ </a:t>
            </a:r>
            <a:r>
              <a:rPr lang="de-DE" dirty="0" err="1"/>
              <a:t>Extrudierung</a:t>
            </a:r>
            <a:endParaRPr lang="de-DE" dirty="0"/>
          </a:p>
          <a:p>
            <a:pPr lvl="2"/>
            <a:r>
              <a:rPr lang="de-DE" dirty="0"/>
              <a:t>Zu extrudierende Fläche nach Bedarf rotieren</a:t>
            </a:r>
          </a:p>
          <a:p>
            <a:pPr lvl="1"/>
            <a:r>
              <a:rPr lang="de-DE" dirty="0"/>
              <a:t>Mit Matrix-</a:t>
            </a:r>
            <a:r>
              <a:rPr lang="de-DE" dirty="0" err="1"/>
              <a:t>Extrudierung</a:t>
            </a:r>
            <a:endParaRPr lang="de-DE" dirty="0"/>
          </a:p>
        </p:txBody>
      </p:sp>
      <p:pic>
        <p:nvPicPr>
          <p:cNvPr id="293891" name="Picture 3"/>
          <p:cNvPicPr>
            <a:picLocks noChangeAspect="1" noChangeArrowheads="1"/>
          </p:cNvPicPr>
          <p:nvPr/>
        </p:nvPicPr>
        <p:blipFill>
          <a:blip r:embed="rId2" cstate="print"/>
          <a:srcRect/>
          <a:stretch>
            <a:fillRect/>
          </a:stretch>
        </p:blipFill>
        <p:spPr bwMode="auto">
          <a:xfrm>
            <a:off x="8524892" y="2571745"/>
            <a:ext cx="1485900" cy="1038225"/>
          </a:xfrm>
          <a:prstGeom prst="rect">
            <a:avLst/>
          </a:prstGeom>
          <a:noFill/>
          <a:ln w="9525">
            <a:noFill/>
            <a:miter lim="800000"/>
            <a:headEnd/>
            <a:tailEnd/>
          </a:ln>
        </p:spPr>
      </p:pic>
      <p:pic>
        <p:nvPicPr>
          <p:cNvPr id="293892" name="Picture 4"/>
          <p:cNvPicPr>
            <a:picLocks noChangeAspect="1" noChangeArrowheads="1"/>
          </p:cNvPicPr>
          <p:nvPr/>
        </p:nvPicPr>
        <p:blipFill>
          <a:blip r:embed="rId3" cstate="print"/>
          <a:srcRect/>
          <a:stretch>
            <a:fillRect/>
          </a:stretch>
        </p:blipFill>
        <p:spPr bwMode="auto">
          <a:xfrm>
            <a:off x="8310579" y="4143380"/>
            <a:ext cx="1885947" cy="144551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93891"/>
                                        </p:tgtEl>
                                        <p:attrNameLst>
                                          <p:attrName>style.visibility</p:attrName>
                                        </p:attrNameLst>
                                      </p:cBhvr>
                                      <p:to>
                                        <p:strVal val="visible"/>
                                      </p:to>
                                    </p:set>
                                    <p:animEffect transition="in" filter="fade">
                                      <p:cBhvr>
                                        <p:cTn id="25" dur="1000"/>
                                        <p:tgtEl>
                                          <p:spTgt spid="29389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93892"/>
                                        </p:tgtEl>
                                        <p:attrNameLst>
                                          <p:attrName>style.visibility</p:attrName>
                                        </p:attrNameLst>
                                      </p:cBhvr>
                                      <p:to>
                                        <p:strVal val="visible"/>
                                      </p:to>
                                    </p:set>
                                    <p:animEffect transition="in" filter="fade">
                                      <p:cBhvr>
                                        <p:cTn id="44" dur="1000"/>
                                        <p:tgtEl>
                                          <p:spTgt spid="29389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500"/>
                                        <p:tgtEl>
                                          <p:spTgt spid="3">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Effect transition="in" filter="fade">
                                      <p:cBhvr>
                                        <p:cTn id="5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Bildschirmausschnit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4488" y="1052736"/>
            <a:ext cx="3819847" cy="4460006"/>
          </a:xfrm>
          <a:prstGeom prst="rect">
            <a:avLst/>
          </a:prstGeom>
        </p:spPr>
      </p:pic>
      <p:sp>
        <p:nvSpPr>
          <p:cNvPr id="2" name="Titel 1"/>
          <p:cNvSpPr>
            <a:spLocks noGrp="1"/>
          </p:cNvSpPr>
          <p:nvPr>
            <p:ph type="title"/>
          </p:nvPr>
        </p:nvSpPr>
        <p:spPr/>
        <p:txBody>
          <a:bodyPr/>
          <a:lstStyle/>
          <a:p>
            <a:r>
              <a:rPr lang="de-DE" dirty="0" err="1"/>
              <a:t>Sculpting</a:t>
            </a:r>
            <a:r>
              <a:rPr lang="de-DE" dirty="0"/>
              <a:t> / Multiresolution </a:t>
            </a:r>
            <a:r>
              <a:rPr lang="de-DE" dirty="0" err="1"/>
              <a:t>Editing</a:t>
            </a:r>
            <a:endParaRPr lang="de-DE" dirty="0"/>
          </a:p>
        </p:txBody>
      </p:sp>
      <p:pic>
        <p:nvPicPr>
          <p:cNvPr id="5" name="Grafik 4" descr="Bildschirmausschnit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1752" y="4581129"/>
            <a:ext cx="2212582" cy="1633205"/>
          </a:xfrm>
          <a:prstGeom prst="rect">
            <a:avLst/>
          </a:prstGeom>
          <a:ln>
            <a:noFill/>
          </a:ln>
          <a:effectLst>
            <a:outerShdw blurRad="292100" dist="139700" dir="2700000" algn="tl" rotWithShape="0">
              <a:srgbClr val="333333">
                <a:alpha val="65000"/>
              </a:srgbClr>
            </a:outerShdw>
          </a:effectLst>
        </p:spPr>
      </p:pic>
      <p:pic>
        <p:nvPicPr>
          <p:cNvPr id="6" name="Grafik 5" descr="Bildschirmausschnit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4963" y="5013176"/>
            <a:ext cx="1732173" cy="1713614"/>
          </a:xfrm>
          <a:prstGeom prst="rect">
            <a:avLst/>
          </a:prstGeom>
          <a:ln>
            <a:noFill/>
          </a:ln>
          <a:effectLst>
            <a:outerShdw blurRad="292100" dist="139700" dir="2700000" algn="tl" rotWithShape="0">
              <a:srgbClr val="333333">
                <a:alpha val="65000"/>
              </a:srgbClr>
            </a:outerShdw>
          </a:effectLst>
        </p:spPr>
      </p:pic>
      <p:sp>
        <p:nvSpPr>
          <p:cNvPr id="3" name="Inhaltsplatzhalter 2"/>
          <p:cNvSpPr>
            <a:spLocks noGrp="1"/>
          </p:cNvSpPr>
          <p:nvPr>
            <p:ph idx="1"/>
          </p:nvPr>
        </p:nvSpPr>
        <p:spPr>
          <a:xfrm>
            <a:off x="818332" y="1196752"/>
            <a:ext cx="5637708" cy="5256213"/>
          </a:xfrm>
        </p:spPr>
        <p:txBody>
          <a:bodyPr/>
          <a:lstStyle/>
          <a:p>
            <a:r>
              <a:rPr lang="de-DE" dirty="0"/>
              <a:t>Durch </a:t>
            </a:r>
            <a:r>
              <a:rPr lang="de-DE" dirty="0" err="1"/>
              <a:t>Catmull</a:t>
            </a:r>
            <a:r>
              <a:rPr lang="de-DE" dirty="0"/>
              <a:t>-Clark-Algorithmus Polygonzahl extrem erhöhen</a:t>
            </a:r>
          </a:p>
          <a:p>
            <a:pPr lvl="1"/>
            <a:r>
              <a:rPr lang="de-DE" dirty="0"/>
              <a:t>Polygon-Anzahl im Millionen-Bereich</a:t>
            </a:r>
          </a:p>
          <a:p>
            <a:r>
              <a:rPr lang="de-DE" dirty="0"/>
              <a:t>Werkzeuge erlauben das „Malen“ auf Polygonen</a:t>
            </a:r>
          </a:p>
          <a:p>
            <a:pPr lvl="1"/>
            <a:r>
              <a:rPr lang="de-DE" dirty="0"/>
              <a:t>Veränderung resultiert aber in Änderung der X/Y/Z-Koordinaten der Eckpunkte</a:t>
            </a:r>
          </a:p>
          <a:p>
            <a:pPr lvl="1"/>
            <a:r>
              <a:rPr lang="de-DE" dirty="0"/>
              <a:t>Arbeiten ähnlich wie mit Knete</a:t>
            </a:r>
          </a:p>
          <a:p>
            <a:r>
              <a:rPr lang="de-DE" dirty="0"/>
              <a:t>Änderungen werden auf mehrere Auflösungen gleichzeitig angewendet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de-DE" dirty="0"/>
              <a:t>Ende Block 5</a:t>
            </a:r>
          </a:p>
        </p:txBody>
      </p:sp>
      <p:sp>
        <p:nvSpPr>
          <p:cNvPr id="37891" name="Rectangle 3"/>
          <p:cNvSpPr>
            <a:spLocks noGrp="1" noChangeArrowheads="1"/>
          </p:cNvSpPr>
          <p:nvPr>
            <p:ph type="body" idx="1"/>
          </p:nvPr>
        </p:nvSpPr>
        <p:spPr/>
        <p:txBody>
          <a:bodyPr/>
          <a:lstStyle/>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r>
              <a:rPr lang="de-DE"/>
              <a:t>Vielen Dank für Ihre Aufmerksamkeit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1214423"/>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55299" name="Rectangle 2"/>
          <p:cNvSpPr>
            <a:spLocks noGrp="1" noChangeArrowheads="1"/>
          </p:cNvSpPr>
          <p:nvPr>
            <p:ph type="title"/>
          </p:nvPr>
        </p:nvSpPr>
        <p:spPr/>
        <p:txBody>
          <a:bodyPr/>
          <a:lstStyle/>
          <a:p>
            <a:pPr eaLnBrk="1" hangingPunct="1"/>
            <a:r>
              <a:rPr lang="de-DE" dirty="0"/>
              <a:t>Agenda Block 6</a:t>
            </a:r>
          </a:p>
        </p:txBody>
      </p:sp>
      <p:sp>
        <p:nvSpPr>
          <p:cNvPr id="55300" name="Rectangle 3"/>
          <p:cNvSpPr>
            <a:spLocks noGrp="1" noChangeArrowheads="1"/>
          </p:cNvSpPr>
          <p:nvPr>
            <p:ph type="body" idx="1"/>
          </p:nvPr>
        </p:nvSpPr>
        <p:spPr/>
        <p:txBody>
          <a:bodyPr/>
          <a:lstStyle/>
          <a:p>
            <a:pPr eaLnBrk="1" hangingPunct="1"/>
            <a:r>
              <a:rPr lang="de-DE" dirty="0"/>
              <a:t>Weitere Modellierungsarten</a:t>
            </a:r>
          </a:p>
          <a:p>
            <a:pPr lvl="1" eaLnBrk="1" hangingPunct="1"/>
            <a:r>
              <a:rPr lang="de-DE" dirty="0"/>
              <a:t>Modelling-Objekte</a:t>
            </a:r>
          </a:p>
          <a:p>
            <a:pPr lvl="1" eaLnBrk="1" hangingPunct="1"/>
            <a:r>
              <a:rPr lang="de-DE" dirty="0"/>
              <a:t>Deformation</a:t>
            </a:r>
          </a:p>
          <a:p>
            <a:pPr eaLnBrk="1" hangingPunct="1"/>
            <a:endParaRPr lang="de-DE" dirty="0"/>
          </a:p>
          <a:p>
            <a:pPr eaLnBrk="1" hangingPunct="1"/>
            <a:r>
              <a:rPr lang="de-DE" dirty="0"/>
              <a:t>Farbe &amp; Beleuchtung</a:t>
            </a:r>
          </a:p>
          <a:p>
            <a:pPr lvl="1" eaLnBrk="1" hangingPunct="1"/>
            <a:r>
              <a:rPr lang="de-DE" dirty="0"/>
              <a:t>Material und Licht in C4D</a:t>
            </a:r>
          </a:p>
          <a:p>
            <a:pPr lvl="1" eaLnBrk="1" hangingPunct="1">
              <a:buNone/>
            </a:pP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Weitere Modelling-Techniken</a:t>
            </a:r>
          </a:p>
        </p:txBody>
      </p:sp>
      <p:sp>
        <p:nvSpPr>
          <p:cNvPr id="3" name="Inhaltsplatzhalter 2"/>
          <p:cNvSpPr>
            <a:spLocks noGrp="1"/>
          </p:cNvSpPr>
          <p:nvPr>
            <p:ph idx="1"/>
          </p:nvPr>
        </p:nvSpPr>
        <p:spPr>
          <a:xfrm>
            <a:off x="2135189" y="1196976"/>
            <a:ext cx="6318265" cy="5256213"/>
          </a:xfrm>
        </p:spPr>
        <p:txBody>
          <a:bodyPr>
            <a:normAutofit fontScale="92500" lnSpcReduction="10000"/>
          </a:bodyPr>
          <a:lstStyle/>
          <a:p>
            <a:r>
              <a:rPr lang="de-DE" dirty="0"/>
              <a:t>Symmetrie-Objekt</a:t>
            </a:r>
          </a:p>
          <a:p>
            <a:pPr lvl="1"/>
            <a:r>
              <a:rPr lang="de-DE" dirty="0"/>
              <a:t>Sehr gut für spiegelsymmetrische Objekte</a:t>
            </a:r>
          </a:p>
          <a:p>
            <a:pPr lvl="1"/>
            <a:r>
              <a:rPr lang="de-DE" dirty="0"/>
              <a:t>Vorsicht vor versehentlichem Editieren der Kanten-Eckpunkte</a:t>
            </a:r>
          </a:p>
          <a:p>
            <a:r>
              <a:rPr lang="de-DE" dirty="0"/>
              <a:t>Array-Objekt</a:t>
            </a:r>
          </a:p>
          <a:p>
            <a:pPr lvl="1"/>
            <a:r>
              <a:rPr lang="de-DE" dirty="0"/>
              <a:t>Kreisförmige Anordnung von Objekten</a:t>
            </a:r>
          </a:p>
          <a:p>
            <a:r>
              <a:rPr lang="de-DE" dirty="0"/>
              <a:t>Instanz-Objekt</a:t>
            </a:r>
          </a:p>
          <a:p>
            <a:pPr lvl="1"/>
            <a:r>
              <a:rPr lang="de-DE" dirty="0"/>
              <a:t>Für Mehrfachverwendung von Objekten in der Szene</a:t>
            </a:r>
          </a:p>
          <a:p>
            <a:r>
              <a:rPr lang="de-DE" dirty="0" err="1"/>
              <a:t>Metaball</a:t>
            </a:r>
            <a:r>
              <a:rPr lang="de-DE" dirty="0"/>
              <a:t>-Objekt</a:t>
            </a:r>
          </a:p>
          <a:p>
            <a:pPr lvl="1"/>
            <a:r>
              <a:rPr lang="de-DE" dirty="0"/>
              <a:t>Für „flüssige“ Objekte</a:t>
            </a:r>
          </a:p>
          <a:p>
            <a:r>
              <a:rPr lang="de-DE" dirty="0"/>
              <a:t>Atom-Array</a:t>
            </a:r>
          </a:p>
          <a:p>
            <a:pPr lvl="1"/>
            <a:r>
              <a:rPr lang="de-DE" dirty="0"/>
              <a:t>Zur Visualisierung der Polygon-Geometrie</a:t>
            </a:r>
          </a:p>
          <a:p>
            <a:r>
              <a:rPr lang="de-DE" dirty="0"/>
              <a:t>Boole</a:t>
            </a:r>
          </a:p>
          <a:p>
            <a:pPr lvl="1"/>
            <a:r>
              <a:rPr lang="de-DE" dirty="0"/>
              <a:t>„</a:t>
            </a:r>
            <a:r>
              <a:rPr lang="de-DE" dirty="0" err="1"/>
              <a:t>Constructive</a:t>
            </a:r>
            <a:r>
              <a:rPr lang="de-DE" dirty="0"/>
              <a:t> Solid </a:t>
            </a:r>
            <a:r>
              <a:rPr lang="de-DE" dirty="0" err="1"/>
              <a:t>Geometry</a:t>
            </a:r>
            <a:r>
              <a:rPr lang="de-DE" dirty="0"/>
              <a:t>“</a:t>
            </a:r>
          </a:p>
          <a:p>
            <a:pPr lvl="1"/>
            <a:endParaRPr lang="de-DE" dirty="0"/>
          </a:p>
        </p:txBody>
      </p:sp>
      <p:pic>
        <p:nvPicPr>
          <p:cNvPr id="295938" name="Picture 2"/>
          <p:cNvPicPr>
            <a:picLocks noChangeAspect="1" noChangeArrowheads="1"/>
          </p:cNvPicPr>
          <p:nvPr/>
        </p:nvPicPr>
        <p:blipFill>
          <a:blip r:embed="rId2" cstate="print"/>
          <a:srcRect/>
          <a:stretch>
            <a:fillRect/>
          </a:stretch>
        </p:blipFill>
        <p:spPr bwMode="auto">
          <a:xfrm>
            <a:off x="9024958" y="1214422"/>
            <a:ext cx="1238250" cy="304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938"/>
                                        </p:tgtEl>
                                        <p:attrNameLst>
                                          <p:attrName>style.visibility</p:attrName>
                                        </p:attrNameLst>
                                      </p:cBhvr>
                                      <p:to>
                                        <p:strVal val="visible"/>
                                      </p:to>
                                    </p:set>
                                    <p:animEffect transition="in" filter="fade">
                                      <p:cBhvr>
                                        <p:cTn id="7" dur="1000"/>
                                        <p:tgtEl>
                                          <p:spTgt spid="2959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fade">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fade">
                                      <p:cBhvr>
                                        <p:cTn id="67" dur="500"/>
                                        <p:tgtEl>
                                          <p:spTgt spid="3">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Effect transition="in" filter="fade">
                                      <p:cBhvr>
                                        <p:cTn id="7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descr="RectLeft.wmf"/>
          <p:cNvPicPr>
            <a:picLocks noChangeAspect="1"/>
          </p:cNvPicPr>
          <p:nvPr/>
        </p:nvPicPr>
        <p:blipFill>
          <a:blip r:embed="rId3" cstate="print"/>
          <a:srcRect/>
          <a:stretch>
            <a:fillRect/>
          </a:stretch>
        </p:blipFill>
        <p:spPr bwMode="auto">
          <a:xfrm>
            <a:off x="5961063" y="4300538"/>
            <a:ext cx="2278062" cy="2222500"/>
          </a:xfrm>
          <a:prstGeom prst="rect">
            <a:avLst/>
          </a:prstGeom>
          <a:noFill/>
          <a:ln w="9525">
            <a:noFill/>
            <a:miter lim="800000"/>
            <a:headEnd/>
            <a:tailEnd/>
          </a:ln>
        </p:spPr>
      </p:pic>
      <p:pic>
        <p:nvPicPr>
          <p:cNvPr id="18" name="Grafik 17" descr="RectRight.wmf"/>
          <p:cNvPicPr>
            <a:picLocks noChangeAspect="1"/>
          </p:cNvPicPr>
          <p:nvPr/>
        </p:nvPicPr>
        <p:blipFill>
          <a:blip r:embed="rId4" cstate="print"/>
          <a:srcRect/>
          <a:stretch>
            <a:fillRect/>
          </a:stretch>
        </p:blipFill>
        <p:spPr bwMode="auto">
          <a:xfrm>
            <a:off x="5953126" y="4294188"/>
            <a:ext cx="2278063" cy="2220912"/>
          </a:xfrm>
          <a:prstGeom prst="rect">
            <a:avLst/>
          </a:prstGeom>
          <a:noFill/>
          <a:ln w="9525">
            <a:noFill/>
            <a:miter lim="800000"/>
            <a:headEnd/>
            <a:tailEnd/>
          </a:ln>
        </p:spPr>
      </p:pic>
      <p:pic>
        <p:nvPicPr>
          <p:cNvPr id="15" name="Grafik 14" descr="RectLeft.wmf"/>
          <p:cNvPicPr>
            <a:picLocks noChangeAspect="1"/>
          </p:cNvPicPr>
          <p:nvPr/>
        </p:nvPicPr>
        <p:blipFill>
          <a:blip r:embed="rId3" cstate="print"/>
          <a:srcRect/>
          <a:stretch>
            <a:fillRect/>
          </a:stretch>
        </p:blipFill>
        <p:spPr bwMode="auto">
          <a:xfrm>
            <a:off x="8104188" y="4278313"/>
            <a:ext cx="2278062" cy="2222500"/>
          </a:xfrm>
          <a:prstGeom prst="rect">
            <a:avLst/>
          </a:prstGeom>
          <a:noFill/>
          <a:ln w="9525">
            <a:noFill/>
            <a:miter lim="800000"/>
            <a:headEnd/>
            <a:tailEnd/>
          </a:ln>
        </p:spPr>
      </p:pic>
      <p:pic>
        <p:nvPicPr>
          <p:cNvPr id="16" name="Grafik 15" descr="RectRight.wmf"/>
          <p:cNvPicPr>
            <a:picLocks noChangeAspect="1"/>
          </p:cNvPicPr>
          <p:nvPr/>
        </p:nvPicPr>
        <p:blipFill>
          <a:blip r:embed="rId4" cstate="print"/>
          <a:srcRect/>
          <a:stretch>
            <a:fillRect/>
          </a:stretch>
        </p:blipFill>
        <p:spPr bwMode="auto">
          <a:xfrm>
            <a:off x="8104188" y="4271963"/>
            <a:ext cx="2278062" cy="2220912"/>
          </a:xfrm>
          <a:prstGeom prst="rect">
            <a:avLst/>
          </a:prstGeom>
          <a:noFill/>
          <a:ln w="9525">
            <a:noFill/>
            <a:miter lim="800000"/>
            <a:headEnd/>
            <a:tailEnd/>
          </a:ln>
        </p:spPr>
      </p:pic>
      <p:pic>
        <p:nvPicPr>
          <p:cNvPr id="6" name="Grafik 5" descr="RectLeft.wmf"/>
          <p:cNvPicPr>
            <a:picLocks noChangeAspect="1"/>
          </p:cNvPicPr>
          <p:nvPr/>
        </p:nvPicPr>
        <p:blipFill>
          <a:blip r:embed="rId3" cstate="print"/>
          <a:srcRect/>
          <a:stretch>
            <a:fillRect/>
          </a:stretch>
        </p:blipFill>
        <p:spPr bwMode="auto">
          <a:xfrm>
            <a:off x="1595438" y="4294188"/>
            <a:ext cx="2278062" cy="2220912"/>
          </a:xfrm>
          <a:prstGeom prst="rect">
            <a:avLst/>
          </a:prstGeom>
          <a:noFill/>
          <a:ln w="9525">
            <a:noFill/>
            <a:miter lim="800000"/>
            <a:headEnd/>
            <a:tailEnd/>
          </a:ln>
        </p:spPr>
      </p:pic>
      <p:pic>
        <p:nvPicPr>
          <p:cNvPr id="7" name="Grafik 6" descr="RectRight.wmf"/>
          <p:cNvPicPr>
            <a:picLocks noChangeAspect="1"/>
          </p:cNvPicPr>
          <p:nvPr/>
        </p:nvPicPr>
        <p:blipFill>
          <a:blip r:embed="rId4" cstate="print"/>
          <a:srcRect/>
          <a:stretch>
            <a:fillRect/>
          </a:stretch>
        </p:blipFill>
        <p:spPr bwMode="auto">
          <a:xfrm>
            <a:off x="1595438" y="4286250"/>
            <a:ext cx="2278062" cy="2222500"/>
          </a:xfrm>
          <a:prstGeom prst="rect">
            <a:avLst/>
          </a:prstGeom>
          <a:noFill/>
          <a:ln w="9525">
            <a:noFill/>
            <a:miter lim="800000"/>
            <a:headEnd/>
            <a:tailEnd/>
          </a:ln>
        </p:spPr>
      </p:pic>
      <p:sp>
        <p:nvSpPr>
          <p:cNvPr id="51208" name="Titel 1"/>
          <p:cNvSpPr>
            <a:spLocks noGrp="1"/>
          </p:cNvSpPr>
          <p:nvPr>
            <p:ph type="title"/>
          </p:nvPr>
        </p:nvSpPr>
        <p:spPr/>
        <p:txBody>
          <a:bodyPr/>
          <a:lstStyle/>
          <a:p>
            <a:r>
              <a:rPr lang="de-DE"/>
              <a:t>Bool'sche Operationen</a:t>
            </a:r>
          </a:p>
        </p:txBody>
      </p:sp>
      <p:sp>
        <p:nvSpPr>
          <p:cNvPr id="3" name="Inhaltsplatzhalter 2"/>
          <p:cNvSpPr>
            <a:spLocks noGrp="1"/>
          </p:cNvSpPr>
          <p:nvPr>
            <p:ph idx="1"/>
          </p:nvPr>
        </p:nvSpPr>
        <p:spPr>
          <a:xfrm>
            <a:off x="2095501" y="1214439"/>
            <a:ext cx="8247063" cy="1946275"/>
          </a:xfrm>
        </p:spPr>
        <p:txBody>
          <a:bodyPr/>
          <a:lstStyle/>
          <a:p>
            <a:r>
              <a:rPr lang="de-DE"/>
              <a:t>Operationen der Mengenlehre auf geschlossenen Flächen-Gittern</a:t>
            </a:r>
          </a:p>
          <a:p>
            <a:r>
              <a:rPr lang="de-DE"/>
              <a:t>Erzeugt aus zwei bestehenden Flächen-Gittern ein neues</a:t>
            </a:r>
          </a:p>
          <a:p>
            <a:r>
              <a:rPr lang="de-DE"/>
              <a:t>Arten der Operationen:</a:t>
            </a:r>
          </a:p>
        </p:txBody>
      </p:sp>
      <p:pic>
        <p:nvPicPr>
          <p:cNvPr id="4" name="Grafik 3" descr="RectBMinusA.wmf"/>
          <p:cNvPicPr>
            <a:picLocks noChangeAspect="1"/>
          </p:cNvPicPr>
          <p:nvPr/>
        </p:nvPicPr>
        <p:blipFill>
          <a:blip r:embed="rId5" cstate="print"/>
          <a:srcRect/>
          <a:stretch>
            <a:fillRect/>
          </a:stretch>
        </p:blipFill>
        <p:spPr bwMode="auto">
          <a:xfrm>
            <a:off x="5953125" y="4286250"/>
            <a:ext cx="2286000" cy="2241550"/>
          </a:xfrm>
          <a:prstGeom prst="rect">
            <a:avLst/>
          </a:prstGeom>
          <a:noFill/>
          <a:ln w="9525">
            <a:noFill/>
            <a:miter lim="800000"/>
            <a:headEnd/>
            <a:tailEnd/>
          </a:ln>
        </p:spPr>
      </p:pic>
      <p:pic>
        <p:nvPicPr>
          <p:cNvPr id="5" name="Grafik 4" descr="RectIntersect.wmf"/>
          <p:cNvPicPr>
            <a:picLocks noChangeAspect="1"/>
          </p:cNvPicPr>
          <p:nvPr/>
        </p:nvPicPr>
        <p:blipFill>
          <a:blip r:embed="rId6" cstate="print"/>
          <a:srcRect/>
          <a:stretch>
            <a:fillRect/>
          </a:stretch>
        </p:blipFill>
        <p:spPr bwMode="auto">
          <a:xfrm>
            <a:off x="3738563" y="4278313"/>
            <a:ext cx="2278062" cy="2222500"/>
          </a:xfrm>
          <a:prstGeom prst="rect">
            <a:avLst/>
          </a:prstGeom>
          <a:noFill/>
          <a:ln w="9525">
            <a:noFill/>
            <a:miter lim="800000"/>
            <a:headEnd/>
            <a:tailEnd/>
          </a:ln>
        </p:spPr>
      </p:pic>
      <p:pic>
        <p:nvPicPr>
          <p:cNvPr id="8" name="Grafik 7" descr="RectUnion.wmf"/>
          <p:cNvPicPr>
            <a:picLocks noChangeAspect="1"/>
          </p:cNvPicPr>
          <p:nvPr/>
        </p:nvPicPr>
        <p:blipFill>
          <a:blip r:embed="rId7" cstate="print"/>
          <a:srcRect/>
          <a:stretch>
            <a:fillRect/>
          </a:stretch>
        </p:blipFill>
        <p:spPr bwMode="auto">
          <a:xfrm>
            <a:off x="1595438" y="4294188"/>
            <a:ext cx="2278062" cy="2220912"/>
          </a:xfrm>
          <a:prstGeom prst="rect">
            <a:avLst/>
          </a:prstGeom>
          <a:noFill/>
          <a:ln w="9525">
            <a:noFill/>
            <a:miter lim="800000"/>
            <a:headEnd/>
            <a:tailEnd/>
          </a:ln>
        </p:spPr>
      </p:pic>
      <p:pic>
        <p:nvPicPr>
          <p:cNvPr id="9" name="Grafik 8" descr="RectAMinusB.wmf"/>
          <p:cNvPicPr>
            <a:picLocks noChangeAspect="1"/>
          </p:cNvPicPr>
          <p:nvPr/>
        </p:nvPicPr>
        <p:blipFill>
          <a:blip r:embed="rId8" cstate="print"/>
          <a:srcRect/>
          <a:stretch>
            <a:fillRect/>
          </a:stretch>
        </p:blipFill>
        <p:spPr bwMode="auto">
          <a:xfrm>
            <a:off x="8096251" y="4264025"/>
            <a:ext cx="2278063" cy="2224088"/>
          </a:xfrm>
          <a:prstGeom prst="rect">
            <a:avLst/>
          </a:prstGeom>
          <a:noFill/>
          <a:ln w="9525">
            <a:noFill/>
            <a:miter lim="800000"/>
            <a:headEnd/>
            <a:tailEnd/>
          </a:ln>
        </p:spPr>
      </p:pic>
      <p:pic>
        <p:nvPicPr>
          <p:cNvPr id="11" name="Grafik 10" descr="RectLeft.wmf"/>
          <p:cNvPicPr>
            <a:picLocks noChangeAspect="1"/>
          </p:cNvPicPr>
          <p:nvPr/>
        </p:nvPicPr>
        <p:blipFill>
          <a:blip r:embed="rId3" cstate="print"/>
          <a:srcRect/>
          <a:stretch>
            <a:fillRect/>
          </a:stretch>
        </p:blipFill>
        <p:spPr bwMode="auto">
          <a:xfrm>
            <a:off x="3746501" y="4294188"/>
            <a:ext cx="2278063" cy="2220912"/>
          </a:xfrm>
          <a:prstGeom prst="rect">
            <a:avLst/>
          </a:prstGeom>
          <a:noFill/>
          <a:ln w="9525">
            <a:noFill/>
            <a:miter lim="800000"/>
            <a:headEnd/>
            <a:tailEnd/>
          </a:ln>
        </p:spPr>
      </p:pic>
      <p:pic>
        <p:nvPicPr>
          <p:cNvPr id="12" name="Grafik 11" descr="RectRight.wmf"/>
          <p:cNvPicPr>
            <a:picLocks noChangeAspect="1"/>
          </p:cNvPicPr>
          <p:nvPr/>
        </p:nvPicPr>
        <p:blipFill>
          <a:blip r:embed="rId4" cstate="print"/>
          <a:srcRect/>
          <a:stretch>
            <a:fillRect/>
          </a:stretch>
        </p:blipFill>
        <p:spPr bwMode="auto">
          <a:xfrm>
            <a:off x="3746501" y="4286250"/>
            <a:ext cx="2278063" cy="2222500"/>
          </a:xfrm>
          <a:prstGeom prst="rect">
            <a:avLst/>
          </a:prstGeom>
          <a:noFill/>
          <a:ln w="9525">
            <a:noFill/>
            <a:miter lim="800000"/>
            <a:headEnd/>
            <a:tailEnd/>
          </a:ln>
        </p:spPr>
      </p:pic>
      <p:sp>
        <p:nvSpPr>
          <p:cNvPr id="20" name="Inhaltsplatzhalter 2"/>
          <p:cNvSpPr txBox="1">
            <a:spLocks/>
          </p:cNvSpPr>
          <p:nvPr/>
        </p:nvSpPr>
        <p:spPr bwMode="auto">
          <a:xfrm>
            <a:off x="1738313" y="3786189"/>
            <a:ext cx="1428750" cy="446087"/>
          </a:xfrm>
          <a:prstGeom prst="rect">
            <a:avLst/>
          </a:prstGeom>
          <a:noFill/>
          <a:ln w="9525">
            <a:noFill/>
            <a:miter lim="800000"/>
            <a:headEnd/>
            <a:tailEnd/>
          </a:ln>
        </p:spPr>
        <p:txBody>
          <a:bodyPr/>
          <a:lstStyle/>
          <a:p>
            <a:pPr marL="285750" indent="-285750" eaLnBrk="0" hangingPunct="0">
              <a:spcBef>
                <a:spcPct val="20000"/>
              </a:spcBef>
            </a:pPr>
            <a:r>
              <a:rPr lang="de-DE" sz="1800">
                <a:latin typeface="Franklin Gothic Demi" pitchFamily="34" charset="0"/>
              </a:rPr>
              <a:t>Vereinigung</a:t>
            </a:r>
          </a:p>
          <a:p>
            <a:pPr marL="285750" indent="-285750" eaLnBrk="0" hangingPunct="0">
              <a:spcBef>
                <a:spcPct val="20000"/>
              </a:spcBef>
              <a:buFont typeface="Wingdings" pitchFamily="2" charset="2"/>
              <a:buChar char="§"/>
            </a:pPr>
            <a:endParaRPr lang="de-DE">
              <a:latin typeface="Franklin Gothic Demi" pitchFamily="34" charset="0"/>
            </a:endParaRPr>
          </a:p>
        </p:txBody>
      </p:sp>
      <p:sp>
        <p:nvSpPr>
          <p:cNvPr id="21" name="Inhaltsplatzhalter 2"/>
          <p:cNvSpPr txBox="1">
            <a:spLocks/>
          </p:cNvSpPr>
          <p:nvPr/>
        </p:nvSpPr>
        <p:spPr bwMode="auto">
          <a:xfrm>
            <a:off x="4381500" y="3786189"/>
            <a:ext cx="928688" cy="446087"/>
          </a:xfrm>
          <a:prstGeom prst="rect">
            <a:avLst/>
          </a:prstGeom>
          <a:noFill/>
          <a:ln w="9525">
            <a:noFill/>
            <a:miter lim="800000"/>
            <a:headEnd/>
            <a:tailEnd/>
          </a:ln>
        </p:spPr>
        <p:txBody>
          <a:bodyPr/>
          <a:lstStyle/>
          <a:p>
            <a:pPr marL="285750" indent="-285750" eaLnBrk="0" hangingPunct="0">
              <a:spcBef>
                <a:spcPct val="20000"/>
              </a:spcBef>
            </a:pPr>
            <a:r>
              <a:rPr lang="de-DE" sz="1800">
                <a:latin typeface="Franklin Gothic Demi" pitchFamily="34" charset="0"/>
              </a:rPr>
              <a:t>Schnitt</a:t>
            </a:r>
          </a:p>
          <a:p>
            <a:pPr marL="285750" indent="-285750" eaLnBrk="0" hangingPunct="0">
              <a:spcBef>
                <a:spcPct val="20000"/>
              </a:spcBef>
              <a:buFont typeface="Wingdings" pitchFamily="2" charset="2"/>
              <a:buChar char="§"/>
            </a:pPr>
            <a:endParaRPr lang="de-DE">
              <a:latin typeface="Franklin Gothic Demi" pitchFamily="34" charset="0"/>
            </a:endParaRPr>
          </a:p>
        </p:txBody>
      </p:sp>
      <p:sp>
        <p:nvSpPr>
          <p:cNvPr id="22" name="Inhaltsplatzhalter 2"/>
          <p:cNvSpPr txBox="1">
            <a:spLocks/>
          </p:cNvSpPr>
          <p:nvPr/>
        </p:nvSpPr>
        <p:spPr bwMode="auto">
          <a:xfrm>
            <a:off x="6596063" y="3786189"/>
            <a:ext cx="1143000" cy="446087"/>
          </a:xfrm>
          <a:prstGeom prst="rect">
            <a:avLst/>
          </a:prstGeom>
          <a:noFill/>
          <a:ln w="9525">
            <a:noFill/>
            <a:miter lim="800000"/>
            <a:headEnd/>
            <a:tailEnd/>
          </a:ln>
        </p:spPr>
        <p:txBody>
          <a:bodyPr/>
          <a:lstStyle/>
          <a:p>
            <a:pPr marL="285750" indent="-285750" eaLnBrk="0" hangingPunct="0">
              <a:spcBef>
                <a:spcPct val="20000"/>
              </a:spcBef>
              <a:defRPr/>
            </a:pPr>
            <a:r>
              <a:rPr lang="de-DE" sz="1800" kern="0" dirty="0">
                <a:latin typeface="+mn-lt"/>
              </a:rPr>
              <a:t>A ohne B</a:t>
            </a:r>
          </a:p>
        </p:txBody>
      </p:sp>
      <p:sp>
        <p:nvSpPr>
          <p:cNvPr id="23" name="Inhaltsplatzhalter 2"/>
          <p:cNvSpPr txBox="1">
            <a:spLocks/>
          </p:cNvSpPr>
          <p:nvPr/>
        </p:nvSpPr>
        <p:spPr bwMode="auto">
          <a:xfrm>
            <a:off x="8953500" y="3786189"/>
            <a:ext cx="1143000" cy="446087"/>
          </a:xfrm>
          <a:prstGeom prst="rect">
            <a:avLst/>
          </a:prstGeom>
          <a:noFill/>
          <a:ln w="9525">
            <a:noFill/>
            <a:miter lim="800000"/>
            <a:headEnd/>
            <a:tailEnd/>
          </a:ln>
        </p:spPr>
        <p:txBody>
          <a:bodyPr/>
          <a:lstStyle/>
          <a:p>
            <a:pPr marL="285750" indent="-285750" eaLnBrk="0" hangingPunct="0">
              <a:spcBef>
                <a:spcPct val="20000"/>
              </a:spcBef>
              <a:defRPr/>
            </a:pPr>
            <a:r>
              <a:rPr lang="de-DE" sz="1800" kern="0" dirty="0">
                <a:latin typeface="+mn-lt"/>
              </a:rPr>
              <a:t>B ohne 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childTnLst>
                                </p:cTn>
                              </p:par>
                              <p:par>
                                <p:cTn id="38" presetID="10" presetClass="exit" presetSubtype="0" fill="hold" nodeType="withEffect">
                                  <p:stCondLst>
                                    <p:cond delay="0"/>
                                  </p:stCondLst>
                                  <p:childTnLst>
                                    <p:animEffect transition="out" filter="fade">
                                      <p:cBhvr>
                                        <p:cTn id="39" dur="1000"/>
                                        <p:tgtEl>
                                          <p:spTgt spid="7"/>
                                        </p:tgtEl>
                                      </p:cBhvr>
                                    </p:animEffect>
                                    <p:set>
                                      <p:cBhvr>
                                        <p:cTn id="40" dur="1" fill="hold">
                                          <p:stCondLst>
                                            <p:cond delay="999"/>
                                          </p:stCondLst>
                                        </p:cTn>
                                        <p:tgtEl>
                                          <p:spTgt spid="7"/>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1000"/>
                                        <p:tgtEl>
                                          <p:spTgt spid="6"/>
                                        </p:tgtEl>
                                      </p:cBhvr>
                                    </p:animEffect>
                                    <p:set>
                                      <p:cBhvr>
                                        <p:cTn id="43" dur="1" fill="hold">
                                          <p:stCondLst>
                                            <p:cond delay="999"/>
                                          </p:stCondLst>
                                        </p:cTn>
                                        <p:tgtEl>
                                          <p:spTgt spid="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10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10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1000"/>
                                        <p:tgtEl>
                                          <p:spTgt spid="5"/>
                                        </p:tgtEl>
                                      </p:cBhvr>
                                    </p:animEffect>
                                  </p:childTnLst>
                                </p:cTn>
                              </p:par>
                              <p:par>
                                <p:cTn id="64" presetID="10" presetClass="exit" presetSubtype="0" fill="hold" nodeType="withEffect">
                                  <p:stCondLst>
                                    <p:cond delay="0"/>
                                  </p:stCondLst>
                                  <p:childTnLst>
                                    <p:animEffect transition="out" filter="fade">
                                      <p:cBhvr>
                                        <p:cTn id="65" dur="1000"/>
                                        <p:tgtEl>
                                          <p:spTgt spid="12"/>
                                        </p:tgtEl>
                                      </p:cBhvr>
                                    </p:animEffect>
                                    <p:set>
                                      <p:cBhvr>
                                        <p:cTn id="66" dur="1" fill="hold">
                                          <p:stCondLst>
                                            <p:cond delay="999"/>
                                          </p:stCondLst>
                                        </p:cTn>
                                        <p:tgtEl>
                                          <p:spTgt spid="12"/>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1000"/>
                                        <p:tgtEl>
                                          <p:spTgt spid="11"/>
                                        </p:tgtEl>
                                      </p:cBhvr>
                                    </p:animEffect>
                                    <p:set>
                                      <p:cBhvr>
                                        <p:cTn id="69" dur="1" fill="hold">
                                          <p:stCondLst>
                                            <p:cond delay="999"/>
                                          </p:stCondLst>
                                        </p:cTn>
                                        <p:tgtEl>
                                          <p:spTgt spid="11"/>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1000"/>
                                        <p:tgtEl>
                                          <p:spTgt spid="2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1000"/>
                                        <p:tgtEl>
                                          <p:spTgt spid="1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1000"/>
                                        <p:tgtEl>
                                          <p:spTgt spid="1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4"/>
                                        </p:tgtEl>
                                        <p:attrNameLst>
                                          <p:attrName>style.visibility</p:attrName>
                                        </p:attrNameLst>
                                      </p:cBhvr>
                                      <p:to>
                                        <p:strVal val="visible"/>
                                      </p:to>
                                    </p:set>
                                    <p:animEffect transition="in" filter="fade">
                                      <p:cBhvr>
                                        <p:cTn id="89" dur="1000"/>
                                        <p:tgtEl>
                                          <p:spTgt spid="4"/>
                                        </p:tgtEl>
                                      </p:cBhvr>
                                    </p:animEffect>
                                  </p:childTnLst>
                                </p:cTn>
                              </p:par>
                              <p:par>
                                <p:cTn id="90" presetID="10" presetClass="exit" presetSubtype="0" fill="hold" nodeType="withEffect">
                                  <p:stCondLst>
                                    <p:cond delay="0"/>
                                  </p:stCondLst>
                                  <p:childTnLst>
                                    <p:animEffect transition="out" filter="fade">
                                      <p:cBhvr>
                                        <p:cTn id="91" dur="1000"/>
                                        <p:tgtEl>
                                          <p:spTgt spid="18"/>
                                        </p:tgtEl>
                                      </p:cBhvr>
                                    </p:animEffect>
                                    <p:set>
                                      <p:cBhvr>
                                        <p:cTn id="92" dur="1" fill="hold">
                                          <p:stCondLst>
                                            <p:cond delay="999"/>
                                          </p:stCondLst>
                                        </p:cTn>
                                        <p:tgtEl>
                                          <p:spTgt spid="18"/>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1000"/>
                                        <p:tgtEl>
                                          <p:spTgt spid="17"/>
                                        </p:tgtEl>
                                      </p:cBhvr>
                                    </p:animEffect>
                                    <p:set>
                                      <p:cBhvr>
                                        <p:cTn id="95" dur="1" fill="hold">
                                          <p:stCondLst>
                                            <p:cond delay="999"/>
                                          </p:stCondLst>
                                        </p:cTn>
                                        <p:tgtEl>
                                          <p:spTgt spid="17"/>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1000"/>
                                        <p:tgtEl>
                                          <p:spTgt spid="2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5"/>
                                        </p:tgtEl>
                                        <p:attrNameLst>
                                          <p:attrName>style.visibility</p:attrName>
                                        </p:attrNameLst>
                                      </p:cBhvr>
                                      <p:to>
                                        <p:strVal val="visible"/>
                                      </p:to>
                                    </p:set>
                                    <p:animEffect transition="in" filter="fade">
                                      <p:cBhvr>
                                        <p:cTn id="105" dur="1000"/>
                                        <p:tgtEl>
                                          <p:spTgt spid="15"/>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6"/>
                                        </p:tgtEl>
                                        <p:attrNameLst>
                                          <p:attrName>style.visibility</p:attrName>
                                        </p:attrNameLst>
                                      </p:cBhvr>
                                      <p:to>
                                        <p:strVal val="visible"/>
                                      </p:to>
                                    </p:set>
                                    <p:animEffect transition="in" filter="fade">
                                      <p:cBhvr>
                                        <p:cTn id="110" dur="1000"/>
                                        <p:tgtEl>
                                          <p:spTgt spid="16"/>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fade">
                                      <p:cBhvr>
                                        <p:cTn id="115" dur="1000"/>
                                        <p:tgtEl>
                                          <p:spTgt spid="9"/>
                                        </p:tgtEl>
                                      </p:cBhvr>
                                    </p:animEffect>
                                  </p:childTnLst>
                                </p:cTn>
                              </p:par>
                              <p:par>
                                <p:cTn id="116" presetID="10" presetClass="exit" presetSubtype="0" fill="hold" nodeType="withEffect">
                                  <p:stCondLst>
                                    <p:cond delay="0"/>
                                  </p:stCondLst>
                                  <p:childTnLst>
                                    <p:animEffect transition="out" filter="fade">
                                      <p:cBhvr>
                                        <p:cTn id="117" dur="1000"/>
                                        <p:tgtEl>
                                          <p:spTgt spid="16"/>
                                        </p:tgtEl>
                                      </p:cBhvr>
                                    </p:animEffect>
                                    <p:set>
                                      <p:cBhvr>
                                        <p:cTn id="118" dur="1" fill="hold">
                                          <p:stCondLst>
                                            <p:cond delay="999"/>
                                          </p:stCondLst>
                                        </p:cTn>
                                        <p:tgtEl>
                                          <p:spTgt spid="16"/>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1000"/>
                                        <p:tgtEl>
                                          <p:spTgt spid="15"/>
                                        </p:tgtEl>
                                      </p:cBhvr>
                                    </p:animEffect>
                                    <p:set>
                                      <p:cBhvr>
                                        <p:cTn id="121"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el 1"/>
          <p:cNvSpPr>
            <a:spLocks noGrp="1"/>
          </p:cNvSpPr>
          <p:nvPr>
            <p:ph type="title"/>
          </p:nvPr>
        </p:nvSpPr>
        <p:spPr/>
        <p:txBody>
          <a:bodyPr/>
          <a:lstStyle/>
          <a:p>
            <a:r>
              <a:rPr lang="de-DE"/>
              <a:t>Verformungen</a:t>
            </a:r>
          </a:p>
        </p:txBody>
      </p:sp>
      <p:sp>
        <p:nvSpPr>
          <p:cNvPr id="39939" name="Inhaltsplatzhalter 2"/>
          <p:cNvSpPr>
            <a:spLocks noGrp="1"/>
          </p:cNvSpPr>
          <p:nvPr>
            <p:ph idx="1"/>
          </p:nvPr>
        </p:nvSpPr>
        <p:spPr>
          <a:xfrm>
            <a:off x="2135189" y="1196975"/>
            <a:ext cx="7818437" cy="2089150"/>
          </a:xfrm>
        </p:spPr>
        <p:txBody>
          <a:bodyPr/>
          <a:lstStyle/>
          <a:p>
            <a:r>
              <a:rPr lang="de-DE"/>
              <a:t>In Cinema 4D häufig verwendete Modellierungstechnik</a:t>
            </a:r>
          </a:p>
          <a:p>
            <a:r>
              <a:rPr lang="de-DE"/>
              <a:t>Intuitive bedienbare Verformungen</a:t>
            </a:r>
          </a:p>
          <a:p>
            <a:r>
              <a:rPr lang="de-DE"/>
              <a:t>Verformungen wirken auf das Container-Objekt</a:t>
            </a:r>
          </a:p>
          <a:p>
            <a:endParaRPr lang="de-DE"/>
          </a:p>
          <a:p>
            <a:endParaRPr lang="de-DE"/>
          </a:p>
        </p:txBody>
      </p:sp>
      <p:pic>
        <p:nvPicPr>
          <p:cNvPr id="54276" name="Picture 2"/>
          <p:cNvPicPr>
            <a:picLocks noChangeAspect="1" noChangeArrowheads="1"/>
          </p:cNvPicPr>
          <p:nvPr/>
        </p:nvPicPr>
        <p:blipFill>
          <a:blip r:embed="rId3" cstate="print"/>
          <a:srcRect/>
          <a:stretch>
            <a:fillRect/>
          </a:stretch>
        </p:blipFill>
        <p:spPr bwMode="auto">
          <a:xfrm>
            <a:off x="1952625" y="3357563"/>
            <a:ext cx="5443538" cy="2316162"/>
          </a:xfrm>
          <a:prstGeom prst="rect">
            <a:avLst/>
          </a:prstGeom>
          <a:noFill/>
          <a:ln w="9525">
            <a:noFill/>
            <a:miter lim="800000"/>
            <a:headEnd/>
            <a:tailEnd/>
          </a:ln>
        </p:spPr>
      </p:pic>
      <p:pic>
        <p:nvPicPr>
          <p:cNvPr id="54277" name="Picture 3"/>
          <p:cNvPicPr>
            <a:picLocks noChangeAspect="1" noChangeArrowheads="1"/>
          </p:cNvPicPr>
          <p:nvPr/>
        </p:nvPicPr>
        <p:blipFill>
          <a:blip r:embed="rId4" cstate="print"/>
          <a:srcRect/>
          <a:stretch>
            <a:fillRect/>
          </a:stretch>
        </p:blipFill>
        <p:spPr bwMode="auto">
          <a:xfrm>
            <a:off x="7596189" y="3143250"/>
            <a:ext cx="2733675" cy="3143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fade">
                                      <p:cBhvr>
                                        <p:cTn id="7" dur="500"/>
                                        <p:tgtEl>
                                          <p:spTgt spid="39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fade">
                                      <p:cBhvr>
                                        <p:cTn id="12" dur="500"/>
                                        <p:tgtEl>
                                          <p:spTgt spid="399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fade">
                                      <p:cBhvr>
                                        <p:cTn id="17" dur="500"/>
                                        <p:tgtEl>
                                          <p:spTgt spid="399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Quiz 06</a:t>
            </a:r>
          </a:p>
        </p:txBody>
      </p:sp>
      <p:sp>
        <p:nvSpPr>
          <p:cNvPr id="3" name="Inhaltsplatzhalter 2"/>
          <p:cNvSpPr>
            <a:spLocks noGrp="1"/>
          </p:cNvSpPr>
          <p:nvPr>
            <p:ph idx="1"/>
          </p:nvPr>
        </p:nvSpPr>
        <p:spPr>
          <a:xfrm>
            <a:off x="2135189" y="1196976"/>
            <a:ext cx="7921625" cy="1799977"/>
          </a:xfrm>
        </p:spPr>
        <p:txBody>
          <a:bodyPr>
            <a:normAutofit/>
          </a:bodyPr>
          <a:lstStyle/>
          <a:p>
            <a:r>
              <a:rPr lang="de-DE" dirty="0"/>
              <a:t>Wie würden Sie das hier abgebildete Objekt modellieren? </a:t>
            </a:r>
          </a:p>
        </p:txBody>
      </p:sp>
      <p:pic>
        <p:nvPicPr>
          <p:cNvPr id="13316" name="Picture 4"/>
          <p:cNvPicPr>
            <a:picLocks noChangeAspect="1" noChangeArrowheads="1"/>
          </p:cNvPicPr>
          <p:nvPr/>
        </p:nvPicPr>
        <p:blipFill>
          <a:blip r:embed="rId2" cstate="print">
            <a:lum bright="20000" contrast="40000"/>
            <a:grayscl/>
            <a:extLst>
              <a:ext uri="{28A0092B-C50C-407E-A947-70E740481C1C}">
                <a14:useLocalDpi xmlns:a14="http://schemas.microsoft.com/office/drawing/2010/main" val="0"/>
              </a:ext>
            </a:extLst>
          </a:blip>
          <a:srcRect/>
          <a:stretch>
            <a:fillRect/>
          </a:stretch>
        </p:blipFill>
        <p:spPr bwMode="auto">
          <a:xfrm>
            <a:off x="5658272" y="2305050"/>
            <a:ext cx="2590800" cy="20002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p:cNvPicPr>
            <a:picLocks noChangeAspect="1" noChangeArrowheads="1"/>
          </p:cNvPicPr>
          <p:nvPr/>
        </p:nvPicPr>
        <p:blipFill>
          <a:blip r:embed="rId3" cstate="print">
            <a:lum bright="20000" contrast="40000"/>
            <a:grayscl/>
            <a:extLst>
              <a:ext uri="{28A0092B-C50C-407E-A947-70E740481C1C}">
                <a14:useLocalDpi xmlns:a14="http://schemas.microsoft.com/office/drawing/2010/main" val="0"/>
              </a:ext>
            </a:extLst>
          </a:blip>
          <a:srcRect/>
          <a:stretch>
            <a:fillRect/>
          </a:stretch>
        </p:blipFill>
        <p:spPr bwMode="auto">
          <a:xfrm>
            <a:off x="2981748" y="2381250"/>
            <a:ext cx="267652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143673" y="4352925"/>
            <a:ext cx="4924425" cy="819150"/>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1" descr="Flute"/>
          <p:cNvPicPr>
            <a:picLocks noChangeAspect="1" noChangeArrowheads="1"/>
          </p:cNvPicPr>
          <p:nvPr/>
        </p:nvPicPr>
        <p:blipFill>
          <a:blip r:embed="rId5">
            <a:lum contrast="20000"/>
            <a:grayscl/>
            <a:extLst>
              <a:ext uri="{28A0092B-C50C-407E-A947-70E740481C1C}">
                <a14:useLocalDpi xmlns:a14="http://schemas.microsoft.com/office/drawing/2010/main" val="0"/>
              </a:ext>
            </a:extLst>
          </a:blip>
          <a:srcRect/>
          <a:stretch>
            <a:fillRect/>
          </a:stretch>
        </p:blipFill>
        <p:spPr bwMode="auto">
          <a:xfrm>
            <a:off x="3143672" y="5301208"/>
            <a:ext cx="5029200" cy="838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1524001" y="-22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5" name="Rectangle 6"/>
          <p:cNvSpPr>
            <a:spLocks noChangeArrowheads="1"/>
          </p:cNvSpPr>
          <p:nvPr/>
        </p:nvSpPr>
        <p:spPr bwMode="auto">
          <a:xfrm>
            <a:off x="5986034" y="2326645"/>
            <a:ext cx="219932"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r>
              <a:rPr lang="de-DE" sz="1100">
                <a:latin typeface="Franklin Gothic Book" pitchFamily="34" charset="0"/>
                <a:ea typeface="Times New Roman" pitchFamily="18" charset="0"/>
                <a:cs typeface="Times New Roman" pitchFamily="18" charset="0"/>
              </a:rPr>
              <a:t> </a:t>
            </a:r>
            <a:endParaRPr lang="de-DE" sz="1800">
              <a:latin typeface="Arial" pitchFamily="34" charset="0"/>
              <a:cs typeface="Arial" pitchFamily="34" charset="0"/>
            </a:endParaRPr>
          </a:p>
        </p:txBody>
      </p:sp>
      <p:sp>
        <p:nvSpPr>
          <p:cNvPr id="6" name="Rectangle 7"/>
          <p:cNvSpPr>
            <a:spLocks noChangeArrowheads="1"/>
          </p:cNvSpPr>
          <p:nvPr/>
        </p:nvSpPr>
        <p:spPr bwMode="auto">
          <a:xfrm>
            <a:off x="1524001" y="43492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tabLst>
                <a:tab pos="5378450" algn="r"/>
              </a:tabLst>
            </a:pPr>
            <a:endParaRPr lang="de-DE" sz="1800">
              <a:latin typeface="Arial" pitchFamily="34" charset="0"/>
              <a:cs typeface="Arial" pitchFamily="34" charset="0"/>
            </a:endParaRPr>
          </a:p>
        </p:txBody>
      </p:sp>
      <p:sp>
        <p:nvSpPr>
          <p:cNvPr id="7" name="Rectangle 8"/>
          <p:cNvSpPr>
            <a:spLocks noChangeArrowheads="1"/>
          </p:cNvSpPr>
          <p:nvPr/>
        </p:nvSpPr>
        <p:spPr bwMode="auto">
          <a:xfrm>
            <a:off x="1524001" y="56255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tabLst>
                <a:tab pos="5378450" algn="r"/>
              </a:tabLst>
            </a:pPr>
            <a:endParaRPr lang="de-DE" sz="1800">
              <a:latin typeface="Arial" pitchFamily="34" charset="0"/>
              <a:cs typeface="Arial" pitchFamily="34" charset="0"/>
            </a:endParaRPr>
          </a:p>
        </p:txBody>
      </p:sp>
    </p:spTree>
    <p:extLst>
      <p:ext uri="{BB962C8B-B14F-4D97-AF65-F5344CB8AC3E}">
        <p14:creationId xmlns:p14="http://schemas.microsoft.com/office/powerpoint/2010/main" val="192919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el 1"/>
          <p:cNvSpPr>
            <a:spLocks noGrp="1"/>
          </p:cNvSpPr>
          <p:nvPr>
            <p:ph type="title"/>
          </p:nvPr>
        </p:nvSpPr>
        <p:spPr/>
        <p:txBody>
          <a:bodyPr/>
          <a:lstStyle/>
          <a:p>
            <a:r>
              <a:rPr lang="de-DE"/>
              <a:t>Anwendungen für Pixelgrafik</a:t>
            </a:r>
          </a:p>
        </p:txBody>
      </p:sp>
      <p:sp>
        <p:nvSpPr>
          <p:cNvPr id="3" name="Inhaltsplatzhalter 2"/>
          <p:cNvSpPr>
            <a:spLocks noGrp="1"/>
          </p:cNvSpPr>
          <p:nvPr>
            <p:ph idx="1"/>
          </p:nvPr>
        </p:nvSpPr>
        <p:spPr>
          <a:xfrm>
            <a:off x="814918" y="1196976"/>
            <a:ext cx="6209770" cy="5256213"/>
          </a:xfrm>
        </p:spPr>
        <p:txBody>
          <a:bodyPr/>
          <a:lstStyle/>
          <a:p>
            <a:r>
              <a:rPr lang="de-DE" dirty="0"/>
              <a:t>Computerdisplays</a:t>
            </a:r>
          </a:p>
          <a:p>
            <a:pPr lvl="1"/>
            <a:r>
              <a:rPr lang="de-DE" dirty="0"/>
              <a:t>LCD / CRT / Plasma</a:t>
            </a:r>
          </a:p>
          <a:p>
            <a:r>
              <a:rPr lang="de-DE" dirty="0"/>
              <a:t>Pixel-orientierte Dateiformate</a:t>
            </a:r>
          </a:p>
          <a:p>
            <a:pPr lvl="1"/>
            <a:r>
              <a:rPr lang="de-DE" dirty="0"/>
              <a:t>JPG</a:t>
            </a:r>
          </a:p>
          <a:p>
            <a:pPr lvl="1"/>
            <a:r>
              <a:rPr lang="de-DE" dirty="0"/>
              <a:t>BMP</a:t>
            </a:r>
          </a:p>
          <a:p>
            <a:pPr lvl="1"/>
            <a:r>
              <a:rPr lang="de-DE" dirty="0"/>
              <a:t>PNG</a:t>
            </a:r>
          </a:p>
          <a:p>
            <a:r>
              <a:rPr lang="de-DE" dirty="0"/>
              <a:t>Pixel-orientierte Software</a:t>
            </a:r>
          </a:p>
          <a:p>
            <a:pPr lvl="1"/>
            <a:r>
              <a:rPr lang="de-DE" dirty="0"/>
              <a:t>Bildbearbeitungsprogramme</a:t>
            </a:r>
          </a:p>
          <a:p>
            <a:pPr lvl="1"/>
            <a:r>
              <a:rPr lang="de-DE" dirty="0"/>
              <a:t>Pixel-basierte Effekte</a:t>
            </a:r>
          </a:p>
          <a:p>
            <a:r>
              <a:rPr lang="de-DE" dirty="0"/>
              <a:t>Als </a:t>
            </a:r>
            <a:r>
              <a:rPr lang="de-DE" dirty="0" err="1"/>
              <a:t>Bildresourcen</a:t>
            </a:r>
            <a:r>
              <a:rPr lang="de-DE" dirty="0"/>
              <a:t> von Applikationen (klassisch)</a:t>
            </a:r>
          </a:p>
          <a:p>
            <a:pPr lvl="1"/>
            <a:r>
              <a:rPr lang="de-DE" dirty="0"/>
              <a:t>Icons, Mauscursor, Symbole, Schaltflächen</a:t>
            </a:r>
          </a:p>
        </p:txBody>
      </p:sp>
      <p:pic>
        <p:nvPicPr>
          <p:cNvPr id="17412" name="Picture 4"/>
          <p:cNvPicPr>
            <a:picLocks noChangeAspect="1" noChangeArrowheads="1"/>
          </p:cNvPicPr>
          <p:nvPr/>
        </p:nvPicPr>
        <p:blipFill>
          <a:blip r:embed="rId3" cstate="print"/>
          <a:srcRect/>
          <a:stretch>
            <a:fillRect/>
          </a:stretch>
        </p:blipFill>
        <p:spPr bwMode="auto">
          <a:xfrm>
            <a:off x="8035031" y="2143126"/>
            <a:ext cx="2957513" cy="27860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10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2768600"/>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55299" name="Rectangle 2"/>
          <p:cNvSpPr>
            <a:spLocks noGrp="1" noChangeArrowheads="1"/>
          </p:cNvSpPr>
          <p:nvPr>
            <p:ph type="title"/>
          </p:nvPr>
        </p:nvSpPr>
        <p:spPr/>
        <p:txBody>
          <a:bodyPr/>
          <a:lstStyle/>
          <a:p>
            <a:pPr eaLnBrk="1" hangingPunct="1"/>
            <a:r>
              <a:rPr lang="de-DE" dirty="0"/>
              <a:t>Agenda Block 6</a:t>
            </a:r>
          </a:p>
        </p:txBody>
      </p:sp>
      <p:sp>
        <p:nvSpPr>
          <p:cNvPr id="55300" name="Rectangle 3"/>
          <p:cNvSpPr>
            <a:spLocks noGrp="1" noChangeArrowheads="1"/>
          </p:cNvSpPr>
          <p:nvPr>
            <p:ph type="body" idx="1"/>
          </p:nvPr>
        </p:nvSpPr>
        <p:spPr/>
        <p:txBody>
          <a:bodyPr/>
          <a:lstStyle/>
          <a:p>
            <a:pPr eaLnBrk="1" hangingPunct="1"/>
            <a:r>
              <a:rPr lang="de-DE" dirty="0"/>
              <a:t>Weitere Modellierungsarten</a:t>
            </a:r>
          </a:p>
          <a:p>
            <a:pPr lvl="1" eaLnBrk="1" hangingPunct="1"/>
            <a:r>
              <a:rPr lang="de-DE" dirty="0"/>
              <a:t>Modelling-Objekte</a:t>
            </a:r>
          </a:p>
          <a:p>
            <a:pPr lvl="1" eaLnBrk="1" hangingPunct="1"/>
            <a:r>
              <a:rPr lang="de-DE" dirty="0"/>
              <a:t>Deformation</a:t>
            </a:r>
          </a:p>
          <a:p>
            <a:pPr eaLnBrk="1" hangingPunct="1"/>
            <a:endParaRPr lang="de-DE" dirty="0"/>
          </a:p>
          <a:p>
            <a:pPr eaLnBrk="1" hangingPunct="1"/>
            <a:r>
              <a:rPr lang="de-DE" dirty="0"/>
              <a:t>Farbe &amp; Beleuchtung in 3D</a:t>
            </a:r>
          </a:p>
          <a:p>
            <a:pPr lvl="1" eaLnBrk="1" hangingPunct="1"/>
            <a:r>
              <a:rPr lang="de-DE" dirty="0"/>
              <a:t>Grundsätzliches</a:t>
            </a:r>
          </a:p>
          <a:p>
            <a:pPr lvl="1" eaLnBrk="1" hangingPunct="1"/>
            <a:r>
              <a:rPr lang="de-DE" dirty="0"/>
              <a:t>Material und Licht in C4D</a:t>
            </a:r>
          </a:p>
          <a:p>
            <a:pPr lvl="1" eaLnBrk="1" hangingPunct="1">
              <a:buNone/>
            </a:pP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171" name="Picture 3" descr="C:\Users\mch\Documents\HFU\Echtzeit3D\Script\Items\FlächeMagenta.wmf"/>
          <p:cNvPicPr>
            <a:picLocks noChangeAspect="1" noChangeArrowheads="1"/>
          </p:cNvPicPr>
          <p:nvPr/>
        </p:nvPicPr>
        <p:blipFill>
          <a:blip r:embed="rId2" cstate="print"/>
          <a:srcRect/>
          <a:stretch>
            <a:fillRect/>
          </a:stretch>
        </p:blipFill>
        <p:spPr bwMode="auto">
          <a:xfrm>
            <a:off x="7453322" y="3571876"/>
            <a:ext cx="2500330" cy="1214446"/>
          </a:xfrm>
          <a:prstGeom prst="rect">
            <a:avLst/>
          </a:prstGeom>
          <a:noFill/>
        </p:spPr>
      </p:pic>
      <p:sp>
        <p:nvSpPr>
          <p:cNvPr id="2" name="Titel 1"/>
          <p:cNvSpPr>
            <a:spLocks noGrp="1"/>
          </p:cNvSpPr>
          <p:nvPr>
            <p:ph type="title"/>
          </p:nvPr>
        </p:nvSpPr>
        <p:spPr/>
        <p:txBody>
          <a:bodyPr/>
          <a:lstStyle/>
          <a:p>
            <a:r>
              <a:rPr lang="de-DE" dirty="0"/>
              <a:t>Farbe in der 3D-Computergrafik: </a:t>
            </a:r>
            <a:r>
              <a:rPr lang="de-DE" dirty="0" err="1"/>
              <a:t>Shading</a:t>
            </a:r>
            <a:endParaRPr lang="de-DE" dirty="0"/>
          </a:p>
        </p:txBody>
      </p:sp>
      <p:sp>
        <p:nvSpPr>
          <p:cNvPr id="3" name="Inhaltsplatzhalter 2"/>
          <p:cNvSpPr>
            <a:spLocks noGrp="1"/>
          </p:cNvSpPr>
          <p:nvPr>
            <p:ph idx="1"/>
          </p:nvPr>
        </p:nvSpPr>
        <p:spPr>
          <a:xfrm>
            <a:off x="2135190" y="1196976"/>
            <a:ext cx="5746761" cy="5472385"/>
          </a:xfrm>
        </p:spPr>
        <p:txBody>
          <a:bodyPr>
            <a:normAutofit fontScale="92500" lnSpcReduction="20000"/>
          </a:bodyPr>
          <a:lstStyle/>
          <a:p>
            <a:r>
              <a:rPr lang="de-DE" dirty="0"/>
              <a:t>Farbe in 3D-Software wird meistens der Entstehung von Farbe in der Realität nachempfunden:</a:t>
            </a:r>
          </a:p>
          <a:p>
            <a:pPr lvl="1"/>
            <a:r>
              <a:rPr lang="de-DE" dirty="0"/>
              <a:t>Licht mit unterschiedlicher Intensität und Färbung trifft aus unterschiedlichen Richtungen auf die Oberfläche ein.</a:t>
            </a:r>
          </a:p>
          <a:p>
            <a:pPr lvl="1"/>
            <a:r>
              <a:rPr lang="de-DE" dirty="0"/>
              <a:t>Licht wird von der Oberfläche je nach Beschaffenheit unterschiedlich ins Auge des Betrachters geworfen.</a:t>
            </a:r>
          </a:p>
          <a:p>
            <a:r>
              <a:rPr lang="de-DE" dirty="0"/>
              <a:t>Farbberechnung wird </a:t>
            </a:r>
            <a:r>
              <a:rPr lang="de-DE" i="1" dirty="0" err="1"/>
              <a:t>Shading</a:t>
            </a:r>
            <a:r>
              <a:rPr lang="de-DE" dirty="0"/>
              <a:t> genannt</a:t>
            </a:r>
          </a:p>
          <a:p>
            <a:r>
              <a:rPr lang="de-DE" dirty="0"/>
              <a:t>Benutzerdefinierte Parameter:</a:t>
            </a:r>
          </a:p>
          <a:p>
            <a:pPr lvl="1"/>
            <a:r>
              <a:rPr lang="de-DE" dirty="0"/>
              <a:t>Lichtquellen </a:t>
            </a:r>
          </a:p>
          <a:p>
            <a:pPr lvl="1"/>
            <a:r>
              <a:rPr lang="de-DE" dirty="0"/>
              <a:t>Materialeigenschaften</a:t>
            </a:r>
          </a:p>
          <a:p>
            <a:pPr lvl="1"/>
            <a:r>
              <a:rPr lang="de-DE" dirty="0"/>
              <a:t>Kameraposition/Blickwinkel</a:t>
            </a:r>
          </a:p>
          <a:p>
            <a:r>
              <a:rPr lang="de-DE" dirty="0"/>
              <a:t>Ziele des </a:t>
            </a:r>
            <a:r>
              <a:rPr lang="de-DE" dirty="0" err="1"/>
              <a:t>Shading</a:t>
            </a:r>
            <a:endParaRPr lang="de-DE" dirty="0"/>
          </a:p>
          <a:p>
            <a:pPr lvl="1"/>
            <a:r>
              <a:rPr lang="de-DE" dirty="0"/>
              <a:t>Darstellung natürlicher Beleuchtungseffekte</a:t>
            </a:r>
          </a:p>
          <a:p>
            <a:pPr lvl="1"/>
            <a:r>
              <a:rPr lang="de-DE" dirty="0"/>
              <a:t>Einfache Parametrisierung</a:t>
            </a:r>
          </a:p>
          <a:p>
            <a:pPr lvl="1"/>
            <a:r>
              <a:rPr lang="de-DE" dirty="0"/>
              <a:t>Gute Performance</a:t>
            </a:r>
          </a:p>
          <a:p>
            <a:endParaRPr lang="de-DE" dirty="0"/>
          </a:p>
          <a:p>
            <a:pPr lvl="1"/>
            <a:endParaRPr lang="de-DE" dirty="0"/>
          </a:p>
        </p:txBody>
      </p:sp>
      <p:pic>
        <p:nvPicPr>
          <p:cNvPr id="5" name="Picture 5" descr="NodesLight"/>
          <p:cNvPicPr>
            <a:picLocks noChangeAspect="1" noChangeArrowheads="1"/>
          </p:cNvPicPr>
          <p:nvPr/>
        </p:nvPicPr>
        <p:blipFill>
          <a:blip r:embed="rId3" cstate="print"/>
          <a:srcRect/>
          <a:stretch>
            <a:fillRect/>
          </a:stretch>
        </p:blipFill>
        <p:spPr bwMode="auto">
          <a:xfrm rot="-7369742">
            <a:off x="9912351" y="2565401"/>
            <a:ext cx="625475" cy="625475"/>
          </a:xfrm>
          <a:prstGeom prst="rect">
            <a:avLst/>
          </a:prstGeom>
          <a:noFill/>
          <a:ln w="9525">
            <a:noFill/>
            <a:miter lim="800000"/>
            <a:headEnd/>
            <a:tailEnd/>
          </a:ln>
        </p:spPr>
      </p:pic>
      <p:pic>
        <p:nvPicPr>
          <p:cNvPr id="6" name="Picture 10" descr="Eye"/>
          <p:cNvPicPr>
            <a:picLocks noChangeAspect="1" noChangeArrowheads="1"/>
          </p:cNvPicPr>
          <p:nvPr/>
        </p:nvPicPr>
        <p:blipFill>
          <a:blip r:embed="rId4" cstate="print"/>
          <a:srcRect/>
          <a:stretch>
            <a:fillRect/>
          </a:stretch>
        </p:blipFill>
        <p:spPr bwMode="auto">
          <a:xfrm rot="4165802">
            <a:off x="7888691" y="1849430"/>
            <a:ext cx="574675" cy="565150"/>
          </a:xfrm>
          <a:prstGeom prst="rect">
            <a:avLst/>
          </a:prstGeom>
          <a:noFill/>
          <a:ln w="9525">
            <a:noFill/>
            <a:miter lim="800000"/>
            <a:headEnd/>
            <a:tailEnd/>
          </a:ln>
        </p:spPr>
      </p:pic>
      <p:pic>
        <p:nvPicPr>
          <p:cNvPr id="7" name="Picture 5" descr="NodesLight"/>
          <p:cNvPicPr>
            <a:picLocks noChangeAspect="1" noChangeArrowheads="1"/>
          </p:cNvPicPr>
          <p:nvPr/>
        </p:nvPicPr>
        <p:blipFill>
          <a:blip r:embed="rId3" cstate="print"/>
          <a:srcRect/>
          <a:stretch>
            <a:fillRect/>
          </a:stretch>
        </p:blipFill>
        <p:spPr bwMode="auto">
          <a:xfrm rot="11862913">
            <a:off x="9033853" y="1937697"/>
            <a:ext cx="625475" cy="625475"/>
          </a:xfrm>
          <a:prstGeom prst="rect">
            <a:avLst/>
          </a:prstGeom>
          <a:noFill/>
          <a:ln w="9525">
            <a:noFill/>
            <a:miter lim="800000"/>
            <a:headEnd/>
            <a:tailEnd/>
          </a:ln>
        </p:spPr>
      </p:pic>
      <p:sp>
        <p:nvSpPr>
          <p:cNvPr id="11" name="Line 8"/>
          <p:cNvSpPr>
            <a:spLocks noChangeShapeType="1"/>
          </p:cNvSpPr>
          <p:nvPr/>
        </p:nvSpPr>
        <p:spPr bwMode="auto">
          <a:xfrm flipH="1">
            <a:off x="8882081" y="3143248"/>
            <a:ext cx="1000133" cy="714380"/>
          </a:xfrm>
          <a:prstGeom prst="line">
            <a:avLst/>
          </a:prstGeom>
          <a:noFill/>
          <a:ln w="101600">
            <a:pattFill prst="dkVert">
              <a:fgClr>
                <a:srgbClr val="FFFF66"/>
              </a:fgClr>
              <a:bgClr>
                <a:srgbClr val="FFCC00"/>
              </a:bgClr>
            </a:pattFill>
            <a:round/>
            <a:headEnd/>
            <a:tailEnd type="triangle" w="med" len="med"/>
          </a:ln>
        </p:spPr>
        <p:txBody>
          <a:bodyPr/>
          <a:lstStyle/>
          <a:p>
            <a:endParaRPr lang="de-DE"/>
          </a:p>
        </p:txBody>
      </p:sp>
      <p:sp>
        <p:nvSpPr>
          <p:cNvPr id="12" name="Line 9"/>
          <p:cNvSpPr>
            <a:spLocks noChangeShapeType="1"/>
          </p:cNvSpPr>
          <p:nvPr/>
        </p:nvSpPr>
        <p:spPr bwMode="auto">
          <a:xfrm flipH="1">
            <a:off x="8810641" y="2643182"/>
            <a:ext cx="357192" cy="1214446"/>
          </a:xfrm>
          <a:prstGeom prst="line">
            <a:avLst/>
          </a:prstGeom>
          <a:noFill/>
          <a:ln w="101600">
            <a:pattFill prst="dkVert">
              <a:fgClr>
                <a:srgbClr val="FFFF66"/>
              </a:fgClr>
              <a:bgClr>
                <a:srgbClr val="FFCC00"/>
              </a:bgClr>
            </a:pattFill>
            <a:round/>
            <a:headEnd/>
            <a:tailEnd type="triangle" w="med" len="med"/>
          </a:ln>
        </p:spPr>
        <p:txBody>
          <a:bodyPr/>
          <a:lstStyle/>
          <a:p>
            <a:endParaRPr lang="de-DE"/>
          </a:p>
        </p:txBody>
      </p:sp>
      <p:sp>
        <p:nvSpPr>
          <p:cNvPr id="16" name="Line 9"/>
          <p:cNvSpPr>
            <a:spLocks noChangeShapeType="1"/>
          </p:cNvSpPr>
          <p:nvPr/>
        </p:nvSpPr>
        <p:spPr bwMode="auto">
          <a:xfrm flipH="1" flipV="1">
            <a:off x="8310579" y="2500306"/>
            <a:ext cx="428627" cy="1357322"/>
          </a:xfrm>
          <a:prstGeom prst="line">
            <a:avLst/>
          </a:prstGeom>
          <a:noFill/>
          <a:ln w="101600" cmpd="sng">
            <a:solidFill>
              <a:srgbClr val="FF0000"/>
            </a:solidFill>
            <a:round/>
            <a:headEnd/>
            <a:tailEnd type="triangle" w="med" len="med"/>
          </a:ln>
        </p:spPr>
        <p:txBody>
          <a:bodyPr/>
          <a:lstStyle/>
          <a:p>
            <a:endParaRPr lang="de-DE"/>
          </a:p>
        </p:txBody>
      </p:sp>
    </p:spTree>
    <p:extLst>
      <p:ext uri="{BB962C8B-B14F-4D97-AF65-F5344CB8AC3E}">
        <p14:creationId xmlns:p14="http://schemas.microsoft.com/office/powerpoint/2010/main" val="147245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50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3" end="3"/>
                                            </p:txEl>
                                          </p:spTgt>
                                        </p:tgtEl>
                                        <p:attrNameLst>
                                          <p:attrName>style.visibility</p:attrName>
                                        </p:attrNameLst>
                                      </p:cBhvr>
                                      <p:to>
                                        <p:strVal val="visible"/>
                                      </p:to>
                                    </p:set>
                                    <p:animEffect transition="in" filter="fade">
                                      <p:cBhvr>
                                        <p:cTn id="48" dur="500"/>
                                        <p:tgtEl>
                                          <p:spTgt spid="3">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Effect transition="in" filter="fade">
                                      <p:cBhvr>
                                        <p:cTn id="53" dur="500"/>
                                        <p:tgtEl>
                                          <p:spTgt spid="3">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5" end="5"/>
                                            </p:txEl>
                                          </p:spTgt>
                                        </p:tgtEl>
                                        <p:attrNameLst>
                                          <p:attrName>style.visibility</p:attrName>
                                        </p:attrNameLst>
                                      </p:cBhvr>
                                      <p:to>
                                        <p:strVal val="visible"/>
                                      </p:to>
                                    </p:set>
                                    <p:animEffect transition="in" filter="fade">
                                      <p:cBhvr>
                                        <p:cTn id="58" dur="500"/>
                                        <p:tgtEl>
                                          <p:spTgt spid="3">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
                                            <p:txEl>
                                              <p:pRg st="6" end="6"/>
                                            </p:txEl>
                                          </p:spTgt>
                                        </p:tgtEl>
                                        <p:attrNameLst>
                                          <p:attrName>style.visibility</p:attrName>
                                        </p:attrNameLst>
                                      </p:cBhvr>
                                      <p:to>
                                        <p:strVal val="visible"/>
                                      </p:to>
                                    </p:set>
                                    <p:animEffect transition="in" filter="fade">
                                      <p:cBhvr>
                                        <p:cTn id="63" dur="500"/>
                                        <p:tgtEl>
                                          <p:spTgt spid="3">
                                            <p:txEl>
                                              <p:pRg st="6" end="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xEl>
                                              <p:pRg st="7" end="7"/>
                                            </p:txEl>
                                          </p:spTgt>
                                        </p:tgtEl>
                                        <p:attrNameLst>
                                          <p:attrName>style.visibility</p:attrName>
                                        </p:attrNameLst>
                                      </p:cBhvr>
                                      <p:to>
                                        <p:strVal val="visible"/>
                                      </p:to>
                                    </p:set>
                                    <p:animEffect transition="in" filter="fade">
                                      <p:cBhvr>
                                        <p:cTn id="68" dur="500"/>
                                        <p:tgtEl>
                                          <p:spTgt spid="3">
                                            <p:txEl>
                                              <p:pRg st="7" end="7"/>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
                                            <p:txEl>
                                              <p:pRg st="8" end="8"/>
                                            </p:txEl>
                                          </p:spTgt>
                                        </p:tgtEl>
                                        <p:attrNameLst>
                                          <p:attrName>style.visibility</p:attrName>
                                        </p:attrNameLst>
                                      </p:cBhvr>
                                      <p:to>
                                        <p:strVal val="visible"/>
                                      </p:to>
                                    </p:set>
                                    <p:animEffect transition="in" filter="fade">
                                      <p:cBhvr>
                                        <p:cTn id="73" dur="500"/>
                                        <p:tgtEl>
                                          <p:spTgt spid="3">
                                            <p:txEl>
                                              <p:pRg st="8" end="8"/>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
                                            <p:txEl>
                                              <p:pRg st="9" end="9"/>
                                            </p:txEl>
                                          </p:spTgt>
                                        </p:tgtEl>
                                        <p:attrNameLst>
                                          <p:attrName>style.visibility</p:attrName>
                                        </p:attrNameLst>
                                      </p:cBhvr>
                                      <p:to>
                                        <p:strVal val="visible"/>
                                      </p:to>
                                    </p:set>
                                    <p:animEffect transition="in" filter="fade">
                                      <p:cBhvr>
                                        <p:cTn id="78" dur="500"/>
                                        <p:tgtEl>
                                          <p:spTgt spid="3">
                                            <p:txEl>
                                              <p:pRg st="9" end="9"/>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
                                            <p:txEl>
                                              <p:pRg st="10" end="10"/>
                                            </p:txEl>
                                          </p:spTgt>
                                        </p:tgtEl>
                                        <p:attrNameLst>
                                          <p:attrName>style.visibility</p:attrName>
                                        </p:attrNameLst>
                                      </p:cBhvr>
                                      <p:to>
                                        <p:strVal val="visible"/>
                                      </p:to>
                                    </p:set>
                                    <p:animEffect transition="in" filter="fade">
                                      <p:cBhvr>
                                        <p:cTn id="83" dur="500"/>
                                        <p:tgtEl>
                                          <p:spTgt spid="3">
                                            <p:txEl>
                                              <p:pRg st="10" end="10"/>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
                                            <p:txEl>
                                              <p:pRg st="11" end="11"/>
                                            </p:txEl>
                                          </p:spTgt>
                                        </p:tgtEl>
                                        <p:attrNameLst>
                                          <p:attrName>style.visibility</p:attrName>
                                        </p:attrNameLst>
                                      </p:cBhvr>
                                      <p:to>
                                        <p:strVal val="visible"/>
                                      </p:to>
                                    </p:set>
                                    <p:animEffect transition="in" filter="fade">
                                      <p:cBhvr>
                                        <p:cTn id="8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Materialeinstellungen in C4D</a:t>
            </a:r>
          </a:p>
        </p:txBody>
      </p:sp>
      <p:sp>
        <p:nvSpPr>
          <p:cNvPr id="3" name="Textplatzhalter 2"/>
          <p:cNvSpPr>
            <a:spLocks noGrp="1"/>
          </p:cNvSpPr>
          <p:nvPr>
            <p:ph type="body" sz="half" idx="1"/>
          </p:nvPr>
        </p:nvSpPr>
        <p:spPr>
          <a:xfrm>
            <a:off x="2135188" y="1196976"/>
            <a:ext cx="4532316" cy="5256213"/>
          </a:xfrm>
        </p:spPr>
        <p:txBody>
          <a:bodyPr/>
          <a:lstStyle/>
          <a:p>
            <a:r>
              <a:rPr lang="de-DE" dirty="0"/>
              <a:t>Material im Materialeditor verändern</a:t>
            </a:r>
          </a:p>
          <a:p>
            <a:r>
              <a:rPr lang="de-DE" dirty="0"/>
              <a:t>Erlaubt unterschiedliche Einstellungen u.a. für </a:t>
            </a:r>
          </a:p>
          <a:p>
            <a:pPr lvl="1">
              <a:defRPr/>
            </a:pPr>
            <a:r>
              <a:rPr lang="de-DE" dirty="0"/>
              <a:t>Grundfarbe</a:t>
            </a:r>
          </a:p>
          <a:p>
            <a:pPr lvl="1">
              <a:defRPr/>
            </a:pPr>
            <a:r>
              <a:rPr lang="de-DE" dirty="0"/>
              <a:t>Glanzlicht</a:t>
            </a:r>
          </a:p>
          <a:p>
            <a:pPr lvl="1">
              <a:defRPr/>
            </a:pPr>
            <a:r>
              <a:rPr lang="de-DE" dirty="0"/>
              <a:t>Reflexionsberechnung</a:t>
            </a:r>
          </a:p>
          <a:p>
            <a:pPr lvl="1">
              <a:defRPr/>
            </a:pPr>
            <a:r>
              <a:rPr lang="de-DE" dirty="0" err="1"/>
              <a:t>Transparenzberechnung</a:t>
            </a:r>
            <a:endParaRPr lang="de-DE" dirty="0"/>
          </a:p>
          <a:p>
            <a:pPr lvl="1">
              <a:defRPr/>
            </a:pPr>
            <a:r>
              <a:rPr lang="de-DE" dirty="0"/>
              <a:t>Relief-Effekte</a:t>
            </a:r>
          </a:p>
          <a:p>
            <a:pPr>
              <a:defRPr/>
            </a:pPr>
            <a:endParaRPr lang="de-DE" dirty="0"/>
          </a:p>
        </p:txBody>
      </p:sp>
      <p:pic>
        <p:nvPicPr>
          <p:cNvPr id="264194" name="Picture 2"/>
          <p:cNvPicPr>
            <a:picLocks noChangeAspect="1" noChangeArrowheads="1"/>
          </p:cNvPicPr>
          <p:nvPr/>
        </p:nvPicPr>
        <p:blipFill>
          <a:blip r:embed="rId2" cstate="print"/>
          <a:srcRect/>
          <a:stretch>
            <a:fillRect/>
          </a:stretch>
        </p:blipFill>
        <p:spPr bwMode="auto">
          <a:xfrm>
            <a:off x="6533791" y="1428737"/>
            <a:ext cx="3915134" cy="4429156"/>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el 1"/>
          <p:cNvSpPr>
            <a:spLocks noGrp="1"/>
          </p:cNvSpPr>
          <p:nvPr>
            <p:ph type="title"/>
          </p:nvPr>
        </p:nvSpPr>
        <p:spPr/>
        <p:txBody>
          <a:bodyPr/>
          <a:lstStyle/>
          <a:p>
            <a:r>
              <a:rPr lang="de-DE" dirty="0"/>
              <a:t>Beleuchtungstypen in C4D</a:t>
            </a:r>
          </a:p>
        </p:txBody>
      </p:sp>
      <p:sp>
        <p:nvSpPr>
          <p:cNvPr id="3" name="Textplatzhalter 2"/>
          <p:cNvSpPr>
            <a:spLocks noGrp="1"/>
          </p:cNvSpPr>
          <p:nvPr>
            <p:ph type="body" sz="half" idx="1"/>
          </p:nvPr>
        </p:nvSpPr>
        <p:spPr>
          <a:xfrm>
            <a:off x="2135189" y="1196976"/>
            <a:ext cx="4960937" cy="5256213"/>
          </a:xfrm>
        </p:spPr>
        <p:txBody>
          <a:bodyPr/>
          <a:lstStyle/>
          <a:p>
            <a:r>
              <a:rPr lang="de-DE" dirty="0"/>
              <a:t>Punktlicht</a:t>
            </a:r>
          </a:p>
          <a:p>
            <a:pPr lvl="1"/>
            <a:r>
              <a:rPr lang="de-DE" dirty="0"/>
              <a:t>Lichtquelle im Raum</a:t>
            </a:r>
          </a:p>
          <a:p>
            <a:pPr lvl="1"/>
            <a:r>
              <a:rPr lang="de-DE" dirty="0"/>
              <a:t>Definiert durch Position </a:t>
            </a:r>
          </a:p>
          <a:p>
            <a:pPr lvl="1"/>
            <a:r>
              <a:rPr lang="de-DE" dirty="0"/>
              <a:t>Leuchtet in alle Richtungen</a:t>
            </a:r>
          </a:p>
          <a:p>
            <a:r>
              <a:rPr lang="de-DE" dirty="0"/>
              <a:t>Richtungs-Licht</a:t>
            </a:r>
          </a:p>
          <a:p>
            <a:pPr lvl="1"/>
            <a:r>
              <a:rPr lang="de-DE" dirty="0"/>
              <a:t>Unendlich weit entfernt</a:t>
            </a:r>
          </a:p>
          <a:p>
            <a:pPr lvl="1"/>
            <a:r>
              <a:rPr lang="de-DE" dirty="0"/>
              <a:t>Definiert durch Richtung</a:t>
            </a:r>
          </a:p>
          <a:p>
            <a:pPr lvl="1"/>
            <a:r>
              <a:rPr lang="de-DE" dirty="0"/>
              <a:t>Leuchtet in eine Richtung</a:t>
            </a:r>
          </a:p>
          <a:p>
            <a:r>
              <a:rPr lang="de-DE" dirty="0"/>
              <a:t>Spot-Licht</a:t>
            </a:r>
          </a:p>
          <a:p>
            <a:pPr lvl="1"/>
            <a:r>
              <a:rPr lang="de-DE" dirty="0"/>
              <a:t>Gerichtete Lichtquelle im Raum</a:t>
            </a:r>
          </a:p>
          <a:p>
            <a:pPr lvl="1"/>
            <a:r>
              <a:rPr lang="de-DE" dirty="0"/>
              <a:t>Definiert durch Richtung, Position und Öffnungswinkel</a:t>
            </a:r>
          </a:p>
          <a:p>
            <a:pPr lvl="1"/>
            <a:endParaRPr lang="de-DE" dirty="0"/>
          </a:p>
        </p:txBody>
      </p:sp>
      <p:pic>
        <p:nvPicPr>
          <p:cNvPr id="310274" name="Picture 2"/>
          <p:cNvPicPr>
            <a:picLocks noChangeAspect="1" noChangeArrowheads="1"/>
          </p:cNvPicPr>
          <p:nvPr/>
        </p:nvPicPr>
        <p:blipFill>
          <a:blip r:embed="rId3" cstate="print"/>
          <a:srcRect/>
          <a:stretch>
            <a:fillRect/>
          </a:stretch>
        </p:blipFill>
        <p:spPr bwMode="auto">
          <a:xfrm>
            <a:off x="7381876" y="1357313"/>
            <a:ext cx="542925" cy="552450"/>
          </a:xfrm>
          <a:prstGeom prst="rect">
            <a:avLst/>
          </a:prstGeom>
          <a:noFill/>
          <a:ln w="9525">
            <a:noFill/>
            <a:miter lim="800000"/>
            <a:headEnd/>
            <a:tailEnd/>
          </a:ln>
        </p:spPr>
      </p:pic>
      <p:pic>
        <p:nvPicPr>
          <p:cNvPr id="310275" name="Picture 3"/>
          <p:cNvPicPr>
            <a:picLocks noChangeAspect="1" noChangeArrowheads="1"/>
          </p:cNvPicPr>
          <p:nvPr/>
        </p:nvPicPr>
        <p:blipFill>
          <a:blip r:embed="rId4" cstate="print"/>
          <a:srcRect/>
          <a:stretch>
            <a:fillRect/>
          </a:stretch>
        </p:blipFill>
        <p:spPr bwMode="auto">
          <a:xfrm>
            <a:off x="7381876" y="4357689"/>
            <a:ext cx="542925" cy="542925"/>
          </a:xfrm>
          <a:prstGeom prst="rect">
            <a:avLst/>
          </a:prstGeom>
          <a:noFill/>
          <a:ln w="9525">
            <a:noFill/>
            <a:miter lim="800000"/>
            <a:headEnd/>
            <a:tailEnd/>
          </a:ln>
        </p:spPr>
      </p:pic>
      <p:pic>
        <p:nvPicPr>
          <p:cNvPr id="310276" name="Picture 4"/>
          <p:cNvPicPr>
            <a:picLocks noChangeAspect="1" noChangeArrowheads="1"/>
          </p:cNvPicPr>
          <p:nvPr/>
        </p:nvPicPr>
        <p:blipFill>
          <a:blip r:embed="rId5" cstate="print"/>
          <a:srcRect/>
          <a:stretch>
            <a:fillRect/>
          </a:stretch>
        </p:blipFill>
        <p:spPr bwMode="auto">
          <a:xfrm>
            <a:off x="7381875" y="2857501"/>
            <a:ext cx="514350" cy="5048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0274"/>
                                        </p:tgtEl>
                                        <p:attrNameLst>
                                          <p:attrName>style.visibility</p:attrName>
                                        </p:attrNameLst>
                                      </p:cBhvr>
                                      <p:to>
                                        <p:strVal val="visible"/>
                                      </p:to>
                                    </p:set>
                                    <p:animEffect transition="in" filter="fade">
                                      <p:cBhvr>
                                        <p:cTn id="11" dur="500"/>
                                        <p:tgtEl>
                                          <p:spTgt spid="31027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10276"/>
                                        </p:tgtEl>
                                        <p:attrNameLst>
                                          <p:attrName>style.visibility</p:attrName>
                                        </p:attrNameLst>
                                      </p:cBhvr>
                                      <p:to>
                                        <p:strVal val="visible"/>
                                      </p:to>
                                    </p:set>
                                    <p:animEffect transition="in" filter="fade">
                                      <p:cBhvr>
                                        <p:cTn id="35" dur="500"/>
                                        <p:tgtEl>
                                          <p:spTgt spid="31027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fade">
                                      <p:cBhvr>
                                        <p:cTn id="50" dur="500"/>
                                        <p:tgtEl>
                                          <p:spTgt spid="3">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500"/>
                                        <p:tgtEl>
                                          <p:spTgt spid="3">
                                            <p:txEl>
                                              <p:pRg st="8" end="8"/>
                                            </p:txEl>
                                          </p:spTgt>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310275"/>
                                        </p:tgtEl>
                                        <p:attrNameLst>
                                          <p:attrName>style.visibility</p:attrName>
                                        </p:attrNameLst>
                                      </p:cBhvr>
                                      <p:to>
                                        <p:strVal val="visible"/>
                                      </p:to>
                                    </p:set>
                                    <p:animEffect transition="in" filter="fade">
                                      <p:cBhvr>
                                        <p:cTn id="59" dur="500"/>
                                        <p:tgtEl>
                                          <p:spTgt spid="31027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9" end="9"/>
                                            </p:txEl>
                                          </p:spTgt>
                                        </p:tgtEl>
                                        <p:attrNameLst>
                                          <p:attrName>style.visibility</p:attrName>
                                        </p:attrNameLst>
                                      </p:cBhvr>
                                      <p:to>
                                        <p:strVal val="visible"/>
                                      </p:to>
                                    </p:set>
                                    <p:animEffect transition="in" filter="fade">
                                      <p:cBhvr>
                                        <p:cTn id="64" dur="500"/>
                                        <p:tgtEl>
                                          <p:spTgt spid="3">
                                            <p:txEl>
                                              <p:pRg st="9" end="9"/>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
                                            <p:txEl>
                                              <p:pRg st="10" end="10"/>
                                            </p:txEl>
                                          </p:spTgt>
                                        </p:tgtEl>
                                        <p:attrNameLst>
                                          <p:attrName>style.visibility</p:attrName>
                                        </p:attrNameLst>
                                      </p:cBhvr>
                                      <p:to>
                                        <p:strVal val="visible"/>
                                      </p:to>
                                    </p:set>
                                    <p:animEffect transition="in" filter="fade">
                                      <p:cBhvr>
                                        <p:cTn id="6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Beleuchtungseinstellungen in C4D</a:t>
            </a:r>
          </a:p>
        </p:txBody>
      </p:sp>
      <p:sp>
        <p:nvSpPr>
          <p:cNvPr id="3" name="Textplatzhalter 2"/>
          <p:cNvSpPr>
            <a:spLocks noGrp="1"/>
          </p:cNvSpPr>
          <p:nvPr>
            <p:ph type="body" sz="half" idx="1"/>
          </p:nvPr>
        </p:nvSpPr>
        <p:spPr/>
        <p:txBody>
          <a:bodyPr/>
          <a:lstStyle/>
          <a:p>
            <a:r>
              <a:rPr lang="de-DE" dirty="0"/>
              <a:t>Die wichtigsten Einstellungen sind</a:t>
            </a:r>
          </a:p>
          <a:p>
            <a:pPr lvl="1"/>
            <a:r>
              <a:rPr lang="de-DE" dirty="0"/>
              <a:t>Farbe / Helligkeit</a:t>
            </a:r>
          </a:p>
          <a:p>
            <a:pPr lvl="1"/>
            <a:r>
              <a:rPr lang="de-DE" dirty="0"/>
              <a:t>Position/Richtung</a:t>
            </a:r>
          </a:p>
          <a:p>
            <a:pPr lvl="1"/>
            <a:r>
              <a:rPr lang="de-DE" dirty="0"/>
              <a:t>Typ</a:t>
            </a:r>
          </a:p>
          <a:p>
            <a:pPr lvl="1"/>
            <a:r>
              <a:rPr lang="de-DE" dirty="0"/>
              <a:t>Schattenwurf</a:t>
            </a:r>
          </a:p>
          <a:p>
            <a:pPr lvl="1"/>
            <a:r>
              <a:rPr lang="de-DE" dirty="0"/>
              <a:t>Sichtbarkeit</a:t>
            </a:r>
          </a:p>
          <a:p>
            <a:r>
              <a:rPr lang="de-DE" dirty="0"/>
              <a:t>Zusätzliche Effekte</a:t>
            </a:r>
          </a:p>
          <a:p>
            <a:pPr lvl="1"/>
            <a:r>
              <a:rPr lang="de-DE" dirty="0"/>
              <a:t>Linsen</a:t>
            </a:r>
          </a:p>
          <a:p>
            <a:pPr lvl="1"/>
            <a:r>
              <a:rPr lang="de-DE" dirty="0"/>
              <a:t>Noise</a:t>
            </a:r>
          </a:p>
          <a:p>
            <a:pPr lvl="1"/>
            <a:r>
              <a:rPr lang="de-DE" dirty="0"/>
              <a:t>…</a:t>
            </a:r>
          </a:p>
          <a:p>
            <a:pPr lvl="1"/>
            <a:endParaRPr lang="de-DE" dirty="0"/>
          </a:p>
        </p:txBody>
      </p:sp>
      <p:pic>
        <p:nvPicPr>
          <p:cNvPr id="273410" name="Picture 2"/>
          <p:cNvPicPr>
            <a:picLocks noChangeAspect="1" noChangeArrowheads="1"/>
          </p:cNvPicPr>
          <p:nvPr/>
        </p:nvPicPr>
        <p:blipFill>
          <a:blip r:embed="rId2" cstate="print"/>
          <a:srcRect/>
          <a:stretch>
            <a:fillRect/>
          </a:stretch>
        </p:blipFill>
        <p:spPr bwMode="auto">
          <a:xfrm>
            <a:off x="6596067" y="1071546"/>
            <a:ext cx="3464981" cy="5572140"/>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de-DE" dirty="0"/>
              <a:t>Ende Block 6</a:t>
            </a:r>
          </a:p>
        </p:txBody>
      </p:sp>
      <p:sp>
        <p:nvSpPr>
          <p:cNvPr id="37891" name="Rectangle 3"/>
          <p:cNvSpPr>
            <a:spLocks noGrp="1" noChangeArrowheads="1"/>
          </p:cNvSpPr>
          <p:nvPr>
            <p:ph type="body" idx="1"/>
          </p:nvPr>
        </p:nvSpPr>
        <p:spPr/>
        <p:txBody>
          <a:bodyPr/>
          <a:lstStyle/>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endParaRPr lang="de-DE"/>
          </a:p>
          <a:p>
            <a:pPr algn="ctr" eaLnBrk="1" hangingPunct="1">
              <a:buFont typeface="Wingdings" pitchFamily="2" charset="2"/>
              <a:buNone/>
            </a:pPr>
            <a:r>
              <a:rPr lang="de-DE"/>
              <a:t>Vielen Dank für Ihre Aufmerksamkeit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Rectangle 6"/>
          <p:cNvSpPr>
            <a:spLocks noChangeArrowheads="1"/>
          </p:cNvSpPr>
          <p:nvPr/>
        </p:nvSpPr>
        <p:spPr bwMode="auto">
          <a:xfrm>
            <a:off x="814918" y="1214423"/>
            <a:ext cx="11377082" cy="517525"/>
          </a:xfrm>
          <a:prstGeom prst="rect">
            <a:avLst/>
          </a:prstGeom>
          <a:solidFill>
            <a:srgbClr val="F88080">
              <a:alpha val="50195"/>
            </a:srgbClr>
          </a:solidFill>
          <a:ln w="9525">
            <a:noFill/>
            <a:miter lim="800000"/>
            <a:headEnd/>
            <a:tailEnd/>
          </a:ln>
        </p:spPr>
        <p:txBody>
          <a:bodyPr wrap="none" anchor="ctr"/>
          <a:lstStyle/>
          <a:p>
            <a:endParaRPr lang="de-DE"/>
          </a:p>
        </p:txBody>
      </p:sp>
      <p:sp>
        <p:nvSpPr>
          <p:cNvPr id="55299" name="Rectangle 2"/>
          <p:cNvSpPr>
            <a:spLocks noGrp="1" noChangeArrowheads="1"/>
          </p:cNvSpPr>
          <p:nvPr>
            <p:ph type="title"/>
          </p:nvPr>
        </p:nvSpPr>
        <p:spPr/>
        <p:txBody>
          <a:bodyPr/>
          <a:lstStyle/>
          <a:p>
            <a:pPr eaLnBrk="1" hangingPunct="1"/>
            <a:r>
              <a:rPr lang="de-DE" dirty="0"/>
              <a:t>Agenda Block 7</a:t>
            </a:r>
          </a:p>
        </p:txBody>
      </p:sp>
      <p:sp>
        <p:nvSpPr>
          <p:cNvPr id="55300" name="Rectangle 3"/>
          <p:cNvSpPr>
            <a:spLocks noGrp="1" noChangeArrowheads="1"/>
          </p:cNvSpPr>
          <p:nvPr>
            <p:ph type="body" idx="1"/>
          </p:nvPr>
        </p:nvSpPr>
        <p:spPr/>
        <p:txBody>
          <a:bodyPr/>
          <a:lstStyle/>
          <a:p>
            <a:pPr eaLnBrk="1" hangingPunct="1"/>
            <a:r>
              <a:rPr lang="de-DE" dirty="0"/>
              <a:t>Parametrisierung von Farbe / Rechnen mit Farben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2000" fill="hold"/>
                                        <p:tgtEl>
                                          <p:spTgt spid="186374"/>
                                        </p:tgtEl>
                                        <p:attrNameLst>
                                          <p:attrName>ppt_x</p:attrName>
                                        </p:attrNameLst>
                                      </p:cBhvr>
                                      <p:tavLst>
                                        <p:tav tm="0">
                                          <p:val>
                                            <p:strVal val="#ppt_x"/>
                                          </p:val>
                                        </p:tav>
                                        <p:tav tm="100000">
                                          <p:val>
                                            <p:strVal val="#ppt_x"/>
                                          </p:val>
                                        </p:tav>
                                      </p:tavLst>
                                    </p:anim>
                                    <p:anim calcmode="lin" valueType="num">
                                      <p:cBhvr additive="base">
                                        <p:cTn id="8" dur="2000" fill="hold"/>
                                        <p:tgtEl>
                                          <p:spTgt spid="1863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Licht &amp; Farben</a:t>
            </a:r>
          </a:p>
        </p:txBody>
      </p:sp>
      <p:sp>
        <p:nvSpPr>
          <p:cNvPr id="3" name="Textplatzhalter 2"/>
          <p:cNvSpPr>
            <a:spLocks noGrp="1"/>
          </p:cNvSpPr>
          <p:nvPr>
            <p:ph type="body" sz="half" idx="1"/>
          </p:nvPr>
        </p:nvSpPr>
        <p:spPr>
          <a:xfrm>
            <a:off x="2135188" y="1196976"/>
            <a:ext cx="6746894" cy="5256213"/>
          </a:xfrm>
        </p:spPr>
        <p:txBody>
          <a:bodyPr/>
          <a:lstStyle/>
          <a:p>
            <a:r>
              <a:rPr lang="de-DE" dirty="0"/>
              <a:t>Farben/Licht können durch unterschiedliche Parameter definiert sein</a:t>
            </a:r>
          </a:p>
          <a:p>
            <a:pPr lvl="1"/>
            <a:r>
              <a:rPr lang="de-DE" dirty="0"/>
              <a:t>Farbtemperatur</a:t>
            </a:r>
          </a:p>
          <a:p>
            <a:pPr lvl="1"/>
            <a:r>
              <a:rPr lang="de-DE" dirty="0"/>
              <a:t>Wellenlänge</a:t>
            </a:r>
          </a:p>
          <a:p>
            <a:pPr lvl="1"/>
            <a:r>
              <a:rPr lang="de-DE" dirty="0"/>
              <a:t>Farbton, Helligkeit, Sättigung (Hue, Light, Saturation)</a:t>
            </a:r>
          </a:p>
          <a:p>
            <a:pPr lvl="1"/>
            <a:r>
              <a:rPr lang="de-DE" dirty="0"/>
              <a:t>Mischverhältnis aus Grundfarben, z.B. RGB</a:t>
            </a:r>
          </a:p>
          <a:p>
            <a:r>
              <a:rPr lang="de-DE" dirty="0"/>
              <a:t>In der Computergrafik oft verwendet: Mischverhältnisse aus</a:t>
            </a:r>
          </a:p>
          <a:p>
            <a:pPr lvl="1"/>
            <a:r>
              <a:rPr lang="de-DE" dirty="0"/>
              <a:t>RGB (Rot, Grün, Blau) bei Bildschirm/</a:t>
            </a:r>
            <a:r>
              <a:rPr lang="de-DE" dirty="0" err="1"/>
              <a:t>Beamer</a:t>
            </a:r>
            <a:endParaRPr lang="de-DE" dirty="0"/>
          </a:p>
          <a:p>
            <a:pPr lvl="1"/>
            <a:r>
              <a:rPr lang="de-DE" dirty="0"/>
              <a:t>CMYK (Cyan, Magenta, </a:t>
            </a:r>
            <a:r>
              <a:rPr lang="de-DE" dirty="0" err="1"/>
              <a:t>Yellow</a:t>
            </a:r>
            <a:r>
              <a:rPr lang="de-DE" dirty="0"/>
              <a:t>, </a:t>
            </a:r>
            <a:r>
              <a:rPr lang="de-DE" dirty="0" err="1"/>
              <a:t>blacK</a:t>
            </a:r>
            <a:r>
              <a:rPr lang="de-DE" dirty="0"/>
              <a:t>) beim Druck</a:t>
            </a:r>
          </a:p>
          <a:p>
            <a:pPr lvl="1"/>
            <a:r>
              <a:rPr lang="de-DE" dirty="0"/>
              <a:t>Entspricht den Farbmischungs-Verfahren der Ausgabegeräte</a:t>
            </a:r>
          </a:p>
          <a:p>
            <a:endParaRPr lang="de-DE" dirty="0"/>
          </a:p>
        </p:txBody>
      </p:sp>
      <p:sp>
        <p:nvSpPr>
          <p:cNvPr id="4" name="Rechteck 3"/>
          <p:cNvSpPr/>
          <p:nvPr/>
        </p:nvSpPr>
        <p:spPr>
          <a:xfrm>
            <a:off x="8953520" y="4572008"/>
            <a:ext cx="285752" cy="28575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p:cNvSpPr/>
          <p:nvPr/>
        </p:nvSpPr>
        <p:spPr>
          <a:xfrm>
            <a:off x="9310710" y="4572008"/>
            <a:ext cx="285752" cy="28575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p:cNvSpPr/>
          <p:nvPr/>
        </p:nvSpPr>
        <p:spPr>
          <a:xfrm>
            <a:off x="9667900" y="4572008"/>
            <a:ext cx="285752" cy="28575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p:nvSpPr>
        <p:spPr>
          <a:xfrm>
            <a:off x="8953520" y="5072074"/>
            <a:ext cx="285752" cy="285752"/>
          </a:xfrm>
          <a:prstGeom prst="rect">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p:cNvSpPr/>
          <p:nvPr/>
        </p:nvSpPr>
        <p:spPr>
          <a:xfrm>
            <a:off x="9310710" y="5072074"/>
            <a:ext cx="285752" cy="285752"/>
          </a:xfrm>
          <a:prstGeom prst="rect">
            <a:avLst/>
          </a:prstGeom>
          <a:solidFill>
            <a:srgbClr val="FF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9667900" y="5072074"/>
            <a:ext cx="285752" cy="28575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10025090" y="5072074"/>
            <a:ext cx="285752" cy="285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725275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Additive </a:t>
            </a:r>
            <a:r>
              <a:rPr lang="de-DE" dirty="0" err="1"/>
              <a:t>vs</a:t>
            </a:r>
            <a:r>
              <a:rPr lang="de-DE" dirty="0"/>
              <a:t> </a:t>
            </a:r>
            <a:r>
              <a:rPr lang="de-DE"/>
              <a:t>Subtraktive Farbmischung</a:t>
            </a:r>
            <a:endParaRPr lang="de-DE" dirty="0"/>
          </a:p>
        </p:txBody>
      </p:sp>
      <p:sp>
        <p:nvSpPr>
          <p:cNvPr id="3" name="Textplatzhalter 2"/>
          <p:cNvSpPr>
            <a:spLocks noGrp="1"/>
          </p:cNvSpPr>
          <p:nvPr>
            <p:ph type="body" sz="half" idx="1"/>
          </p:nvPr>
        </p:nvSpPr>
        <p:spPr>
          <a:xfrm>
            <a:off x="2135188" y="1196976"/>
            <a:ext cx="5889638" cy="5256213"/>
          </a:xfrm>
        </p:spPr>
        <p:txBody>
          <a:bodyPr/>
          <a:lstStyle/>
          <a:p>
            <a:r>
              <a:rPr lang="de-DE" dirty="0"/>
              <a:t>Additive Farbmischung (RGB)</a:t>
            </a:r>
          </a:p>
          <a:p>
            <a:pPr lvl="1"/>
            <a:r>
              <a:rPr lang="de-DE" dirty="0"/>
              <a:t>Rotes, grünes und blaues Licht können in verschiedenen Intensitäten addiert werden</a:t>
            </a:r>
          </a:p>
          <a:p>
            <a:pPr lvl="1"/>
            <a:r>
              <a:rPr lang="de-DE" dirty="0"/>
              <a:t>Alle drei Anteile in voller Intensität addieren sich zu weißem Licht</a:t>
            </a:r>
          </a:p>
          <a:p>
            <a:pPr lvl="1"/>
            <a:endParaRPr lang="de-DE" dirty="0"/>
          </a:p>
          <a:p>
            <a:r>
              <a:rPr lang="de-DE" dirty="0"/>
              <a:t>Subtraktive Farbmischung (CMY(K))</a:t>
            </a:r>
          </a:p>
          <a:p>
            <a:pPr lvl="1"/>
            <a:r>
              <a:rPr lang="de-DE" dirty="0"/>
              <a:t>Weißes Licht wird von unterschiedlich starken </a:t>
            </a:r>
            <a:r>
              <a:rPr lang="de-DE" dirty="0" err="1"/>
              <a:t>zyanfarbenen</a:t>
            </a:r>
            <a:r>
              <a:rPr lang="de-DE" dirty="0"/>
              <a:t> (Türkis), </a:t>
            </a:r>
            <a:r>
              <a:rPr lang="de-DE" dirty="0" err="1"/>
              <a:t>magentafarbenen</a:t>
            </a:r>
            <a:r>
              <a:rPr lang="de-DE" dirty="0"/>
              <a:t> (Violett) und gelben Filtern gefiltert, oder von filternden Materialien zurückgeworfen.</a:t>
            </a:r>
          </a:p>
          <a:p>
            <a:pPr lvl="1"/>
            <a:r>
              <a:rPr lang="de-DE" dirty="0"/>
              <a:t>Im Druck: Zusätzliche Verwendung von Schwarz als „Filter“-Farbe</a:t>
            </a:r>
          </a:p>
          <a:p>
            <a:pPr lvl="1"/>
            <a:endParaRPr lang="de-DE" dirty="0"/>
          </a:p>
          <a:p>
            <a:endParaRPr lang="de-DE" dirty="0"/>
          </a:p>
        </p:txBody>
      </p:sp>
      <p:sp>
        <p:nvSpPr>
          <p:cNvPr id="5" name="Rechteck 4"/>
          <p:cNvSpPr/>
          <p:nvPr/>
        </p:nvSpPr>
        <p:spPr>
          <a:xfrm>
            <a:off x="8263080" y="3469702"/>
            <a:ext cx="285752" cy="28575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t>R</a:t>
            </a:r>
          </a:p>
        </p:txBody>
      </p:sp>
      <p:sp>
        <p:nvSpPr>
          <p:cNvPr id="6" name="Rechteck 5"/>
          <p:cNvSpPr/>
          <p:nvPr/>
        </p:nvSpPr>
        <p:spPr>
          <a:xfrm>
            <a:off x="8834584" y="3467422"/>
            <a:ext cx="285752" cy="28575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t>G</a:t>
            </a:r>
          </a:p>
        </p:txBody>
      </p:sp>
      <p:sp>
        <p:nvSpPr>
          <p:cNvPr id="7" name="Rechteck 6"/>
          <p:cNvSpPr/>
          <p:nvPr/>
        </p:nvSpPr>
        <p:spPr>
          <a:xfrm>
            <a:off x="9406088" y="3467422"/>
            <a:ext cx="285752" cy="28575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t>B</a:t>
            </a:r>
          </a:p>
        </p:txBody>
      </p:sp>
      <p:sp>
        <p:nvSpPr>
          <p:cNvPr id="8" name="Textfeld 7"/>
          <p:cNvSpPr txBox="1"/>
          <p:nvPr/>
        </p:nvSpPr>
        <p:spPr>
          <a:xfrm>
            <a:off x="9044157" y="1371599"/>
            <a:ext cx="304892" cy="338554"/>
          </a:xfrm>
          <a:prstGeom prst="rect">
            <a:avLst/>
          </a:prstGeom>
          <a:noFill/>
        </p:spPr>
        <p:txBody>
          <a:bodyPr wrap="none" rtlCol="0">
            <a:spAutoFit/>
          </a:bodyPr>
          <a:lstStyle/>
          <a:p>
            <a:r>
              <a:rPr lang="de-DE" sz="1600" dirty="0">
                <a:latin typeface="Franklin Gothic Heavy" pitchFamily="34" charset="0"/>
              </a:rPr>
              <a:t>+</a:t>
            </a:r>
          </a:p>
        </p:txBody>
      </p:sp>
      <p:sp>
        <p:nvSpPr>
          <p:cNvPr id="9" name="Textfeld 8"/>
          <p:cNvSpPr txBox="1"/>
          <p:nvPr/>
        </p:nvSpPr>
        <p:spPr>
          <a:xfrm>
            <a:off x="8472653" y="1371599"/>
            <a:ext cx="304892" cy="338554"/>
          </a:xfrm>
          <a:prstGeom prst="rect">
            <a:avLst/>
          </a:prstGeom>
          <a:noFill/>
        </p:spPr>
        <p:txBody>
          <a:bodyPr wrap="none" rtlCol="0">
            <a:spAutoFit/>
          </a:bodyPr>
          <a:lstStyle/>
          <a:p>
            <a:r>
              <a:rPr lang="de-DE" sz="1600" dirty="0">
                <a:latin typeface="Franklin Gothic Heavy" pitchFamily="34" charset="0"/>
              </a:rPr>
              <a:t>+</a:t>
            </a:r>
          </a:p>
        </p:txBody>
      </p:sp>
      <p:sp>
        <p:nvSpPr>
          <p:cNvPr id="10" name="Textfeld 9"/>
          <p:cNvSpPr txBox="1"/>
          <p:nvPr/>
        </p:nvSpPr>
        <p:spPr>
          <a:xfrm>
            <a:off x="9667900" y="1357298"/>
            <a:ext cx="304892" cy="338554"/>
          </a:xfrm>
          <a:prstGeom prst="rect">
            <a:avLst/>
          </a:prstGeom>
          <a:noFill/>
        </p:spPr>
        <p:txBody>
          <a:bodyPr wrap="none" rtlCol="0">
            <a:spAutoFit/>
          </a:bodyPr>
          <a:lstStyle/>
          <a:p>
            <a:r>
              <a:rPr lang="de-DE" sz="1600" dirty="0">
                <a:latin typeface="Franklin Gothic Heavy" pitchFamily="34" charset="0"/>
              </a:rPr>
              <a:t>=</a:t>
            </a:r>
          </a:p>
        </p:txBody>
      </p:sp>
      <p:sp>
        <p:nvSpPr>
          <p:cNvPr id="11" name="Rechteck 10"/>
          <p:cNvSpPr/>
          <p:nvPr/>
        </p:nvSpPr>
        <p:spPr>
          <a:xfrm>
            <a:off x="9953652" y="1398000"/>
            <a:ext cx="285752" cy="285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p:cNvSpPr/>
          <p:nvPr/>
        </p:nvSpPr>
        <p:spPr>
          <a:xfrm>
            <a:off x="9994452" y="4124959"/>
            <a:ext cx="285752" cy="285752"/>
          </a:xfrm>
          <a:prstGeom prst="rect">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t>C</a:t>
            </a:r>
          </a:p>
        </p:txBody>
      </p:sp>
      <p:sp>
        <p:nvSpPr>
          <p:cNvPr id="15" name="Textfeld 14"/>
          <p:cNvSpPr txBox="1"/>
          <p:nvPr/>
        </p:nvSpPr>
        <p:spPr>
          <a:xfrm>
            <a:off x="9141996" y="4098558"/>
            <a:ext cx="240772" cy="338554"/>
          </a:xfrm>
          <a:prstGeom prst="rect">
            <a:avLst/>
          </a:prstGeom>
          <a:noFill/>
        </p:spPr>
        <p:txBody>
          <a:bodyPr wrap="none" rtlCol="0">
            <a:spAutoFit/>
          </a:bodyPr>
          <a:lstStyle/>
          <a:p>
            <a:r>
              <a:rPr lang="de-DE" sz="1600" dirty="0">
                <a:latin typeface="Franklin Gothic Heavy" pitchFamily="34" charset="0"/>
              </a:rPr>
              <a:t>-</a:t>
            </a:r>
          </a:p>
        </p:txBody>
      </p:sp>
      <p:sp>
        <p:nvSpPr>
          <p:cNvPr id="17" name="Textfeld 16"/>
          <p:cNvSpPr txBox="1"/>
          <p:nvPr/>
        </p:nvSpPr>
        <p:spPr>
          <a:xfrm>
            <a:off x="9689560" y="4098558"/>
            <a:ext cx="304892" cy="338554"/>
          </a:xfrm>
          <a:prstGeom prst="rect">
            <a:avLst/>
          </a:prstGeom>
          <a:noFill/>
        </p:spPr>
        <p:txBody>
          <a:bodyPr wrap="none" rtlCol="0">
            <a:spAutoFit/>
          </a:bodyPr>
          <a:lstStyle/>
          <a:p>
            <a:r>
              <a:rPr lang="de-DE" sz="1600" dirty="0">
                <a:latin typeface="Franklin Gothic Heavy" pitchFamily="34" charset="0"/>
              </a:rPr>
              <a:t>=</a:t>
            </a:r>
          </a:p>
        </p:txBody>
      </p:sp>
      <p:sp>
        <p:nvSpPr>
          <p:cNvPr id="18" name="Rechteck 17"/>
          <p:cNvSpPr/>
          <p:nvPr/>
        </p:nvSpPr>
        <p:spPr>
          <a:xfrm>
            <a:off x="8832304" y="4124959"/>
            <a:ext cx="285752" cy="285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p:cNvSpPr/>
          <p:nvPr/>
        </p:nvSpPr>
        <p:spPr>
          <a:xfrm>
            <a:off x="9994452" y="4626842"/>
            <a:ext cx="285752" cy="285752"/>
          </a:xfrm>
          <a:prstGeom prst="rect">
            <a:avLst/>
          </a:prstGeom>
          <a:solidFill>
            <a:srgbClr val="FF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t>M</a:t>
            </a:r>
          </a:p>
        </p:txBody>
      </p:sp>
      <p:sp>
        <p:nvSpPr>
          <p:cNvPr id="32" name="Rechteck 31"/>
          <p:cNvSpPr/>
          <p:nvPr/>
        </p:nvSpPr>
        <p:spPr>
          <a:xfrm>
            <a:off x="9994452" y="5085184"/>
            <a:ext cx="285752" cy="28575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solidFill>
                  <a:schemeClr val="tx1">
                    <a:lumMod val="65000"/>
                    <a:lumOff val="35000"/>
                  </a:schemeClr>
                </a:solidFill>
              </a:rPr>
              <a:t>Y</a:t>
            </a:r>
          </a:p>
        </p:txBody>
      </p:sp>
      <p:sp>
        <p:nvSpPr>
          <p:cNvPr id="33" name="Textfeld 32"/>
          <p:cNvSpPr txBox="1"/>
          <p:nvPr/>
        </p:nvSpPr>
        <p:spPr>
          <a:xfrm>
            <a:off x="9115536" y="3429000"/>
            <a:ext cx="240772" cy="338554"/>
          </a:xfrm>
          <a:prstGeom prst="rect">
            <a:avLst/>
          </a:prstGeom>
          <a:noFill/>
        </p:spPr>
        <p:txBody>
          <a:bodyPr wrap="none" rtlCol="0">
            <a:spAutoFit/>
          </a:bodyPr>
          <a:lstStyle/>
          <a:p>
            <a:r>
              <a:rPr lang="de-DE" sz="1600" dirty="0">
                <a:latin typeface="Franklin Gothic Heavy" pitchFamily="34" charset="0"/>
              </a:rPr>
              <a:t>-</a:t>
            </a:r>
          </a:p>
        </p:txBody>
      </p:sp>
      <p:sp>
        <p:nvSpPr>
          <p:cNvPr id="34" name="Textfeld 33"/>
          <p:cNvSpPr txBox="1"/>
          <p:nvPr/>
        </p:nvSpPr>
        <p:spPr>
          <a:xfrm>
            <a:off x="8544032" y="3429000"/>
            <a:ext cx="240772" cy="338554"/>
          </a:xfrm>
          <a:prstGeom prst="rect">
            <a:avLst/>
          </a:prstGeom>
          <a:noFill/>
        </p:spPr>
        <p:txBody>
          <a:bodyPr wrap="none" rtlCol="0">
            <a:spAutoFit/>
          </a:bodyPr>
          <a:lstStyle/>
          <a:p>
            <a:r>
              <a:rPr lang="de-DE" sz="1600" dirty="0">
                <a:latin typeface="Franklin Gothic Heavy" pitchFamily="34" charset="0"/>
              </a:rPr>
              <a:t>-</a:t>
            </a:r>
          </a:p>
        </p:txBody>
      </p:sp>
      <p:sp>
        <p:nvSpPr>
          <p:cNvPr id="35" name="Textfeld 34"/>
          <p:cNvSpPr txBox="1"/>
          <p:nvPr/>
        </p:nvSpPr>
        <p:spPr>
          <a:xfrm>
            <a:off x="9687040" y="3429000"/>
            <a:ext cx="304892" cy="338554"/>
          </a:xfrm>
          <a:prstGeom prst="rect">
            <a:avLst/>
          </a:prstGeom>
          <a:noFill/>
        </p:spPr>
        <p:txBody>
          <a:bodyPr wrap="none" rtlCol="0">
            <a:spAutoFit/>
          </a:bodyPr>
          <a:lstStyle/>
          <a:p>
            <a:r>
              <a:rPr lang="de-DE" sz="1600" dirty="0">
                <a:latin typeface="Franklin Gothic Heavy" pitchFamily="34" charset="0"/>
              </a:rPr>
              <a:t>=</a:t>
            </a:r>
          </a:p>
        </p:txBody>
      </p:sp>
      <p:sp>
        <p:nvSpPr>
          <p:cNvPr id="36" name="Rechteck 35"/>
          <p:cNvSpPr/>
          <p:nvPr/>
        </p:nvSpPr>
        <p:spPr>
          <a:xfrm>
            <a:off x="7758214" y="3475104"/>
            <a:ext cx="285752" cy="285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Textfeld 36"/>
          <p:cNvSpPr txBox="1"/>
          <p:nvPr/>
        </p:nvSpPr>
        <p:spPr>
          <a:xfrm>
            <a:off x="8043966" y="3429000"/>
            <a:ext cx="240772" cy="338554"/>
          </a:xfrm>
          <a:prstGeom prst="rect">
            <a:avLst/>
          </a:prstGeom>
          <a:noFill/>
        </p:spPr>
        <p:txBody>
          <a:bodyPr wrap="square" rtlCol="0">
            <a:spAutoFit/>
          </a:bodyPr>
          <a:lstStyle/>
          <a:p>
            <a:r>
              <a:rPr lang="de-DE" sz="1600" dirty="0">
                <a:latin typeface="Franklin Gothic Heavy" pitchFamily="34" charset="0"/>
              </a:rPr>
              <a:t>-</a:t>
            </a:r>
          </a:p>
        </p:txBody>
      </p:sp>
      <p:sp>
        <p:nvSpPr>
          <p:cNvPr id="38" name="Rechteck 37"/>
          <p:cNvSpPr/>
          <p:nvPr/>
        </p:nvSpPr>
        <p:spPr>
          <a:xfrm>
            <a:off x="9972792" y="3482788"/>
            <a:ext cx="285752" cy="285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Rechteck 38"/>
          <p:cNvSpPr/>
          <p:nvPr/>
        </p:nvSpPr>
        <p:spPr>
          <a:xfrm>
            <a:off x="9422948" y="4124959"/>
            <a:ext cx="285752" cy="28575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t>R</a:t>
            </a:r>
          </a:p>
        </p:txBody>
      </p:sp>
      <p:sp>
        <p:nvSpPr>
          <p:cNvPr id="40" name="Rechteck 39"/>
          <p:cNvSpPr/>
          <p:nvPr/>
        </p:nvSpPr>
        <p:spPr>
          <a:xfrm>
            <a:off x="8202473" y="1398000"/>
            <a:ext cx="285752" cy="28575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t>R</a:t>
            </a:r>
          </a:p>
        </p:txBody>
      </p:sp>
      <p:sp>
        <p:nvSpPr>
          <p:cNvPr id="41" name="Rechteck 40"/>
          <p:cNvSpPr/>
          <p:nvPr/>
        </p:nvSpPr>
        <p:spPr>
          <a:xfrm>
            <a:off x="8773977" y="1398000"/>
            <a:ext cx="285752" cy="28575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t>G</a:t>
            </a:r>
          </a:p>
        </p:txBody>
      </p:sp>
      <p:sp>
        <p:nvSpPr>
          <p:cNvPr id="42" name="Rechteck 41"/>
          <p:cNvSpPr/>
          <p:nvPr/>
        </p:nvSpPr>
        <p:spPr>
          <a:xfrm>
            <a:off x="9345481" y="1398000"/>
            <a:ext cx="285752" cy="28575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t>B</a:t>
            </a:r>
          </a:p>
        </p:txBody>
      </p:sp>
      <p:sp>
        <p:nvSpPr>
          <p:cNvPr id="44" name="Textfeld 43"/>
          <p:cNvSpPr txBox="1"/>
          <p:nvPr/>
        </p:nvSpPr>
        <p:spPr>
          <a:xfrm>
            <a:off x="9132471" y="4602614"/>
            <a:ext cx="240772" cy="338554"/>
          </a:xfrm>
          <a:prstGeom prst="rect">
            <a:avLst/>
          </a:prstGeom>
          <a:noFill/>
        </p:spPr>
        <p:txBody>
          <a:bodyPr wrap="none" rtlCol="0">
            <a:spAutoFit/>
          </a:bodyPr>
          <a:lstStyle/>
          <a:p>
            <a:r>
              <a:rPr lang="de-DE" sz="1600" dirty="0">
                <a:latin typeface="Franklin Gothic Heavy" pitchFamily="34" charset="0"/>
              </a:rPr>
              <a:t>-</a:t>
            </a:r>
          </a:p>
        </p:txBody>
      </p:sp>
      <p:sp>
        <p:nvSpPr>
          <p:cNvPr id="45" name="Textfeld 44"/>
          <p:cNvSpPr txBox="1"/>
          <p:nvPr/>
        </p:nvSpPr>
        <p:spPr>
          <a:xfrm>
            <a:off x="9680035" y="4602614"/>
            <a:ext cx="304892" cy="338554"/>
          </a:xfrm>
          <a:prstGeom prst="rect">
            <a:avLst/>
          </a:prstGeom>
          <a:noFill/>
        </p:spPr>
        <p:txBody>
          <a:bodyPr wrap="none" rtlCol="0">
            <a:spAutoFit/>
          </a:bodyPr>
          <a:lstStyle/>
          <a:p>
            <a:r>
              <a:rPr lang="de-DE" sz="1600" dirty="0">
                <a:latin typeface="Franklin Gothic Heavy" pitchFamily="34" charset="0"/>
              </a:rPr>
              <a:t>=</a:t>
            </a:r>
          </a:p>
        </p:txBody>
      </p:sp>
      <p:sp>
        <p:nvSpPr>
          <p:cNvPr id="46" name="Rechteck 45"/>
          <p:cNvSpPr/>
          <p:nvPr/>
        </p:nvSpPr>
        <p:spPr>
          <a:xfrm>
            <a:off x="8822779" y="4629015"/>
            <a:ext cx="285752" cy="285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hteck 52"/>
          <p:cNvSpPr/>
          <p:nvPr/>
        </p:nvSpPr>
        <p:spPr>
          <a:xfrm>
            <a:off x="9422948" y="4626842"/>
            <a:ext cx="285752" cy="28575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t>G</a:t>
            </a:r>
          </a:p>
        </p:txBody>
      </p:sp>
      <p:sp>
        <p:nvSpPr>
          <p:cNvPr id="55" name="Textfeld 54"/>
          <p:cNvSpPr txBox="1"/>
          <p:nvPr/>
        </p:nvSpPr>
        <p:spPr>
          <a:xfrm>
            <a:off x="9115611" y="5060956"/>
            <a:ext cx="240772" cy="338554"/>
          </a:xfrm>
          <a:prstGeom prst="rect">
            <a:avLst/>
          </a:prstGeom>
          <a:noFill/>
        </p:spPr>
        <p:txBody>
          <a:bodyPr wrap="none" rtlCol="0">
            <a:spAutoFit/>
          </a:bodyPr>
          <a:lstStyle/>
          <a:p>
            <a:r>
              <a:rPr lang="de-DE" sz="1600" dirty="0">
                <a:latin typeface="Franklin Gothic Heavy" pitchFamily="34" charset="0"/>
              </a:rPr>
              <a:t>-</a:t>
            </a:r>
          </a:p>
        </p:txBody>
      </p:sp>
      <p:sp>
        <p:nvSpPr>
          <p:cNvPr id="56" name="Textfeld 55"/>
          <p:cNvSpPr txBox="1"/>
          <p:nvPr/>
        </p:nvSpPr>
        <p:spPr>
          <a:xfrm>
            <a:off x="9663175" y="5060956"/>
            <a:ext cx="304892" cy="338554"/>
          </a:xfrm>
          <a:prstGeom prst="rect">
            <a:avLst/>
          </a:prstGeom>
          <a:noFill/>
        </p:spPr>
        <p:txBody>
          <a:bodyPr wrap="none" rtlCol="0">
            <a:spAutoFit/>
          </a:bodyPr>
          <a:lstStyle/>
          <a:p>
            <a:r>
              <a:rPr lang="de-DE" sz="1600" dirty="0">
                <a:latin typeface="Franklin Gothic Heavy" pitchFamily="34" charset="0"/>
              </a:rPr>
              <a:t>=</a:t>
            </a:r>
          </a:p>
        </p:txBody>
      </p:sp>
      <p:sp>
        <p:nvSpPr>
          <p:cNvPr id="57" name="Rechteck 56"/>
          <p:cNvSpPr/>
          <p:nvPr/>
        </p:nvSpPr>
        <p:spPr>
          <a:xfrm>
            <a:off x="8805919" y="5087357"/>
            <a:ext cx="285752" cy="285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Rechteck 58"/>
          <p:cNvSpPr/>
          <p:nvPr/>
        </p:nvSpPr>
        <p:spPr>
          <a:xfrm>
            <a:off x="9403808" y="5092535"/>
            <a:ext cx="285752" cy="28575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t>B</a:t>
            </a:r>
          </a:p>
        </p:txBody>
      </p:sp>
    </p:spTree>
    <p:extLst>
      <p:ext uri="{BB962C8B-B14F-4D97-AF65-F5344CB8AC3E}">
        <p14:creationId xmlns:p14="http://schemas.microsoft.com/office/powerpoint/2010/main" val="3146895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el 4"/>
          <p:cNvSpPr>
            <a:spLocks noGrp="1"/>
          </p:cNvSpPr>
          <p:nvPr>
            <p:ph type="title"/>
          </p:nvPr>
        </p:nvSpPr>
        <p:spPr/>
        <p:txBody>
          <a:bodyPr/>
          <a:lstStyle/>
          <a:p>
            <a:r>
              <a:rPr lang="de-DE" dirty="0"/>
              <a:t>Farben in der Computergrafik</a:t>
            </a:r>
          </a:p>
        </p:txBody>
      </p:sp>
      <p:sp>
        <p:nvSpPr>
          <p:cNvPr id="6" name="Inhaltsplatzhalter 5"/>
          <p:cNvSpPr>
            <a:spLocks noGrp="1"/>
          </p:cNvSpPr>
          <p:nvPr>
            <p:ph idx="1"/>
          </p:nvPr>
        </p:nvSpPr>
        <p:spPr>
          <a:xfrm>
            <a:off x="2135188" y="1196975"/>
            <a:ext cx="5889638" cy="4946669"/>
          </a:xfrm>
        </p:spPr>
        <p:txBody>
          <a:bodyPr/>
          <a:lstStyle/>
          <a:p>
            <a:pPr>
              <a:lnSpc>
                <a:spcPct val="80000"/>
              </a:lnSpc>
            </a:pPr>
            <a:r>
              <a:rPr lang="de-DE" sz="2000" dirty="0"/>
              <a:t>Ausgangsmodell ist die </a:t>
            </a:r>
            <a:r>
              <a:rPr lang="de-DE" sz="2000" b="1" dirty="0"/>
              <a:t>additive Farbmischung</a:t>
            </a:r>
          </a:p>
          <a:p>
            <a:pPr>
              <a:lnSpc>
                <a:spcPct val="80000"/>
              </a:lnSpc>
            </a:pPr>
            <a:r>
              <a:rPr lang="de-DE" sz="2000" dirty="0"/>
              <a:t>Farben bestehen aus drei Komponenten</a:t>
            </a:r>
          </a:p>
          <a:p>
            <a:pPr lvl="1">
              <a:lnSpc>
                <a:spcPct val="80000"/>
              </a:lnSpc>
            </a:pPr>
            <a:r>
              <a:rPr lang="de-DE" sz="1700" dirty="0"/>
              <a:t>Rot</a:t>
            </a:r>
          </a:p>
          <a:p>
            <a:pPr lvl="1">
              <a:lnSpc>
                <a:spcPct val="80000"/>
              </a:lnSpc>
            </a:pPr>
            <a:r>
              <a:rPr lang="de-DE" sz="1700" dirty="0"/>
              <a:t>Grün</a:t>
            </a:r>
          </a:p>
          <a:p>
            <a:pPr lvl="1">
              <a:lnSpc>
                <a:spcPct val="80000"/>
              </a:lnSpc>
            </a:pPr>
            <a:r>
              <a:rPr lang="de-DE" sz="1700" dirty="0"/>
              <a:t>Blau</a:t>
            </a:r>
          </a:p>
          <a:p>
            <a:pPr>
              <a:lnSpc>
                <a:spcPct val="80000"/>
              </a:lnSpc>
            </a:pPr>
            <a:r>
              <a:rPr lang="de-DE" sz="2000" dirty="0"/>
              <a:t>Dargestellt als Vektor (R, G, B)</a:t>
            </a:r>
          </a:p>
          <a:p>
            <a:pPr>
              <a:lnSpc>
                <a:spcPct val="80000"/>
              </a:lnSpc>
            </a:pPr>
            <a:r>
              <a:rPr lang="de-DE" sz="2000" dirty="0"/>
              <a:t>Jede Komponente ist ein Wert zwischen 0 und 1</a:t>
            </a:r>
          </a:p>
          <a:p>
            <a:pPr lvl="1">
              <a:lnSpc>
                <a:spcPct val="80000"/>
              </a:lnSpc>
            </a:pPr>
            <a:r>
              <a:rPr lang="de-DE" sz="1600" dirty="0"/>
              <a:t> Andere Maximalwerte als 1: z.B.: 100, 255, …</a:t>
            </a:r>
          </a:p>
          <a:p>
            <a:pPr>
              <a:lnSpc>
                <a:spcPct val="80000"/>
              </a:lnSpc>
            </a:pPr>
            <a:r>
              <a:rPr lang="de-DE" sz="2000" dirty="0"/>
              <a:t>Beispiele</a:t>
            </a:r>
          </a:p>
          <a:p>
            <a:pPr lvl="1">
              <a:lnSpc>
                <a:spcPct val="80000"/>
              </a:lnSpc>
            </a:pPr>
            <a:r>
              <a:rPr lang="de-DE" sz="1800" dirty="0"/>
              <a:t>(1, 1, 1) ist …</a:t>
            </a:r>
          </a:p>
          <a:p>
            <a:pPr lvl="1">
              <a:lnSpc>
                <a:spcPct val="80000"/>
              </a:lnSpc>
              <a:buNone/>
            </a:pPr>
            <a:r>
              <a:rPr lang="de-DE" sz="1800" dirty="0"/>
              <a:t>	… Weiß</a:t>
            </a:r>
          </a:p>
          <a:p>
            <a:pPr lvl="1">
              <a:lnSpc>
                <a:spcPct val="80000"/>
              </a:lnSpc>
            </a:pPr>
            <a:endParaRPr lang="de-DE" sz="1800" dirty="0"/>
          </a:p>
          <a:p>
            <a:pPr lvl="1">
              <a:lnSpc>
                <a:spcPct val="80000"/>
              </a:lnSpc>
            </a:pPr>
            <a:r>
              <a:rPr lang="de-DE" sz="1800" dirty="0"/>
              <a:t>(0, 0, 0) ist …</a:t>
            </a:r>
          </a:p>
          <a:p>
            <a:pPr lvl="1">
              <a:lnSpc>
                <a:spcPct val="80000"/>
              </a:lnSpc>
              <a:buNone/>
            </a:pPr>
            <a:r>
              <a:rPr lang="de-DE" sz="1800" dirty="0"/>
              <a:t>	…Schwarz</a:t>
            </a:r>
          </a:p>
          <a:p>
            <a:pPr lvl="1">
              <a:lnSpc>
                <a:spcPct val="80000"/>
              </a:lnSpc>
            </a:pPr>
            <a:endParaRPr lang="de-DE" sz="1800" dirty="0"/>
          </a:p>
          <a:p>
            <a:pPr lvl="1">
              <a:lnSpc>
                <a:spcPct val="80000"/>
              </a:lnSpc>
            </a:pPr>
            <a:r>
              <a:rPr lang="de-DE" sz="1800" dirty="0"/>
              <a:t>(0.5, 0.5, 1) ist …</a:t>
            </a:r>
          </a:p>
          <a:p>
            <a:pPr lvl="1">
              <a:lnSpc>
                <a:spcPct val="80000"/>
              </a:lnSpc>
              <a:buNone/>
            </a:pPr>
            <a:r>
              <a:rPr lang="de-DE" sz="1800" dirty="0"/>
              <a:t>	…Hellblau</a:t>
            </a:r>
          </a:p>
        </p:txBody>
      </p:sp>
      <p:sp>
        <p:nvSpPr>
          <p:cNvPr id="22" name="Träne 21"/>
          <p:cNvSpPr/>
          <p:nvPr/>
        </p:nvSpPr>
        <p:spPr>
          <a:xfrm rot="18892512">
            <a:off x="7847283" y="3249353"/>
            <a:ext cx="857256" cy="857256"/>
          </a:xfrm>
          <a:prstGeom prst="teardrop">
            <a:avLst/>
          </a:prstGeom>
          <a:gradFill flip="none" rotWithShape="1">
            <a:gsLst>
              <a:gs pos="0">
                <a:schemeClr val="bg1"/>
              </a:gs>
              <a:gs pos="48000">
                <a:srgbClr val="F0EBD5"/>
              </a:gs>
              <a:gs pos="100000">
                <a:schemeClr val="tx1">
                  <a:lumMod val="75000"/>
                  <a:lumOff val="25000"/>
                </a:schemeClr>
              </a:gs>
            </a:gsLst>
            <a:path path="circle">
              <a:fillToRect l="50000" t="50000" r="50000" b="50000"/>
            </a:path>
            <a:tileRect/>
          </a:gradFill>
          <a:ln w="38100">
            <a:solidFill>
              <a:schemeClr val="tx2">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räne 22"/>
          <p:cNvSpPr/>
          <p:nvPr/>
        </p:nvSpPr>
        <p:spPr>
          <a:xfrm rot="18892512">
            <a:off x="8561663" y="4035170"/>
            <a:ext cx="857256" cy="857256"/>
          </a:xfrm>
          <a:prstGeom prst="teardrop">
            <a:avLst/>
          </a:prstGeom>
          <a:gradFill flip="none" rotWithShape="0">
            <a:gsLst>
              <a:gs pos="0">
                <a:schemeClr val="bg1">
                  <a:lumMod val="50000"/>
                </a:schemeClr>
              </a:gs>
              <a:gs pos="28000">
                <a:schemeClr val="tx1">
                  <a:lumMod val="85000"/>
                  <a:lumOff val="15000"/>
                </a:schemeClr>
              </a:gs>
              <a:gs pos="100000">
                <a:schemeClr val="tx1">
                  <a:lumMod val="75000"/>
                  <a:lumOff val="25000"/>
                </a:schemeClr>
              </a:gs>
            </a:gsLst>
            <a:path path="circle">
              <a:fillToRect l="50000" t="50000" r="50000" b="50000"/>
            </a:path>
            <a:tileRect/>
          </a:gradFill>
          <a:ln w="38100">
            <a:solidFill>
              <a:schemeClr val="tx2">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räne 23"/>
          <p:cNvSpPr/>
          <p:nvPr/>
        </p:nvSpPr>
        <p:spPr>
          <a:xfrm rot="18892512">
            <a:off x="9133167" y="4965969"/>
            <a:ext cx="857256" cy="857256"/>
          </a:xfrm>
          <a:prstGeom prst="teardrop">
            <a:avLst/>
          </a:prstGeom>
          <a:gradFill flip="none" rotWithShape="1">
            <a:gsLst>
              <a:gs pos="0">
                <a:schemeClr val="bg1"/>
              </a:gs>
              <a:gs pos="63000">
                <a:schemeClr val="accent2">
                  <a:lumMod val="60000"/>
                  <a:lumOff val="40000"/>
                </a:schemeClr>
              </a:gs>
              <a:gs pos="100000">
                <a:schemeClr val="accent6">
                  <a:lumMod val="50000"/>
                </a:schemeClr>
              </a:gs>
            </a:gsLst>
            <a:path path="circle">
              <a:fillToRect l="50000" t="50000" r="50000" b="50000"/>
            </a:path>
            <a:tileRect/>
          </a:gradFill>
          <a:ln w="38100">
            <a:solidFill>
              <a:schemeClr val="tx2">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8776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10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10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10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10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10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10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10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1000"/>
                                        <p:tgtEl>
                                          <p:spTgt spid="6">
                                            <p:txEl>
                                              <p:pRg st="10" end="10"/>
                                            </p:txEl>
                                          </p:spTgt>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6">
                                            <p:txEl>
                                              <p:pRg st="12" end="12"/>
                                            </p:txEl>
                                          </p:spTgt>
                                        </p:tgtEl>
                                        <p:attrNameLst>
                                          <p:attrName>style.visibility</p:attrName>
                                        </p:attrNameLst>
                                      </p:cBhvr>
                                      <p:to>
                                        <p:strVal val="visible"/>
                                      </p:to>
                                    </p:set>
                                    <p:animEffect transition="in" filter="fade">
                                      <p:cBhvr>
                                        <p:cTn id="66" dur="1000"/>
                                        <p:tgtEl>
                                          <p:spTgt spid="6">
                                            <p:txEl>
                                              <p:pRg st="12" end="1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
                                            <p:txEl>
                                              <p:pRg st="13" end="13"/>
                                            </p:txEl>
                                          </p:spTgt>
                                        </p:tgtEl>
                                        <p:attrNameLst>
                                          <p:attrName>style.visibility</p:attrName>
                                        </p:attrNameLst>
                                      </p:cBhvr>
                                      <p:to>
                                        <p:strVal val="visible"/>
                                      </p:to>
                                    </p:set>
                                    <p:animEffect transition="in" filter="fade">
                                      <p:cBhvr>
                                        <p:cTn id="71" dur="1000"/>
                                        <p:tgtEl>
                                          <p:spTgt spid="6">
                                            <p:txEl>
                                              <p:pRg st="13" end="13"/>
                                            </p:txEl>
                                          </p:spTgt>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
                                            <p:txEl>
                                              <p:pRg st="15" end="15"/>
                                            </p:txEl>
                                          </p:spTgt>
                                        </p:tgtEl>
                                        <p:attrNameLst>
                                          <p:attrName>style.visibility</p:attrName>
                                        </p:attrNameLst>
                                      </p:cBhvr>
                                      <p:to>
                                        <p:strVal val="visible"/>
                                      </p:to>
                                    </p:set>
                                    <p:animEffect transition="in" filter="fade">
                                      <p:cBhvr>
                                        <p:cTn id="80" dur="1000"/>
                                        <p:tgtEl>
                                          <p:spTgt spid="6">
                                            <p:txEl>
                                              <p:pRg st="15" end="15"/>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6">
                                            <p:txEl>
                                              <p:pRg st="16" end="16"/>
                                            </p:txEl>
                                          </p:spTgt>
                                        </p:tgtEl>
                                        <p:attrNameLst>
                                          <p:attrName>style.visibility</p:attrName>
                                        </p:attrNameLst>
                                      </p:cBhvr>
                                      <p:to>
                                        <p:strVal val="visible"/>
                                      </p:to>
                                    </p:set>
                                    <p:animEffect transition="in" filter="fade">
                                      <p:cBhvr>
                                        <p:cTn id="85" dur="1000"/>
                                        <p:tgtEl>
                                          <p:spTgt spid="6">
                                            <p:txEl>
                                              <p:pRg st="16" end="16"/>
                                            </p:txEl>
                                          </p:spTgt>
                                        </p:tgtEl>
                                      </p:cBhvr>
                                    </p:animEffect>
                                  </p:childTnLst>
                                </p:cTn>
                              </p:par>
                            </p:childTnLst>
                          </p:cTn>
                        </p:par>
                        <p:par>
                          <p:cTn id="86" fill="hold">
                            <p:stCondLst>
                              <p:cond delay="1000"/>
                            </p:stCondLst>
                            <p:childTnLst>
                              <p:par>
                                <p:cTn id="87" presetID="10" presetClass="entr" presetSubtype="0" fill="hold" grpId="0" nodeType="after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UBLISH_TITLE" val="ShaderProgrammierung"/>
  <p:tag name="ARTICULATE_PUBLISH_PATH" val="D:\Personal\HSF\ShaderProgrammierung\Script\Flash"/>
  <p:tag name="ARTICULATE_LOGO" val="DMLogo.wmf"/>
  <p:tag name="ARTICULATE_PRESENTER" val="(None selected)"/>
  <p:tag name="ARTICULATE_LMS" val="0"/>
  <p:tag name="ARTICULATE_TEMPLATE" val="E-Learning Course (Single-level)"/>
  <p:tag name="LMS_PUBLISH" val="No"/>
  <p:tag name="PLAYERLOGOHEIGHT" val="94"/>
  <p:tag name="PLAYERLOGOWIDTH" val="100"/>
  <p:tag name="LAUNCHINNEWWINDOW" val="0"/>
  <p:tag name="LASTPUBLISHED" val="D:\Personal\HSF\ShaderProgrammierung\Script\Flash\ShaderProgrammierung\player.html"/>
</p:tagLst>
</file>

<file path=ppt/theme/theme1.xml><?xml version="1.0" encoding="utf-8"?>
<a:theme xmlns:a="http://schemas.openxmlformats.org/drawingml/2006/main" name="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Franklin Gothic Heavy"/>
        <a:ea typeface=""/>
        <a:cs typeface=""/>
      </a:majorFont>
      <a:minorFont>
        <a:latin typeface="Franklin Gothic Dem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8566</Words>
  <Application>Microsoft Office PowerPoint</Application>
  <PresentationFormat>Breitbild</PresentationFormat>
  <Paragraphs>2126</Paragraphs>
  <Slides>216</Slides>
  <Notes>138</Notes>
  <HiddenSlides>0</HiddenSlides>
  <MMClips>0</MMClips>
  <ScaleCrop>false</ScaleCrop>
  <HeadingPairs>
    <vt:vector size="8" baseType="variant">
      <vt:variant>
        <vt:lpstr>Verwendete Schriftarten</vt:lpstr>
      </vt:variant>
      <vt:variant>
        <vt:i4>15</vt:i4>
      </vt:variant>
      <vt:variant>
        <vt:lpstr>Design</vt:lpstr>
      </vt:variant>
      <vt:variant>
        <vt:i4>1</vt:i4>
      </vt:variant>
      <vt:variant>
        <vt:lpstr>Eingebettete OLE-Server</vt:lpstr>
      </vt:variant>
      <vt:variant>
        <vt:i4>2</vt:i4>
      </vt:variant>
      <vt:variant>
        <vt:lpstr>Folientitel</vt:lpstr>
      </vt:variant>
      <vt:variant>
        <vt:i4>216</vt:i4>
      </vt:variant>
    </vt:vector>
  </HeadingPairs>
  <TitlesOfParts>
    <vt:vector size="234" baseType="lpstr">
      <vt:lpstr>Arial</vt:lpstr>
      <vt:lpstr>Arial Black</vt:lpstr>
      <vt:lpstr>Calibri</vt:lpstr>
      <vt:lpstr>Cambria Math</vt:lpstr>
      <vt:lpstr>Consolas</vt:lpstr>
      <vt:lpstr>Courier New</vt:lpstr>
      <vt:lpstr>Franklin Gothic Book</vt:lpstr>
      <vt:lpstr>Franklin Gothic Demi</vt:lpstr>
      <vt:lpstr>Franklin Gothic Heavy</vt:lpstr>
      <vt:lpstr>Franklin Gothic Medium Cond</vt:lpstr>
      <vt:lpstr>Square721 Ex BT</vt:lpstr>
      <vt:lpstr>Symbol</vt:lpstr>
      <vt:lpstr>Tahoma</vt:lpstr>
      <vt:lpstr>Times New Roman</vt:lpstr>
      <vt:lpstr>Wingdings</vt:lpstr>
      <vt:lpstr>Standarddesign</vt:lpstr>
      <vt:lpstr>Picture</vt:lpstr>
      <vt:lpstr>Grafik</vt:lpstr>
      <vt:lpstr>Computergrafik</vt:lpstr>
      <vt:lpstr>Organisatorisches</vt:lpstr>
      <vt:lpstr>Organisatorisches 2</vt:lpstr>
      <vt:lpstr>Organisatorisches 3</vt:lpstr>
      <vt:lpstr>Inhalt erste Semesterhälfte</vt:lpstr>
      <vt:lpstr>Inhalte zweite Semesterhälfte</vt:lpstr>
      <vt:lpstr>Agenda Block 1</vt:lpstr>
      <vt:lpstr>Pixelgrafik vs Vektorgrafik</vt:lpstr>
      <vt:lpstr>Anwendungen für Pixelgrafik</vt:lpstr>
      <vt:lpstr>Anwendungen für Vektorgrafik</vt:lpstr>
      <vt:lpstr>Quiz 01</vt:lpstr>
      <vt:lpstr>Vor- / Nachteile Pixelgrafik</vt:lpstr>
      <vt:lpstr>Vor- / Nachteile Vektorgrafik</vt:lpstr>
      <vt:lpstr>(3D) Computergrafik</vt:lpstr>
      <vt:lpstr>Agenda Block 1</vt:lpstr>
      <vt:lpstr>Navigieren in Cinema 4D</vt:lpstr>
      <vt:lpstr>Primitive in Cinema 4D</vt:lpstr>
      <vt:lpstr>Objekte editieren</vt:lpstr>
      <vt:lpstr>Ende Block 1</vt:lpstr>
      <vt:lpstr>Agenda Block 2</vt:lpstr>
      <vt:lpstr>3D Objekte</vt:lpstr>
      <vt:lpstr>Eckpunkte (Vertices)</vt:lpstr>
      <vt:lpstr>Kanten (Edges)</vt:lpstr>
      <vt:lpstr>Polygone</vt:lpstr>
      <vt:lpstr>Primitive Objekte in Polygondarstellung</vt:lpstr>
      <vt:lpstr>Agenda Block 2</vt:lpstr>
      <vt:lpstr>Koordinatensysteme</vt:lpstr>
      <vt:lpstr>Objektkoordinaten</vt:lpstr>
      <vt:lpstr>Weltkoordinaten</vt:lpstr>
      <vt:lpstr>Kamera- / Screen-koordinaten</vt:lpstr>
      <vt:lpstr>Koordinatensysteme in Cinema 4D</vt:lpstr>
      <vt:lpstr>Quiz 02</vt:lpstr>
      <vt:lpstr>Agenda Block 2</vt:lpstr>
      <vt:lpstr>Objekthierarchien</vt:lpstr>
      <vt:lpstr>Gruppieren in Cinema4D</vt:lpstr>
      <vt:lpstr>Ende Block 2</vt:lpstr>
      <vt:lpstr>Agenda Block 3</vt:lpstr>
      <vt:lpstr>Punkttransformationen: Translation</vt:lpstr>
      <vt:lpstr>Transformationstypen</vt:lpstr>
      <vt:lpstr>Transformationen nacheinander ausführen</vt:lpstr>
      <vt:lpstr>Anwendungen von Transformationen</vt:lpstr>
      <vt:lpstr>Rotationen in 3D: Eulerwinkel</vt:lpstr>
      <vt:lpstr>Quiz 03 – Transformationen, Rotationen in 3D</vt:lpstr>
      <vt:lpstr>Agenda Block 3</vt:lpstr>
      <vt:lpstr>Selektion</vt:lpstr>
      <vt:lpstr>Bestandteile selektieren</vt:lpstr>
      <vt:lpstr>Selektieren für Fortgeschrittene</vt:lpstr>
      <vt:lpstr>Selektionen – was / wozu</vt:lpstr>
      <vt:lpstr>Agenda Block 3</vt:lpstr>
      <vt:lpstr>Geometrie hinzufügen</vt:lpstr>
      <vt:lpstr>Geometrie entfernen</vt:lpstr>
      <vt:lpstr>Extrudierung</vt:lpstr>
      <vt:lpstr>Beveling (anphasen / abkanten)</vt:lpstr>
      <vt:lpstr>Ende Block 3</vt:lpstr>
      <vt:lpstr>Agenda Block 4</vt:lpstr>
      <vt:lpstr>Was sind Splines?</vt:lpstr>
      <vt:lpstr>Interpolation – Mathemagische Exkursion (1)</vt:lpstr>
      <vt:lpstr>Quiz 04 - 1</vt:lpstr>
      <vt:lpstr>Interpolation – Mathemagische Exkursion (2)</vt:lpstr>
      <vt:lpstr>Begriffe Splines &amp; NURBS</vt:lpstr>
      <vt:lpstr>Bézier-Kurven</vt:lpstr>
      <vt:lpstr>Wie werden Bézier-Kurven „gerendert" ?</vt:lpstr>
      <vt:lpstr>NURBS-Flächen in der Computergrafik</vt:lpstr>
      <vt:lpstr>Agenda Block 4</vt:lpstr>
      <vt:lpstr>Splines in C4D</vt:lpstr>
      <vt:lpstr>Parametrische Splines in Cinema4D</vt:lpstr>
      <vt:lpstr>Extrusionen in Cinema4D (ehemals „NURBS“)</vt:lpstr>
      <vt:lpstr>Eigenschaften von Extrusionsobjekten in Cinema4D</vt:lpstr>
      <vt:lpstr>Arten von Cinema4D-NURBS</vt:lpstr>
      <vt:lpstr>Quiz 04 - 2</vt:lpstr>
      <vt:lpstr>Ende Block 4</vt:lpstr>
      <vt:lpstr>Agenda Block 5</vt:lpstr>
      <vt:lpstr>Subdivision Surfaces</vt:lpstr>
      <vt:lpstr>Eigenschaften von Subdivision Surfaces</vt:lpstr>
      <vt:lpstr>Subdivision Algorithmen: Catmull-Clark</vt:lpstr>
      <vt:lpstr>Der Catmull-Clark Algorithmus</vt:lpstr>
      <vt:lpstr>Subdivision Algorithmen: Doo-Sabin</vt:lpstr>
      <vt:lpstr>Subdivision Surface Objekt in Cinema 4D</vt:lpstr>
      <vt:lpstr>Quiz 05</vt:lpstr>
      <vt:lpstr>Agenda Block 5</vt:lpstr>
      <vt:lpstr>Arbeiten mit Subdivision-Surface-Objekt</vt:lpstr>
      <vt:lpstr>Subdivision-Surface-Kontrollobjekte editieren</vt:lpstr>
      <vt:lpstr>Sculpting / Multiresolution Editing</vt:lpstr>
      <vt:lpstr>Ende Block 5</vt:lpstr>
      <vt:lpstr>Agenda Block 6</vt:lpstr>
      <vt:lpstr>Weitere Modelling-Techniken</vt:lpstr>
      <vt:lpstr>Bool'sche Operationen</vt:lpstr>
      <vt:lpstr>Verformungen</vt:lpstr>
      <vt:lpstr>Quiz 06</vt:lpstr>
      <vt:lpstr>Agenda Block 6</vt:lpstr>
      <vt:lpstr>Farbe in der 3D-Computergrafik: Shading</vt:lpstr>
      <vt:lpstr>Materialeinstellungen in C4D</vt:lpstr>
      <vt:lpstr>Beleuchtungstypen in C4D</vt:lpstr>
      <vt:lpstr>Beleuchtungseinstellungen in C4D</vt:lpstr>
      <vt:lpstr>Ende Block 6</vt:lpstr>
      <vt:lpstr>Agenda Block 7</vt:lpstr>
      <vt:lpstr>Licht &amp; Farben</vt:lpstr>
      <vt:lpstr>Additive vs Subtraktive Farbmischung</vt:lpstr>
      <vt:lpstr>Farben in der Computergrafik</vt:lpstr>
      <vt:lpstr>Rechnen mit Farben</vt:lpstr>
      <vt:lpstr>Farbe in 3D-Computergrafik</vt:lpstr>
      <vt:lpstr>Typisches Shading Beispiel</vt:lpstr>
      <vt:lpstr>Diffuse Komponente</vt:lpstr>
      <vt:lpstr>Berechnung Diffuse Komponente</vt:lpstr>
      <vt:lpstr>Specular Komponente</vt:lpstr>
      <vt:lpstr>Berechnung Specular Komponente</vt:lpstr>
      <vt:lpstr>Ambient Occlusion</vt:lpstr>
      <vt:lpstr>Quiz07</vt:lpstr>
      <vt:lpstr>Ende Block 7</vt:lpstr>
      <vt:lpstr>Agenda Block 8</vt:lpstr>
      <vt:lpstr>Materialparameter</vt:lpstr>
      <vt:lpstr>Farb-Texturierung</vt:lpstr>
      <vt:lpstr>Wo kommen die Texturen her?</vt:lpstr>
      <vt:lpstr>Shader in Cinema4D</vt:lpstr>
      <vt:lpstr>Oberflächen-Shader in Cinema</vt:lpstr>
      <vt:lpstr>Agenda Block 8</vt:lpstr>
      <vt:lpstr>Simulation von Glas</vt:lpstr>
      <vt:lpstr>Fresnel</vt:lpstr>
      <vt:lpstr>Relief mit Texturen</vt:lpstr>
      <vt:lpstr>Rückblick: Shading eines einzelnen Pixel</vt:lpstr>
      <vt:lpstr>Normal Mapping / Bump Mapping</vt:lpstr>
      <vt:lpstr>Ende Block 8</vt:lpstr>
      <vt:lpstr>Agenda Block 9</vt:lpstr>
      <vt:lpstr>Texturkoordinaten</vt:lpstr>
      <vt:lpstr>Texturkoordinaten an Eckpunkten</vt:lpstr>
      <vt:lpstr>Primitiv-Mapping</vt:lpstr>
      <vt:lpstr>Kugel-Mapping</vt:lpstr>
      <vt:lpstr>Quader-(Würfel)-Mapping</vt:lpstr>
      <vt:lpstr>Interaktives Texturieren in Cinema4D</vt:lpstr>
      <vt:lpstr>Interaktives UV-Mapping</vt:lpstr>
      <vt:lpstr>Texturen in allen Kanälen bearbeitbar </vt:lpstr>
      <vt:lpstr>Explizite Texturkoordinaten</vt:lpstr>
      <vt:lpstr>Ende Block 9</vt:lpstr>
      <vt:lpstr>Agenda Block 10</vt:lpstr>
      <vt:lpstr>Animation – Allgemeines</vt:lpstr>
      <vt:lpstr>Keyframe Animation</vt:lpstr>
      <vt:lpstr>Keyframes</vt:lpstr>
      <vt:lpstr>Übergang zwischen Keyframes</vt:lpstr>
      <vt:lpstr>Keyframe Animation in C4D</vt:lpstr>
      <vt:lpstr>Keyframe-Attribute in C4D </vt:lpstr>
      <vt:lpstr>Keyframe Editierung in C4D</vt:lpstr>
      <vt:lpstr>Agenda Block 10</vt:lpstr>
      <vt:lpstr>Path Animation</vt:lpstr>
      <vt:lpstr>Kombination Path / Keyframe Animation</vt:lpstr>
      <vt:lpstr>Pfad-Animation in C4D</vt:lpstr>
      <vt:lpstr>Weitere Animations-Möglichkeiten in C4D</vt:lpstr>
      <vt:lpstr>Ende Block 10</vt:lpstr>
      <vt:lpstr>Agenda Block 11</vt:lpstr>
      <vt:lpstr>Shape Animation</vt:lpstr>
      <vt:lpstr>Shape-Animation in C4D</vt:lpstr>
      <vt:lpstr>Agenda Block 11</vt:lpstr>
      <vt:lpstr>Skeletal Animation</vt:lpstr>
      <vt:lpstr>Skeletal Animation in C4D</vt:lpstr>
      <vt:lpstr>Ende Block 11</vt:lpstr>
      <vt:lpstr>Agenda Block 12</vt:lpstr>
      <vt:lpstr>Forward Kinematics</vt:lpstr>
      <vt:lpstr>Inverse Kinematics</vt:lpstr>
      <vt:lpstr>Berechnung Inverse Kinematics</vt:lpstr>
      <vt:lpstr>Inverse Kinematik in C4D</vt:lpstr>
      <vt:lpstr>Motion Capture</vt:lpstr>
      <vt:lpstr>Zusammenspiel von Animationsverfahren </vt:lpstr>
      <vt:lpstr>Agenda Block 12</vt:lpstr>
      <vt:lpstr>Partikel Animation</vt:lpstr>
      <vt:lpstr>Partikelsystem in C4D</vt:lpstr>
      <vt:lpstr>Agenda Block 12</vt:lpstr>
      <vt:lpstr>Physik Simulation</vt:lpstr>
      <vt:lpstr>Hintergrund Physik</vt:lpstr>
      <vt:lpstr>Physik in Cinema4D</vt:lpstr>
      <vt:lpstr>Ende Block 12</vt:lpstr>
      <vt:lpstr>Agenda Block 13</vt:lpstr>
      <vt:lpstr>Unterschiedliche Darstellungsverfahren</vt:lpstr>
      <vt:lpstr>Darstellungsarten: Wireframe</vt:lpstr>
      <vt:lpstr>Darstellungsarten: Hidden Line</vt:lpstr>
      <vt:lpstr>Darstellungsarten: Depth Cue</vt:lpstr>
      <vt:lpstr>Darstellungsarten: Flat Shaded</vt:lpstr>
      <vt:lpstr>Darstellungsarten: Untextured</vt:lpstr>
      <vt:lpstr>Rendering</vt:lpstr>
      <vt:lpstr>Agenda Block 13</vt:lpstr>
      <vt:lpstr>Polygon Rendering</vt:lpstr>
      <vt:lpstr>Polygon Rendering: Geometry Pipeline</vt:lpstr>
      <vt:lpstr>Polygon Rendering: Raster Pipeline</vt:lpstr>
      <vt:lpstr>Polygon Rendering: Verdeckungsberechnung</vt:lpstr>
      <vt:lpstr>Polygon Rendering: Z-Buffer  Algorithmus</vt:lpstr>
      <vt:lpstr>Vor- / Nachteile Polygon-Rendering</vt:lpstr>
      <vt:lpstr>Agenda Block 13</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Vor- / Nachteile Raytracing</vt:lpstr>
      <vt:lpstr>Ende Block 13</vt:lpstr>
      <vt:lpstr>Folienpool</vt:lpstr>
      <vt:lpstr>Gouraud Shading</vt:lpstr>
      <vt:lpstr>Phong Shading</vt:lpstr>
      <vt:lpstr>Global Illumination</vt:lpstr>
      <vt:lpstr>Constraints Definition</vt:lpstr>
      <vt:lpstr>Beispiele Constraints</vt:lpstr>
      <vt:lpstr>Constraints: Objekt-Relationen</vt:lpstr>
      <vt:lpstr>Restrictions und Constraints</vt:lpstr>
      <vt:lpstr>Position /Orientation /Direction</vt:lpstr>
      <vt:lpstr>Bounding Plane / Normal To Surface</vt:lpstr>
      <vt:lpstr>Tangency / Up Vector</vt:lpstr>
      <vt:lpstr>Object To Cluster / Cluster To Object</vt:lpstr>
    </vt:vector>
  </TitlesOfParts>
  <Company>Starfleet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Echtzeit 3D</dc:title>
  <dc:creator>Captain James T. Kirk</dc:creator>
  <cp:lastModifiedBy>Christoph Müller</cp:lastModifiedBy>
  <cp:revision>1098</cp:revision>
  <cp:lastPrinted>2014-10-07T05:21:56Z</cp:lastPrinted>
  <dcterms:created xsi:type="dcterms:W3CDTF">2001-05-15T17:50:18Z</dcterms:created>
  <dcterms:modified xsi:type="dcterms:W3CDTF">2016-11-08T07:11:05Z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ShaderProgrammierung</vt:lpwstr>
  </property>
</Properties>
</file>